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 id="2147483680" r:id="rId5"/>
    <p:sldMasterId id="214748368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embeddedFontLst>
    <p:embeddedFont>
      <p:font typeface="Montserrat SemiBold"/>
      <p:regular r:id="rId29"/>
      <p:bold r:id="rId30"/>
      <p:italic r:id="rId31"/>
      <p:boldItalic r:id="rId32"/>
    </p:embeddedFont>
    <p:embeddedFont>
      <p:font typeface="Montserrat"/>
      <p:regular r:id="rId33"/>
      <p:bold r:id="rId34"/>
      <p:italic r:id="rId35"/>
      <p:boldItalic r:id="rId36"/>
    </p:embeddedFont>
    <p:embeddedFont>
      <p:font typeface="Montserrat Medium"/>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MontserratSemiBold-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SemiBold-italic.fntdata"/><Relationship Id="rId30" Type="http://schemas.openxmlformats.org/officeDocument/2006/relationships/font" Target="fonts/MontserratSemiBold-bold.fntdata"/><Relationship Id="rId11" Type="http://schemas.openxmlformats.org/officeDocument/2006/relationships/slide" Target="slides/slide4.xml"/><Relationship Id="rId33" Type="http://schemas.openxmlformats.org/officeDocument/2006/relationships/font" Target="fonts/Montserrat-regular.fntdata"/><Relationship Id="rId10" Type="http://schemas.openxmlformats.org/officeDocument/2006/relationships/slide" Target="slides/slide3.xml"/><Relationship Id="rId32" Type="http://schemas.openxmlformats.org/officeDocument/2006/relationships/font" Target="fonts/MontserratSemiBold-boldItalic.fntdata"/><Relationship Id="rId13" Type="http://schemas.openxmlformats.org/officeDocument/2006/relationships/slide" Target="slides/slide6.xml"/><Relationship Id="rId35" Type="http://schemas.openxmlformats.org/officeDocument/2006/relationships/font" Target="fonts/Montserrat-italic.fntdata"/><Relationship Id="rId12" Type="http://schemas.openxmlformats.org/officeDocument/2006/relationships/slide" Target="slides/slide5.xml"/><Relationship Id="rId34" Type="http://schemas.openxmlformats.org/officeDocument/2006/relationships/font" Target="fonts/Montserrat-bold.fntdata"/><Relationship Id="rId15" Type="http://schemas.openxmlformats.org/officeDocument/2006/relationships/slide" Target="slides/slide8.xml"/><Relationship Id="rId37" Type="http://schemas.openxmlformats.org/officeDocument/2006/relationships/font" Target="fonts/MontserratMedium-regular.fntdata"/><Relationship Id="rId14" Type="http://schemas.openxmlformats.org/officeDocument/2006/relationships/slide" Target="slides/slide7.xml"/><Relationship Id="rId36" Type="http://schemas.openxmlformats.org/officeDocument/2006/relationships/font" Target="fonts/Montserrat-boldItalic.fntdata"/><Relationship Id="rId17" Type="http://schemas.openxmlformats.org/officeDocument/2006/relationships/slide" Target="slides/slide10.xml"/><Relationship Id="rId39" Type="http://schemas.openxmlformats.org/officeDocument/2006/relationships/font" Target="fonts/MontserratMedium-italic.fntdata"/><Relationship Id="rId16" Type="http://schemas.openxmlformats.org/officeDocument/2006/relationships/slide" Target="slides/slide9.xml"/><Relationship Id="rId38" Type="http://schemas.openxmlformats.org/officeDocument/2006/relationships/font" Target="fonts/MontserratMedium-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d84650a02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8d84650a02_0_2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8f371c595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8f371c595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8c472e7cb1_0_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8c472e7cb1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8d84650a02_0_4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8d84650a02_0_4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is where slides will increase to include the content of the lesson as usual.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8c472e7cb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8c472e7cb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is where slides will increase to include the content of the lesson as usual.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8c472e7cb1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8c472e7cb1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8c472e7cb1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8c472e7cb1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is where slides will increase to include the content of the lesson as usual.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8c472e7cb1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8c472e7cb1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is where slides will increase to include the content of the lesson as usual.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8c472e7cb1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8c472e7cb1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8c472e7cb1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g8c472e7cb1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is where slides will increase to include the content of the lesson as usual.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8d84650a02_0_2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g8d84650a02_0_2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Final slide of the lesson. Suggest adaptations for teachers/parents.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d84650a02_0_2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8d84650a02_0_2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Depending on how many lessons for each unit, there could be a 2</a:t>
            </a:r>
            <a:r>
              <a:rPr baseline="30000" lang="en-GB"/>
              <a:t>nd</a:t>
            </a:r>
            <a:r>
              <a:rPr lang="en-GB"/>
              <a:t> page for lesson 5…etc</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8d84650a02_0_2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g8d84650a02_0_2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8c472e7cb1_0_5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8c472e7cb1_0_5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Insert info for subject/lesson name/stage (if appropriate)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86c9b430c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86c9b430c1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8d84650a02_0_2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8d84650a02_0_2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is the equivalent to a loose lesson plan/overview for teachers before starting the lesson.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8dc3a40aa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8dc3a40aa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86c9b430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86c9b430c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8d84650a02_0_2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8d84650a02_0_2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Here are three fine motor activities. Present them at a clear table or workspace suitable for your learner.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8f371c595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8f371c595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8f371c595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8f371c595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chemeClr val="lt1"/>
              </a:buClr>
              <a:buSzPts val="5200"/>
              <a:buNone/>
              <a:defRPr sz="5200">
                <a:solidFill>
                  <a:schemeClr val="lt1"/>
                </a:solidFill>
              </a:defRPr>
            </a:lvl2pPr>
            <a:lvl3pPr lvl="2" rtl="0" algn="ctr">
              <a:lnSpc>
                <a:spcPct val="100000"/>
              </a:lnSpc>
              <a:spcBef>
                <a:spcPts val="0"/>
              </a:spcBef>
              <a:spcAft>
                <a:spcPts val="0"/>
              </a:spcAft>
              <a:buClr>
                <a:schemeClr val="lt1"/>
              </a:buClr>
              <a:buSzPts val="5200"/>
              <a:buNone/>
              <a:defRPr sz="5200">
                <a:solidFill>
                  <a:schemeClr val="lt1"/>
                </a:solidFill>
              </a:defRPr>
            </a:lvl3pPr>
            <a:lvl4pPr lvl="3" rtl="0" algn="ctr">
              <a:lnSpc>
                <a:spcPct val="100000"/>
              </a:lnSpc>
              <a:spcBef>
                <a:spcPts val="0"/>
              </a:spcBef>
              <a:spcAft>
                <a:spcPts val="0"/>
              </a:spcAft>
              <a:buClr>
                <a:schemeClr val="lt1"/>
              </a:buClr>
              <a:buSzPts val="5200"/>
              <a:buNone/>
              <a:defRPr sz="5200">
                <a:solidFill>
                  <a:schemeClr val="lt1"/>
                </a:solidFill>
              </a:defRPr>
            </a:lvl4pPr>
            <a:lvl5pPr lvl="4" rtl="0" algn="ctr">
              <a:lnSpc>
                <a:spcPct val="100000"/>
              </a:lnSpc>
              <a:spcBef>
                <a:spcPts val="0"/>
              </a:spcBef>
              <a:spcAft>
                <a:spcPts val="0"/>
              </a:spcAft>
              <a:buClr>
                <a:schemeClr val="lt1"/>
              </a:buClr>
              <a:buSzPts val="5200"/>
              <a:buNone/>
              <a:defRPr sz="5200">
                <a:solidFill>
                  <a:schemeClr val="lt1"/>
                </a:solidFill>
              </a:defRPr>
            </a:lvl5pPr>
            <a:lvl6pPr lvl="5" rtl="0" algn="ctr">
              <a:lnSpc>
                <a:spcPct val="100000"/>
              </a:lnSpc>
              <a:spcBef>
                <a:spcPts val="0"/>
              </a:spcBef>
              <a:spcAft>
                <a:spcPts val="0"/>
              </a:spcAft>
              <a:buClr>
                <a:schemeClr val="lt1"/>
              </a:buClr>
              <a:buSzPts val="5200"/>
              <a:buNone/>
              <a:defRPr sz="5200">
                <a:solidFill>
                  <a:schemeClr val="lt1"/>
                </a:solidFill>
              </a:defRPr>
            </a:lvl6pPr>
            <a:lvl7pPr lvl="6" rtl="0" algn="ctr">
              <a:lnSpc>
                <a:spcPct val="100000"/>
              </a:lnSpc>
              <a:spcBef>
                <a:spcPts val="0"/>
              </a:spcBef>
              <a:spcAft>
                <a:spcPts val="0"/>
              </a:spcAft>
              <a:buClr>
                <a:schemeClr val="lt1"/>
              </a:buClr>
              <a:buSzPts val="5200"/>
              <a:buNone/>
              <a:defRPr sz="5200">
                <a:solidFill>
                  <a:schemeClr val="lt1"/>
                </a:solidFill>
              </a:defRPr>
            </a:lvl7pPr>
            <a:lvl8pPr lvl="7" rtl="0" algn="ctr">
              <a:lnSpc>
                <a:spcPct val="100000"/>
              </a:lnSpc>
              <a:spcBef>
                <a:spcPts val="0"/>
              </a:spcBef>
              <a:spcAft>
                <a:spcPts val="0"/>
              </a:spcAft>
              <a:buClr>
                <a:schemeClr val="lt1"/>
              </a:buClr>
              <a:buSzPts val="5200"/>
              <a:buNone/>
              <a:defRPr sz="5200">
                <a:solidFill>
                  <a:schemeClr val="lt1"/>
                </a:solidFill>
              </a:defRPr>
            </a:lvl8pPr>
            <a:lvl9pPr lvl="8" rtl="0" algn="ctr">
              <a:lnSpc>
                <a:spcPct val="100000"/>
              </a:lnSpc>
              <a:spcBef>
                <a:spcPts val="0"/>
              </a:spcBef>
              <a:spcAft>
                <a:spcPts val="0"/>
              </a:spcAft>
              <a:buClr>
                <a:schemeClr val="lt1"/>
              </a:buClr>
              <a:buSzPts val="5200"/>
              <a:buNone/>
              <a:defRPr sz="5200">
                <a:solidFill>
                  <a:schemeClr val="lt1"/>
                </a:solidFill>
              </a:defRPr>
            </a:lvl9pPr>
          </a:lstStyle>
          <a:p/>
        </p:txBody>
      </p:sp>
      <p:sp>
        <p:nvSpPr>
          <p:cNvPr id="57" name="Google Shape;57;p14"/>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1800"/>
              <a:buNone/>
              <a:defRPr sz="1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60" name="Google Shape;60;p14"/>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61" name="Shape 61"/>
        <p:cNvGrpSpPr/>
        <p:nvPr/>
      </p:nvGrpSpPr>
      <p:grpSpPr>
        <a:xfrm>
          <a:off x="0" y="0"/>
          <a:ext cx="0" cy="0"/>
          <a:chOff x="0" y="0"/>
          <a:chExt cx="0" cy="0"/>
        </a:xfrm>
      </p:grpSpPr>
      <p:sp>
        <p:nvSpPr>
          <p:cNvPr id="62" name="Google Shape;62;p1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3" name="Google Shape;63;p15"/>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4" name="Google Shape;64;p15"/>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5" name="Google Shape;65;p15"/>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6" name="Google Shape;66;p15"/>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7" name="Google Shape;67;p15"/>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8" name="Google Shape;68;p15"/>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9" name="Google Shape;69;p15"/>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70" name="Google Shape;70;p15"/>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1" name="Google Shape;71;p1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p1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4" name="Google Shape;74;p1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5" name="Google Shape;75;p1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17"/>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8" name="Google Shape;78;p17"/>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9" name="Google Shape;79;p1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80" name="Shape 80"/>
        <p:cNvGrpSpPr/>
        <p:nvPr/>
      </p:nvGrpSpPr>
      <p:grpSpPr>
        <a:xfrm>
          <a:off x="0" y="0"/>
          <a:ext cx="0" cy="0"/>
          <a:chOff x="0" y="0"/>
          <a:chExt cx="0" cy="0"/>
        </a:xfrm>
      </p:grpSpPr>
      <p:sp>
        <p:nvSpPr>
          <p:cNvPr id="81" name="Google Shape;81;p1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2" name="Google Shape;82;p1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3" name="Google Shape;83;p18"/>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84" name="Google Shape;84;p18"/>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5" name="Google Shape;85;p18"/>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6" name="Google Shape;86;p18"/>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7" name="Google Shape;87;p18"/>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8" name="Google Shape;88;p18"/>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9" name="Google Shape;89;p18"/>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2" name="Google Shape;92;p1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93" name="Shape 93"/>
        <p:cNvGrpSpPr/>
        <p:nvPr/>
      </p:nvGrpSpPr>
      <p:grpSpPr>
        <a:xfrm>
          <a:off x="0" y="0"/>
          <a:ext cx="0" cy="0"/>
          <a:chOff x="0" y="0"/>
          <a:chExt cx="0" cy="0"/>
        </a:xfrm>
      </p:grpSpPr>
      <p:sp>
        <p:nvSpPr>
          <p:cNvPr id="94" name="Google Shape;94;p20"/>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95" name="Google Shape;95;p2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6" name="Google Shape;96;p20"/>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1"/>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04" name="Shape 104"/>
        <p:cNvGrpSpPr/>
        <p:nvPr/>
      </p:nvGrpSpPr>
      <p:grpSpPr>
        <a:xfrm>
          <a:off x="0" y="0"/>
          <a:ext cx="0" cy="0"/>
          <a:chOff x="0" y="0"/>
          <a:chExt cx="0" cy="0"/>
        </a:xfrm>
      </p:grpSpPr>
      <p:sp>
        <p:nvSpPr>
          <p:cNvPr id="105" name="Google Shape;105;p23"/>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06" name="Google Shape;106;p2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07" name="Google Shape;107;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8" name="Shape 108"/>
        <p:cNvGrpSpPr/>
        <p:nvPr/>
      </p:nvGrpSpPr>
      <p:grpSpPr>
        <a:xfrm>
          <a:off x="0" y="0"/>
          <a:ext cx="0" cy="0"/>
          <a:chOff x="0" y="0"/>
          <a:chExt cx="0" cy="0"/>
        </a:xfrm>
      </p:grpSpPr>
      <p:sp>
        <p:nvSpPr>
          <p:cNvPr id="109" name="Google Shape;109;p24"/>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rgbClr val="000000"/>
              </a:buClr>
              <a:buSzPts val="5200"/>
              <a:buNone/>
              <a:defRPr sz="5200">
                <a:solidFill>
                  <a:srgbClr val="000000"/>
                </a:solidFill>
              </a:defRPr>
            </a:lvl2pPr>
            <a:lvl3pPr lvl="2" rtl="0" algn="ctr">
              <a:lnSpc>
                <a:spcPct val="100000"/>
              </a:lnSpc>
              <a:spcBef>
                <a:spcPts val="0"/>
              </a:spcBef>
              <a:spcAft>
                <a:spcPts val="0"/>
              </a:spcAft>
              <a:buClr>
                <a:srgbClr val="000000"/>
              </a:buClr>
              <a:buSzPts val="5200"/>
              <a:buNone/>
              <a:defRPr sz="5200">
                <a:solidFill>
                  <a:srgbClr val="000000"/>
                </a:solidFill>
              </a:defRPr>
            </a:lvl3pPr>
            <a:lvl4pPr lvl="3" rtl="0" algn="ctr">
              <a:lnSpc>
                <a:spcPct val="100000"/>
              </a:lnSpc>
              <a:spcBef>
                <a:spcPts val="0"/>
              </a:spcBef>
              <a:spcAft>
                <a:spcPts val="0"/>
              </a:spcAft>
              <a:buClr>
                <a:srgbClr val="000000"/>
              </a:buClr>
              <a:buSzPts val="5200"/>
              <a:buNone/>
              <a:defRPr sz="5200">
                <a:solidFill>
                  <a:srgbClr val="000000"/>
                </a:solidFill>
              </a:defRPr>
            </a:lvl4pPr>
            <a:lvl5pPr lvl="4" rtl="0" algn="ctr">
              <a:lnSpc>
                <a:spcPct val="100000"/>
              </a:lnSpc>
              <a:spcBef>
                <a:spcPts val="0"/>
              </a:spcBef>
              <a:spcAft>
                <a:spcPts val="0"/>
              </a:spcAft>
              <a:buClr>
                <a:srgbClr val="000000"/>
              </a:buClr>
              <a:buSzPts val="5200"/>
              <a:buNone/>
              <a:defRPr sz="5200">
                <a:solidFill>
                  <a:srgbClr val="000000"/>
                </a:solidFill>
              </a:defRPr>
            </a:lvl5pPr>
            <a:lvl6pPr lvl="5" rtl="0" algn="ctr">
              <a:lnSpc>
                <a:spcPct val="100000"/>
              </a:lnSpc>
              <a:spcBef>
                <a:spcPts val="0"/>
              </a:spcBef>
              <a:spcAft>
                <a:spcPts val="0"/>
              </a:spcAft>
              <a:buClr>
                <a:srgbClr val="000000"/>
              </a:buClr>
              <a:buSzPts val="5200"/>
              <a:buNone/>
              <a:defRPr sz="5200">
                <a:solidFill>
                  <a:srgbClr val="000000"/>
                </a:solidFill>
              </a:defRPr>
            </a:lvl6pPr>
            <a:lvl7pPr lvl="6" rtl="0" algn="ctr">
              <a:lnSpc>
                <a:spcPct val="100000"/>
              </a:lnSpc>
              <a:spcBef>
                <a:spcPts val="0"/>
              </a:spcBef>
              <a:spcAft>
                <a:spcPts val="0"/>
              </a:spcAft>
              <a:buClr>
                <a:srgbClr val="000000"/>
              </a:buClr>
              <a:buSzPts val="5200"/>
              <a:buNone/>
              <a:defRPr sz="5200">
                <a:solidFill>
                  <a:srgbClr val="000000"/>
                </a:solidFill>
              </a:defRPr>
            </a:lvl7pPr>
            <a:lvl8pPr lvl="7" rtl="0" algn="ctr">
              <a:lnSpc>
                <a:spcPct val="100000"/>
              </a:lnSpc>
              <a:spcBef>
                <a:spcPts val="0"/>
              </a:spcBef>
              <a:spcAft>
                <a:spcPts val="0"/>
              </a:spcAft>
              <a:buClr>
                <a:srgbClr val="000000"/>
              </a:buClr>
              <a:buSzPts val="5200"/>
              <a:buNone/>
              <a:defRPr sz="5200">
                <a:solidFill>
                  <a:srgbClr val="000000"/>
                </a:solidFill>
              </a:defRPr>
            </a:lvl8pPr>
            <a:lvl9pPr lvl="8" rtl="0" algn="ctr">
              <a:lnSpc>
                <a:spcPct val="100000"/>
              </a:lnSpc>
              <a:spcBef>
                <a:spcPts val="0"/>
              </a:spcBef>
              <a:spcAft>
                <a:spcPts val="0"/>
              </a:spcAft>
              <a:buClr>
                <a:srgbClr val="000000"/>
              </a:buClr>
              <a:buSzPts val="5200"/>
              <a:buNone/>
              <a:defRPr sz="5200">
                <a:solidFill>
                  <a:srgbClr val="000000"/>
                </a:solidFill>
              </a:defRPr>
            </a:lvl9pPr>
          </a:lstStyle>
          <a:p/>
        </p:txBody>
      </p:sp>
      <p:sp>
        <p:nvSpPr>
          <p:cNvPr id="110" name="Google Shape;110;p24"/>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111" name="Google Shape;111;p24"/>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rgbClr val="000000"/>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solidFill>
                  <a:srgbClr val="000000"/>
                </a:solidFill>
              </a:defRPr>
            </a:lvl2pPr>
            <a:lvl3pPr lvl="2" rtl="0" algn="l">
              <a:lnSpc>
                <a:spcPct val="130000"/>
              </a:lnSpc>
              <a:spcBef>
                <a:spcPts val="1000"/>
              </a:spcBef>
              <a:spcAft>
                <a:spcPts val="0"/>
              </a:spcAft>
              <a:buSzPts val="1400"/>
              <a:buNone/>
              <a:defRPr>
                <a:solidFill>
                  <a:srgbClr val="000000"/>
                </a:solidFill>
              </a:defRPr>
            </a:lvl3pPr>
            <a:lvl4pPr lvl="3" rtl="0" algn="l">
              <a:lnSpc>
                <a:spcPct val="130000"/>
              </a:lnSpc>
              <a:spcBef>
                <a:spcPts val="1000"/>
              </a:spcBef>
              <a:spcAft>
                <a:spcPts val="0"/>
              </a:spcAft>
              <a:buSzPts val="1400"/>
              <a:buNone/>
              <a:defRPr>
                <a:solidFill>
                  <a:srgbClr val="000000"/>
                </a:solidFill>
              </a:defRPr>
            </a:lvl4pPr>
            <a:lvl5pPr lvl="4" rtl="0" algn="l">
              <a:lnSpc>
                <a:spcPct val="130000"/>
              </a:lnSpc>
              <a:spcBef>
                <a:spcPts val="1000"/>
              </a:spcBef>
              <a:spcAft>
                <a:spcPts val="0"/>
              </a:spcAft>
              <a:buSzPts val="1200"/>
              <a:buNone/>
              <a:defRPr>
                <a:solidFill>
                  <a:srgbClr val="000000"/>
                </a:solidFill>
              </a:defRPr>
            </a:lvl5pPr>
            <a:lvl6pPr lvl="5" rtl="0" algn="l">
              <a:lnSpc>
                <a:spcPct val="130000"/>
              </a:lnSpc>
              <a:spcBef>
                <a:spcPts val="1000"/>
              </a:spcBef>
              <a:spcAft>
                <a:spcPts val="0"/>
              </a:spcAft>
              <a:buSzPts val="1200"/>
              <a:buNone/>
              <a:defRPr>
                <a:solidFill>
                  <a:srgbClr val="000000"/>
                </a:solidFill>
              </a:defRPr>
            </a:lvl6pPr>
            <a:lvl7pPr lvl="6" rtl="0" algn="l">
              <a:lnSpc>
                <a:spcPct val="130000"/>
              </a:lnSpc>
              <a:spcBef>
                <a:spcPts val="1000"/>
              </a:spcBef>
              <a:spcAft>
                <a:spcPts val="0"/>
              </a:spcAft>
              <a:buSzPts val="1000"/>
              <a:buNone/>
              <a:defRPr>
                <a:solidFill>
                  <a:srgbClr val="000000"/>
                </a:solidFill>
              </a:defRPr>
            </a:lvl7pPr>
            <a:lvl8pPr lvl="7" rtl="0" algn="l">
              <a:lnSpc>
                <a:spcPct val="130000"/>
              </a:lnSpc>
              <a:spcBef>
                <a:spcPts val="1000"/>
              </a:spcBef>
              <a:spcAft>
                <a:spcPts val="0"/>
              </a:spcAft>
              <a:buSzPts val="1000"/>
              <a:buNone/>
              <a:defRPr>
                <a:solidFill>
                  <a:srgbClr val="000000"/>
                </a:solidFill>
              </a:defRPr>
            </a:lvl8pPr>
            <a:lvl9pPr lvl="8" rtl="0" algn="l">
              <a:lnSpc>
                <a:spcPct val="130000"/>
              </a:lnSpc>
              <a:spcBef>
                <a:spcPts val="1000"/>
              </a:spcBef>
              <a:spcAft>
                <a:spcPts val="1000"/>
              </a:spcAft>
              <a:buSzPts val="800"/>
              <a:buNone/>
              <a:defRPr>
                <a:solidFill>
                  <a:srgbClr val="000000"/>
                </a:solidFill>
              </a:defRPr>
            </a:lvl9pPr>
          </a:lstStyle>
          <a:p/>
        </p:txBody>
      </p:sp>
      <p:pic>
        <p:nvPicPr>
          <p:cNvPr id="112" name="Google Shape;112;p24"/>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113" name="Google Shape;113;p24"/>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4" name="Shape 114"/>
        <p:cNvGrpSpPr/>
        <p:nvPr/>
      </p:nvGrpSpPr>
      <p:grpSpPr>
        <a:xfrm>
          <a:off x="0" y="0"/>
          <a:ext cx="0" cy="0"/>
          <a:chOff x="0" y="0"/>
          <a:chExt cx="0" cy="0"/>
        </a:xfrm>
      </p:grpSpPr>
      <p:sp>
        <p:nvSpPr>
          <p:cNvPr id="115" name="Google Shape;115;p25"/>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6" name="Google Shape;116;p25"/>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17" name="Google Shape;117;p2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 name="Shape 118"/>
        <p:cNvGrpSpPr/>
        <p:nvPr/>
      </p:nvGrpSpPr>
      <p:grpSpPr>
        <a:xfrm>
          <a:off x="0" y="0"/>
          <a:ext cx="0" cy="0"/>
          <a:chOff x="0" y="0"/>
          <a:chExt cx="0" cy="0"/>
        </a:xfrm>
      </p:grpSpPr>
      <p:sp>
        <p:nvSpPr>
          <p:cNvPr id="119" name="Google Shape;119;p26"/>
          <p:cNvSpPr txBox="1"/>
          <p:nvPr>
            <p:ph type="title"/>
          </p:nvPr>
        </p:nvSpPr>
        <p:spPr>
          <a:xfrm>
            <a:off x="458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0" name="Google Shape;120;p26"/>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21" name="Google Shape;121;p26"/>
          <p:cNvSpPr txBox="1"/>
          <p:nvPr>
            <p:ph idx="2" type="body"/>
          </p:nvPr>
        </p:nvSpPr>
        <p:spPr>
          <a:xfrm>
            <a:off x="4733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22" name="Google Shape;122;p2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23" name="Google Shape;123;p26"/>
          <p:cNvSpPr txBox="1"/>
          <p:nvPr>
            <p:ph idx="3" type="title"/>
          </p:nvPr>
        </p:nvSpPr>
        <p:spPr>
          <a:xfrm>
            <a:off x="4733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27"/>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6" name="Google Shape;126;p2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27" name="Shape 127"/>
        <p:cNvGrpSpPr/>
        <p:nvPr/>
      </p:nvGrpSpPr>
      <p:grpSpPr>
        <a:xfrm>
          <a:off x="0" y="0"/>
          <a:ext cx="0" cy="0"/>
          <a:chOff x="0" y="0"/>
          <a:chExt cx="0" cy="0"/>
        </a:xfrm>
      </p:grpSpPr>
      <p:sp>
        <p:nvSpPr>
          <p:cNvPr id="128" name="Google Shape;128;p28"/>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9" name="Google Shape;129;p2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30" name="Google Shape;130;p28"/>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31" name="Google Shape;131;p28"/>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2" name="Google Shape;132;p28"/>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33" name="Google Shape;133;p28"/>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4" name="Google Shape;134;p28"/>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35" name="Google Shape;135;p28"/>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6" name="Google Shape;136;p28"/>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37" name="Shape 137"/>
        <p:cNvGrpSpPr/>
        <p:nvPr/>
      </p:nvGrpSpPr>
      <p:grpSpPr>
        <a:xfrm>
          <a:off x="0" y="0"/>
          <a:ext cx="0" cy="0"/>
          <a:chOff x="0" y="0"/>
          <a:chExt cx="0" cy="0"/>
        </a:xfrm>
      </p:grpSpPr>
      <p:sp>
        <p:nvSpPr>
          <p:cNvPr id="138" name="Google Shape;138;p29"/>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39" name="Google Shape;139;p29"/>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0" name="Google Shape;140;p29"/>
          <p:cNvSpPr txBox="1"/>
          <p:nvPr>
            <p:ph idx="2" type="subTitle"/>
          </p:nvPr>
        </p:nvSpPr>
        <p:spPr>
          <a:xfrm>
            <a:off x="5555725" y="2671200"/>
            <a:ext cx="3129300" cy="3945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1" name="Google Shape;141;p29"/>
          <p:cNvSpPr txBox="1"/>
          <p:nvPr>
            <p:ph idx="3" type="body"/>
          </p:nvPr>
        </p:nvSpPr>
        <p:spPr>
          <a:xfrm>
            <a:off x="458975" y="207007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2" name="Google Shape;142;p29"/>
          <p:cNvSpPr txBox="1"/>
          <p:nvPr>
            <p:ph idx="4" type="subTitle"/>
          </p:nvPr>
        </p:nvSpPr>
        <p:spPr>
          <a:xfrm>
            <a:off x="458975" y="267120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3" name="Google Shape;143;p29"/>
          <p:cNvSpPr txBox="1"/>
          <p:nvPr>
            <p:ph idx="5" type="body"/>
          </p:nvPr>
        </p:nvSpPr>
        <p:spPr>
          <a:xfrm>
            <a:off x="458975" y="330312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4" name="Google Shape;144;p29"/>
          <p:cNvSpPr txBox="1"/>
          <p:nvPr>
            <p:ph idx="6" type="subTitle"/>
          </p:nvPr>
        </p:nvSpPr>
        <p:spPr>
          <a:xfrm>
            <a:off x="5555725" y="3177725"/>
            <a:ext cx="3129300" cy="3945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5" name="Google Shape;145;p29"/>
          <p:cNvSpPr txBox="1"/>
          <p:nvPr>
            <p:ph idx="7" type="subTitle"/>
          </p:nvPr>
        </p:nvSpPr>
        <p:spPr>
          <a:xfrm>
            <a:off x="5555725" y="3684250"/>
            <a:ext cx="3129300" cy="3945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6" name="Google Shape;146;p2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47" name="Shape 147"/>
        <p:cNvGrpSpPr/>
        <p:nvPr/>
      </p:nvGrpSpPr>
      <p:grpSpPr>
        <a:xfrm>
          <a:off x="0" y="0"/>
          <a:ext cx="0" cy="0"/>
          <a:chOff x="0" y="0"/>
          <a:chExt cx="0" cy="0"/>
        </a:xfrm>
      </p:grpSpPr>
      <p:sp>
        <p:nvSpPr>
          <p:cNvPr id="148" name="Google Shape;148;p30"/>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9" name="Google Shape;149;p30"/>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0" name="Google Shape;150;p30"/>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1" name="Google Shape;151;p30"/>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2" name="Google Shape;152;p30"/>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3" name="Google Shape;153;p30"/>
          <p:cNvSpPr txBox="1"/>
          <p:nvPr>
            <p:ph idx="5" type="subTitle"/>
          </p:nvPr>
        </p:nvSpPr>
        <p:spPr>
          <a:xfrm>
            <a:off x="458975" y="2952375"/>
            <a:ext cx="3128400" cy="453300"/>
          </a:xfrm>
          <a:prstGeom prst="rect">
            <a:avLst/>
          </a:prstGeom>
          <a:solidFill>
            <a:schemeClr val="accent3"/>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4" name="Google Shape;154;p30"/>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5" name="Google Shape;155;p30"/>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6" name="Google Shape;156;p30"/>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7" name="Google Shape;157;p3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8" name="Shape 158"/>
        <p:cNvGrpSpPr/>
        <p:nvPr/>
      </p:nvGrpSpPr>
      <p:grpSpPr>
        <a:xfrm>
          <a:off x="0" y="0"/>
          <a:ext cx="0" cy="0"/>
          <a:chOff x="0" y="0"/>
          <a:chExt cx="0" cy="0"/>
        </a:xfrm>
      </p:grpSpPr>
      <p:sp>
        <p:nvSpPr>
          <p:cNvPr id="159" name="Google Shape;159;p31"/>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60" name="Google Shape;160;p31"/>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61" name="Google Shape;161;p3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62" name="Shape 162"/>
        <p:cNvGrpSpPr/>
        <p:nvPr/>
      </p:nvGrpSpPr>
      <p:grpSpPr>
        <a:xfrm>
          <a:off x="0" y="0"/>
          <a:ext cx="0" cy="0"/>
          <a:chOff x="0" y="0"/>
          <a:chExt cx="0" cy="0"/>
        </a:xfrm>
      </p:grpSpPr>
      <p:sp>
        <p:nvSpPr>
          <p:cNvPr id="163" name="Google Shape;163;p32"/>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164" name="Google Shape;164;p32"/>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rtl="0" algn="l">
              <a:lnSpc>
                <a:spcPct val="14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165" name="Google Shape;165;p32"/>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6" name="Shape 166"/>
        <p:cNvGrpSpPr/>
        <p:nvPr/>
      </p:nvGrpSpPr>
      <p:grpSpPr>
        <a:xfrm>
          <a:off x="0" y="0"/>
          <a:ext cx="0" cy="0"/>
          <a:chOff x="0" y="0"/>
          <a:chExt cx="0" cy="0"/>
        </a:xfrm>
      </p:grpSpPr>
      <p:sp>
        <p:nvSpPr>
          <p:cNvPr id="167" name="Google Shape;167;p33"/>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8" name="Shape 168"/>
        <p:cNvGrpSpPr/>
        <p:nvPr/>
      </p:nvGrpSpPr>
      <p:grpSpPr>
        <a:xfrm>
          <a:off x="0" y="0"/>
          <a:ext cx="0" cy="0"/>
          <a:chOff x="0" y="0"/>
          <a:chExt cx="0" cy="0"/>
        </a:xfrm>
      </p:grpSpPr>
      <p:sp>
        <p:nvSpPr>
          <p:cNvPr id="169" name="Google Shape;169;p3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0" Type="http://schemas.openxmlformats.org/officeDocument/2006/relationships/theme" Target="../theme/theme3.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image" Target="../media/image2.pn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9" name="Shape 99"/>
        <p:cNvGrpSpPr/>
        <p:nvPr/>
      </p:nvGrpSpPr>
      <p:grpSpPr>
        <a:xfrm>
          <a:off x="0" y="0"/>
          <a:ext cx="0" cy="0"/>
          <a:chOff x="0" y="0"/>
          <a:chExt cx="0" cy="0"/>
        </a:xfrm>
      </p:grpSpPr>
      <p:sp>
        <p:nvSpPr>
          <p:cNvPr id="100" name="Google Shape;100;p22"/>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2200"/>
              <a:buFont typeface="Montserrat"/>
              <a:buNone/>
              <a:defRPr b="1" i="0" sz="2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9pPr>
          </a:lstStyle>
          <a:p/>
        </p:txBody>
      </p:sp>
      <p:sp>
        <p:nvSpPr>
          <p:cNvPr id="101" name="Google Shape;101;p22"/>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102" name="Google Shape;102;p2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03" name="Google Shape;103;p22"/>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hyperlink" Target="https://commons.wikimedia.org/wiki/User:Tommyv58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35"/>
          <p:cNvSpPr txBox="1"/>
          <p:nvPr/>
        </p:nvSpPr>
        <p:spPr>
          <a:xfrm>
            <a:off x="457200" y="1431700"/>
            <a:ext cx="7334400" cy="1914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3000"/>
              <a:buFont typeface="Arial"/>
              <a:buNone/>
            </a:pPr>
            <a:r>
              <a:rPr lang="en-GB" sz="3000">
                <a:solidFill>
                  <a:srgbClr val="4B3241"/>
                </a:solidFill>
                <a:latin typeface="Montserrat SemiBold"/>
                <a:ea typeface="Montserrat SemiBold"/>
                <a:cs typeface="Montserrat SemiBold"/>
                <a:sym typeface="Montserrat SemiBold"/>
              </a:rPr>
              <a:t>Independent Living</a:t>
            </a:r>
            <a:br>
              <a:rPr lang="en-GB" sz="3000">
                <a:solidFill>
                  <a:srgbClr val="4B3241"/>
                </a:solidFill>
                <a:latin typeface="Montserrat SemiBold"/>
                <a:ea typeface="Montserrat SemiBold"/>
                <a:cs typeface="Montserrat SemiBold"/>
                <a:sym typeface="Montserrat SemiBold"/>
              </a:rPr>
            </a:br>
            <a:r>
              <a:rPr lang="en-GB" sz="3000">
                <a:solidFill>
                  <a:srgbClr val="4B3241"/>
                </a:solidFill>
                <a:latin typeface="Montserrat SemiBold"/>
                <a:ea typeface="Montserrat SemiBold"/>
                <a:cs typeface="Montserrat SemiBold"/>
                <a:sym typeface="Montserrat SemiBold"/>
              </a:rPr>
              <a:t>Personal Care</a:t>
            </a:r>
            <a:endParaRPr/>
          </a:p>
        </p:txBody>
      </p:sp>
      <p:sp>
        <p:nvSpPr>
          <p:cNvPr id="175" name="Google Shape;175;p3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176" name="Google Shape;176;p35"/>
          <p:cNvSpPr txBox="1"/>
          <p:nvPr>
            <p:ph idx="4294967295" type="subTitle"/>
          </p:nvPr>
        </p:nvSpPr>
        <p:spPr>
          <a:xfrm>
            <a:off x="458975" y="4450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a:solidFill>
                  <a:srgbClr val="4B3241"/>
                </a:solidFill>
              </a:rPr>
              <a:t>Oak Specialist </a:t>
            </a:r>
            <a:endParaRPr>
              <a:solidFill>
                <a:srgbClr val="4B3241"/>
              </a:solidFill>
            </a:endParaRPr>
          </a:p>
        </p:txBody>
      </p:sp>
      <p:sp>
        <p:nvSpPr>
          <p:cNvPr id="177" name="Google Shape;177;p35"/>
          <p:cNvSpPr txBox="1"/>
          <p:nvPr>
            <p:ph idx="4294967295" type="subTitle"/>
          </p:nvPr>
        </p:nvSpPr>
        <p:spPr>
          <a:xfrm>
            <a:off x="458975" y="41054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a:solidFill>
                  <a:srgbClr val="4B3241"/>
                </a:solidFill>
              </a:rPr>
              <a:t>Building Understanding</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4"/>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Pasta and Playdough t</a:t>
            </a:r>
            <a:r>
              <a:rPr lang="en-GB">
                <a:solidFill>
                  <a:schemeClr val="dk2"/>
                </a:solidFill>
              </a:rPr>
              <a:t>hreading</a:t>
            </a:r>
            <a:endParaRPr/>
          </a:p>
        </p:txBody>
      </p:sp>
      <p:sp>
        <p:nvSpPr>
          <p:cNvPr id="263" name="Google Shape;263;p44"/>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Here is an example of how to use spaghetti and playdough to </a:t>
            </a:r>
            <a:endParaRPr/>
          </a:p>
          <a:p>
            <a:pPr indent="0" lvl="0" marL="0" rtl="0" algn="l">
              <a:spcBef>
                <a:spcPts val="0"/>
              </a:spcBef>
              <a:spcAft>
                <a:spcPts val="0"/>
              </a:spcAft>
              <a:buNone/>
            </a:pPr>
            <a:r>
              <a:rPr lang="en-GB"/>
              <a:t>develop fine motor skills: </a:t>
            </a:r>
            <a:endParaRPr/>
          </a:p>
          <a:p>
            <a:pPr indent="0" lvl="0" marL="0" rtl="0" algn="l">
              <a:spcBef>
                <a:spcPts val="0"/>
              </a:spcBef>
              <a:spcAft>
                <a:spcPts val="0"/>
              </a:spcAft>
              <a:buNone/>
            </a:pPr>
            <a:r>
              <a:t/>
            </a:r>
            <a:endParaRPr/>
          </a:p>
          <a:p>
            <a:pPr indent="-330200" lvl="0" marL="457200" rtl="0" algn="l">
              <a:spcBef>
                <a:spcPts val="0"/>
              </a:spcBef>
              <a:spcAft>
                <a:spcPts val="0"/>
              </a:spcAft>
              <a:buSzPts val="1600"/>
              <a:buAutoNum type="arabicPeriod"/>
            </a:pPr>
            <a:r>
              <a:rPr lang="en-GB"/>
              <a:t>Roll the playdough into a ball and place it on the table in front of you.</a:t>
            </a:r>
            <a:endParaRPr/>
          </a:p>
          <a:p>
            <a:pPr indent="-330200" lvl="0" marL="457200" rtl="0" algn="l">
              <a:spcBef>
                <a:spcPts val="0"/>
              </a:spcBef>
              <a:spcAft>
                <a:spcPts val="0"/>
              </a:spcAft>
              <a:buSzPts val="1600"/>
              <a:buAutoNum type="arabicPeriod"/>
            </a:pPr>
            <a:r>
              <a:rPr lang="en-GB"/>
              <a:t>Pick up the spaghetti from the table and push it into the playdough. </a:t>
            </a:r>
            <a:endParaRPr/>
          </a:p>
          <a:p>
            <a:pPr indent="0" lvl="0" marL="457200" rtl="0" algn="l">
              <a:spcBef>
                <a:spcPts val="0"/>
              </a:spcBef>
              <a:spcAft>
                <a:spcPts val="0"/>
              </a:spcAft>
              <a:buNone/>
            </a:pPr>
            <a:r>
              <a:t/>
            </a:r>
            <a:endParaRPr b="1"/>
          </a:p>
          <a:p>
            <a:pPr indent="0" lvl="0" marL="0" rtl="0" algn="l">
              <a:spcBef>
                <a:spcPts val="0"/>
              </a:spcBef>
              <a:spcAft>
                <a:spcPts val="0"/>
              </a:spcAft>
              <a:buNone/>
            </a:pPr>
            <a:r>
              <a:rPr b="1" lang="en-GB"/>
              <a:t>Adaption: break the spaghetti in half to make this activity easier.</a:t>
            </a:r>
            <a:r>
              <a:rPr lang="en-GB"/>
              <a:t> </a:t>
            </a:r>
            <a:endParaRPr/>
          </a:p>
        </p:txBody>
      </p:sp>
      <p:sp>
        <p:nvSpPr>
          <p:cNvPr id="264" name="Google Shape;264;p44"/>
          <p:cNvSpPr txBox="1"/>
          <p:nvPr/>
        </p:nvSpPr>
        <p:spPr>
          <a:xfrm>
            <a:off x="381875" y="3997900"/>
            <a:ext cx="8143800" cy="530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Montserrat"/>
                <a:ea typeface="Montserrat"/>
                <a:cs typeface="Montserrat"/>
                <a:sym typeface="Montserrat"/>
              </a:rPr>
              <a:t>Things you will need: Dry spaghetti and playdough.</a:t>
            </a:r>
            <a:endParaRPr>
              <a:solidFill>
                <a:schemeClr val="dk2"/>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5"/>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Gross motor circuit</a:t>
            </a:r>
            <a:endParaRPr>
              <a:solidFill>
                <a:schemeClr val="dk2"/>
              </a:solidFill>
            </a:endParaRPr>
          </a:p>
        </p:txBody>
      </p:sp>
      <p:sp>
        <p:nvSpPr>
          <p:cNvPr id="270" name="Google Shape;270;p45"/>
          <p:cNvSpPr txBox="1"/>
          <p:nvPr>
            <p:ph idx="1" type="body"/>
          </p:nvPr>
        </p:nvSpPr>
        <p:spPr>
          <a:xfrm>
            <a:off x="458975" y="1285750"/>
            <a:ext cx="8226000" cy="29811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en-GB" sz="2000"/>
              <a:t>Clear a space either outside or inside</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Set each activity up before you start</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Spread the activity stations out so that you can travel between them</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Model each activity at each step</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grpSp>
        <p:nvGrpSpPr>
          <p:cNvPr id="275" name="Google Shape;275;p46"/>
          <p:cNvGrpSpPr/>
          <p:nvPr/>
        </p:nvGrpSpPr>
        <p:grpSpPr>
          <a:xfrm>
            <a:off x="2570036" y="1029295"/>
            <a:ext cx="3788331" cy="3667356"/>
            <a:chOff x="2820225" y="891450"/>
            <a:chExt cx="3175200" cy="3175200"/>
          </a:xfrm>
        </p:grpSpPr>
        <p:sp>
          <p:nvSpPr>
            <p:cNvPr id="276" name="Google Shape;276;p46"/>
            <p:cNvSpPr/>
            <p:nvPr/>
          </p:nvSpPr>
          <p:spPr>
            <a:xfrm rot="10800000">
              <a:off x="2820225" y="891450"/>
              <a:ext cx="3175200" cy="3175200"/>
            </a:xfrm>
            <a:prstGeom prst="blockArc">
              <a:avLst>
                <a:gd fmla="val 5399801" name="adj1"/>
                <a:gd fmla="val 3012680" name="adj2"/>
                <a:gd fmla="val 6939" name="adj3"/>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6"/>
            <p:cNvSpPr/>
            <p:nvPr/>
          </p:nvSpPr>
          <p:spPr>
            <a:xfrm rot="10800000">
              <a:off x="3175023" y="1179900"/>
              <a:ext cx="450600" cy="450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8" name="Google Shape;278;p46"/>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79" name="Google Shape;279;p4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Gross motor circuit</a:t>
            </a:r>
            <a:endParaRPr>
              <a:solidFill>
                <a:schemeClr val="dk2"/>
              </a:solidFill>
            </a:endParaRPr>
          </a:p>
        </p:txBody>
      </p:sp>
      <p:sp>
        <p:nvSpPr>
          <p:cNvPr id="280" name="Google Shape;280;p4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281" name="Google Shape;281;p46"/>
          <p:cNvSpPr/>
          <p:nvPr/>
        </p:nvSpPr>
        <p:spPr>
          <a:xfrm>
            <a:off x="4410075" y="445025"/>
            <a:ext cx="2369100" cy="119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6"/>
          <p:cNvSpPr/>
          <p:nvPr/>
        </p:nvSpPr>
        <p:spPr>
          <a:xfrm>
            <a:off x="5971300" y="2750125"/>
            <a:ext cx="2369100" cy="119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6"/>
          <p:cNvSpPr/>
          <p:nvPr/>
        </p:nvSpPr>
        <p:spPr>
          <a:xfrm>
            <a:off x="2570025" y="3650650"/>
            <a:ext cx="2369100" cy="119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6"/>
          <p:cNvSpPr/>
          <p:nvPr/>
        </p:nvSpPr>
        <p:spPr>
          <a:xfrm>
            <a:off x="820875" y="1974300"/>
            <a:ext cx="2369100" cy="119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6"/>
          <p:cNvSpPr txBox="1"/>
          <p:nvPr/>
        </p:nvSpPr>
        <p:spPr>
          <a:xfrm>
            <a:off x="4478475" y="443350"/>
            <a:ext cx="2161200" cy="1038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solidFill>
                  <a:schemeClr val="dk2"/>
                </a:solidFill>
                <a:latin typeface="Montserrat"/>
                <a:ea typeface="Montserrat"/>
                <a:cs typeface="Montserrat"/>
                <a:sym typeface="Montserrat"/>
              </a:rPr>
              <a:t>1. </a:t>
            </a:r>
            <a:r>
              <a:rPr lang="en-GB" sz="2200">
                <a:solidFill>
                  <a:schemeClr val="dk2"/>
                </a:solidFill>
                <a:latin typeface="Montserrat"/>
                <a:ea typeface="Montserrat"/>
                <a:cs typeface="Montserrat"/>
                <a:sym typeface="Montserrat"/>
              </a:rPr>
              <a:t>Pick a card!</a:t>
            </a:r>
            <a:endParaRPr sz="22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200">
                <a:solidFill>
                  <a:schemeClr val="dk2"/>
                </a:solidFill>
                <a:latin typeface="Montserrat"/>
                <a:ea typeface="Montserrat"/>
                <a:cs typeface="Montserrat"/>
                <a:sym typeface="Montserrat"/>
              </a:rPr>
              <a:t>Move like an animal</a:t>
            </a:r>
            <a:endParaRPr sz="2200">
              <a:solidFill>
                <a:schemeClr val="dk2"/>
              </a:solidFill>
              <a:latin typeface="Montserrat"/>
              <a:ea typeface="Montserrat"/>
              <a:cs typeface="Montserrat"/>
              <a:sym typeface="Montserrat"/>
            </a:endParaRPr>
          </a:p>
        </p:txBody>
      </p:sp>
      <p:sp>
        <p:nvSpPr>
          <p:cNvPr id="286" name="Google Shape;286;p46"/>
          <p:cNvSpPr txBox="1"/>
          <p:nvPr/>
        </p:nvSpPr>
        <p:spPr>
          <a:xfrm>
            <a:off x="6023250" y="2751925"/>
            <a:ext cx="2161200" cy="1038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solidFill>
                  <a:schemeClr val="dk2"/>
                </a:solidFill>
                <a:latin typeface="Montserrat"/>
                <a:ea typeface="Montserrat"/>
                <a:cs typeface="Montserrat"/>
                <a:sym typeface="Montserrat"/>
              </a:rPr>
              <a:t>2. Follow the lines</a:t>
            </a:r>
            <a:endParaRPr sz="2200">
              <a:solidFill>
                <a:schemeClr val="dk2"/>
              </a:solidFill>
              <a:latin typeface="Montserrat"/>
              <a:ea typeface="Montserrat"/>
              <a:cs typeface="Montserrat"/>
              <a:sym typeface="Montserrat"/>
            </a:endParaRPr>
          </a:p>
        </p:txBody>
      </p:sp>
      <p:sp>
        <p:nvSpPr>
          <p:cNvPr id="287" name="Google Shape;287;p46"/>
          <p:cNvSpPr txBox="1"/>
          <p:nvPr/>
        </p:nvSpPr>
        <p:spPr>
          <a:xfrm>
            <a:off x="2673975" y="3678225"/>
            <a:ext cx="2161200" cy="1038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solidFill>
                  <a:schemeClr val="dk2"/>
                </a:solidFill>
                <a:latin typeface="Montserrat"/>
                <a:ea typeface="Montserrat"/>
                <a:cs typeface="Montserrat"/>
                <a:sym typeface="Montserrat"/>
              </a:rPr>
              <a:t>3. Pick a card!</a:t>
            </a:r>
            <a:endParaRPr sz="22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200">
                <a:solidFill>
                  <a:schemeClr val="dk2"/>
                </a:solidFill>
                <a:latin typeface="Montserrat"/>
                <a:ea typeface="Montserrat"/>
                <a:cs typeface="Montserrat"/>
                <a:sym typeface="Montserrat"/>
              </a:rPr>
              <a:t>Do alphabet action </a:t>
            </a:r>
            <a:endParaRPr sz="2200">
              <a:solidFill>
                <a:schemeClr val="dk2"/>
              </a:solidFill>
              <a:latin typeface="Montserrat"/>
              <a:ea typeface="Montserrat"/>
              <a:cs typeface="Montserrat"/>
              <a:sym typeface="Montserrat"/>
            </a:endParaRPr>
          </a:p>
        </p:txBody>
      </p:sp>
      <p:sp>
        <p:nvSpPr>
          <p:cNvPr id="288" name="Google Shape;288;p46"/>
          <p:cNvSpPr txBox="1"/>
          <p:nvPr/>
        </p:nvSpPr>
        <p:spPr>
          <a:xfrm>
            <a:off x="820875" y="1974300"/>
            <a:ext cx="2161200" cy="10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solidFill>
                  <a:schemeClr val="dk2"/>
                </a:solidFill>
                <a:latin typeface="Montserrat"/>
                <a:ea typeface="Montserrat"/>
                <a:cs typeface="Montserrat"/>
                <a:sym typeface="Montserrat"/>
              </a:rPr>
              <a:t>4. Bend down &amp; </a:t>
            </a:r>
            <a:r>
              <a:rPr lang="en-GB" sz="2200">
                <a:solidFill>
                  <a:schemeClr val="dk2"/>
                </a:solidFill>
                <a:latin typeface="Montserrat"/>
                <a:ea typeface="Montserrat"/>
                <a:cs typeface="Montserrat"/>
                <a:sym typeface="Montserrat"/>
              </a:rPr>
              <a:t>postcards</a:t>
            </a:r>
            <a:endParaRPr sz="2200">
              <a:solidFill>
                <a:schemeClr val="dk2"/>
              </a:solidFill>
              <a:latin typeface="Montserrat"/>
              <a:ea typeface="Montserrat"/>
              <a:cs typeface="Montserrat"/>
              <a:sym typeface="Montserrat"/>
            </a:endParaRPr>
          </a:p>
        </p:txBody>
      </p:sp>
      <p:sp>
        <p:nvSpPr>
          <p:cNvPr id="289" name="Google Shape;289;p46"/>
          <p:cNvSpPr/>
          <p:nvPr/>
        </p:nvSpPr>
        <p:spPr>
          <a:xfrm>
            <a:off x="869350" y="987175"/>
            <a:ext cx="1530900" cy="5229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6"/>
          <p:cNvSpPr txBox="1"/>
          <p:nvPr/>
        </p:nvSpPr>
        <p:spPr>
          <a:xfrm>
            <a:off x="945550" y="987175"/>
            <a:ext cx="1396800" cy="4548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solidFill>
                  <a:schemeClr val="lt1"/>
                </a:solidFill>
                <a:latin typeface="Montserrat"/>
                <a:ea typeface="Montserrat"/>
                <a:cs typeface="Montserrat"/>
                <a:sym typeface="Montserrat"/>
              </a:rPr>
              <a:t>REPEAT</a:t>
            </a:r>
            <a:endParaRPr sz="2200">
              <a:solidFill>
                <a:schemeClr val="lt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96" name="Google Shape;296;p47"/>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368300" lvl="0" marL="457200" rtl="0" algn="l">
              <a:lnSpc>
                <a:spcPct val="115000"/>
              </a:lnSpc>
              <a:spcBef>
                <a:spcPts val="0"/>
              </a:spcBef>
              <a:spcAft>
                <a:spcPts val="0"/>
              </a:spcAft>
              <a:buClr>
                <a:schemeClr val="dk2"/>
              </a:buClr>
              <a:buSzPts val="2200"/>
              <a:buAutoNum type="arabicPeriod"/>
            </a:pPr>
            <a:r>
              <a:rPr lang="en-GB">
                <a:solidFill>
                  <a:schemeClr val="dk2"/>
                </a:solidFill>
              </a:rPr>
              <a:t>Pick a card and move like an animal </a:t>
            </a:r>
            <a:endParaRPr>
              <a:solidFill>
                <a:schemeClr val="dk2"/>
              </a:solidFill>
            </a:endParaRPr>
          </a:p>
        </p:txBody>
      </p:sp>
      <p:sp>
        <p:nvSpPr>
          <p:cNvPr id="297" name="Google Shape;297;p47"/>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sz="1800"/>
              <a:t>The first station of the circuit is to </a:t>
            </a:r>
            <a:r>
              <a:rPr b="1" lang="en-GB" sz="1800"/>
              <a:t>pick a card</a:t>
            </a:r>
            <a:r>
              <a:rPr lang="en-GB" sz="1800"/>
              <a:t> and </a:t>
            </a:r>
            <a:r>
              <a:rPr b="1" lang="en-GB" sz="1800"/>
              <a:t>copy the movement.</a:t>
            </a:r>
            <a:endParaRPr b="1" sz="1800"/>
          </a:p>
          <a:p>
            <a:pPr indent="0" lvl="0" marL="0" rtl="0" algn="l">
              <a:lnSpc>
                <a:spcPct val="130000"/>
              </a:lnSpc>
              <a:spcBef>
                <a:spcPts val="0"/>
              </a:spcBef>
              <a:spcAft>
                <a:spcPts val="0"/>
              </a:spcAft>
              <a:buSzPts val="1600"/>
              <a:buNone/>
            </a:pPr>
            <a:r>
              <a:t/>
            </a:r>
            <a:endParaRPr sz="1800"/>
          </a:p>
          <a:p>
            <a:pPr indent="0" lvl="0" marL="0" rtl="0" algn="l">
              <a:lnSpc>
                <a:spcPct val="130000"/>
              </a:lnSpc>
              <a:spcBef>
                <a:spcPts val="0"/>
              </a:spcBef>
              <a:spcAft>
                <a:spcPts val="0"/>
              </a:spcAft>
              <a:buSzPts val="1600"/>
              <a:buNone/>
            </a:pPr>
            <a:r>
              <a:rPr lang="en-GB" sz="1800"/>
              <a:t>Make a range of animal cards by cutting paper or card into squares and drawing/writing an animal movement. See examples online or on next page.</a:t>
            </a:r>
            <a:endParaRPr sz="1800"/>
          </a:p>
          <a:p>
            <a:pPr indent="0" lvl="0" marL="0" rtl="0" algn="l">
              <a:lnSpc>
                <a:spcPct val="130000"/>
              </a:lnSpc>
              <a:spcBef>
                <a:spcPts val="0"/>
              </a:spcBef>
              <a:spcAft>
                <a:spcPts val="0"/>
              </a:spcAft>
              <a:buSzPts val="1600"/>
              <a:buNone/>
            </a:pPr>
            <a:r>
              <a:t/>
            </a:r>
            <a:endParaRPr sz="1800"/>
          </a:p>
          <a:p>
            <a:pPr indent="0" lvl="0" marL="0" rtl="0" algn="l">
              <a:lnSpc>
                <a:spcPct val="130000"/>
              </a:lnSpc>
              <a:spcBef>
                <a:spcPts val="0"/>
              </a:spcBef>
              <a:spcAft>
                <a:spcPts val="0"/>
              </a:spcAft>
              <a:buSzPts val="1600"/>
              <a:buNone/>
            </a:pPr>
            <a:r>
              <a:rPr lang="en-GB" sz="1800"/>
              <a:t>Copy the movement before carrying the card to the next station of the circuit!</a:t>
            </a:r>
            <a:endParaRPr sz="1800"/>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298" name="Google Shape;298;p4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pic>
        <p:nvPicPr>
          <p:cNvPr id="299" name="Google Shape;299;p47"/>
          <p:cNvPicPr preferRelativeResize="0"/>
          <p:nvPr/>
        </p:nvPicPr>
        <p:blipFill>
          <a:blip r:embed="rId3">
            <a:alphaModFix/>
          </a:blip>
          <a:stretch>
            <a:fillRect/>
          </a:stretch>
        </p:blipFill>
        <p:spPr>
          <a:xfrm>
            <a:off x="6244924" y="47549"/>
            <a:ext cx="2836724" cy="1319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8"/>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Animal cards examples</a:t>
            </a:r>
            <a:endParaRPr>
              <a:solidFill>
                <a:schemeClr val="dk2"/>
              </a:solidFill>
            </a:endParaRPr>
          </a:p>
        </p:txBody>
      </p:sp>
      <p:sp>
        <p:nvSpPr>
          <p:cNvPr id="305" name="Google Shape;305;p48"/>
          <p:cNvSpPr txBox="1"/>
          <p:nvPr>
            <p:ph idx="1" type="body"/>
          </p:nvPr>
        </p:nvSpPr>
        <p:spPr>
          <a:xfrm>
            <a:off x="306575" y="14381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6" name="Google Shape;306;p48"/>
          <p:cNvSpPr/>
          <p:nvPr/>
        </p:nvSpPr>
        <p:spPr>
          <a:xfrm>
            <a:off x="179650" y="1076175"/>
            <a:ext cx="2682900" cy="371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8"/>
          <p:cNvSpPr/>
          <p:nvPr/>
        </p:nvSpPr>
        <p:spPr>
          <a:xfrm>
            <a:off x="3038325" y="1070500"/>
            <a:ext cx="2682900" cy="371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8"/>
          <p:cNvSpPr/>
          <p:nvPr/>
        </p:nvSpPr>
        <p:spPr>
          <a:xfrm>
            <a:off x="5897000" y="1070500"/>
            <a:ext cx="2682900" cy="371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8"/>
          <p:cNvSpPr txBox="1"/>
          <p:nvPr/>
        </p:nvSpPr>
        <p:spPr>
          <a:xfrm>
            <a:off x="237400" y="3663750"/>
            <a:ext cx="2460900" cy="97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900">
              <a:solidFill>
                <a:srgbClr val="FFFFFF"/>
              </a:solidFill>
              <a:latin typeface="Montserrat"/>
              <a:ea typeface="Montserrat"/>
              <a:cs typeface="Montserrat"/>
              <a:sym typeface="Montserrat"/>
            </a:endParaRPr>
          </a:p>
          <a:p>
            <a:pPr indent="0" lvl="0" marL="0" rtl="0" algn="ctr">
              <a:spcBef>
                <a:spcPts val="0"/>
              </a:spcBef>
              <a:spcAft>
                <a:spcPts val="0"/>
              </a:spcAft>
              <a:buNone/>
            </a:pPr>
            <a:r>
              <a:rPr b="1" lang="en-GB" sz="1900">
                <a:solidFill>
                  <a:srgbClr val="FFFFFF"/>
                </a:solidFill>
                <a:latin typeface="Montserrat"/>
                <a:ea typeface="Montserrat"/>
                <a:cs typeface="Montserrat"/>
                <a:sym typeface="Montserrat"/>
              </a:rPr>
              <a:t>Move like a </a:t>
            </a:r>
            <a:endParaRPr b="1" sz="1900">
              <a:solidFill>
                <a:srgbClr val="FFFFFF"/>
              </a:solidFill>
              <a:latin typeface="Montserrat"/>
              <a:ea typeface="Montserrat"/>
              <a:cs typeface="Montserrat"/>
              <a:sym typeface="Montserrat"/>
            </a:endParaRPr>
          </a:p>
          <a:p>
            <a:pPr indent="0" lvl="0" marL="0" rtl="0" algn="ctr">
              <a:spcBef>
                <a:spcPts val="0"/>
              </a:spcBef>
              <a:spcAft>
                <a:spcPts val="0"/>
              </a:spcAft>
              <a:buNone/>
            </a:pPr>
            <a:r>
              <a:rPr b="1" lang="en-GB" sz="2400">
                <a:solidFill>
                  <a:srgbClr val="FFFFFF"/>
                </a:solidFill>
                <a:latin typeface="Montserrat"/>
                <a:ea typeface="Montserrat"/>
                <a:cs typeface="Montserrat"/>
                <a:sym typeface="Montserrat"/>
              </a:rPr>
              <a:t>BEAR</a:t>
            </a:r>
            <a:endParaRPr b="1" sz="2400">
              <a:solidFill>
                <a:srgbClr val="FFFFFF"/>
              </a:solidFill>
              <a:latin typeface="Montserrat"/>
              <a:ea typeface="Montserrat"/>
              <a:cs typeface="Montserrat"/>
              <a:sym typeface="Montserrat"/>
            </a:endParaRPr>
          </a:p>
        </p:txBody>
      </p:sp>
      <p:sp>
        <p:nvSpPr>
          <p:cNvPr id="310" name="Google Shape;310;p48"/>
          <p:cNvSpPr txBox="1"/>
          <p:nvPr/>
        </p:nvSpPr>
        <p:spPr>
          <a:xfrm>
            <a:off x="3149325" y="3667075"/>
            <a:ext cx="2460900" cy="97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900">
              <a:solidFill>
                <a:srgbClr val="FFFFFF"/>
              </a:solidFill>
              <a:latin typeface="Montserrat"/>
              <a:ea typeface="Montserrat"/>
              <a:cs typeface="Montserrat"/>
              <a:sym typeface="Montserrat"/>
            </a:endParaRPr>
          </a:p>
          <a:p>
            <a:pPr indent="0" lvl="0" marL="0" rtl="0" algn="ctr">
              <a:spcBef>
                <a:spcPts val="0"/>
              </a:spcBef>
              <a:spcAft>
                <a:spcPts val="0"/>
              </a:spcAft>
              <a:buNone/>
            </a:pPr>
            <a:r>
              <a:rPr b="1" lang="en-GB" sz="1900">
                <a:solidFill>
                  <a:srgbClr val="FFFFFF"/>
                </a:solidFill>
                <a:latin typeface="Montserrat"/>
                <a:ea typeface="Montserrat"/>
                <a:cs typeface="Montserrat"/>
                <a:sym typeface="Montserrat"/>
              </a:rPr>
              <a:t>Move like a </a:t>
            </a:r>
            <a:endParaRPr b="1" sz="1900">
              <a:solidFill>
                <a:srgbClr val="FFFFFF"/>
              </a:solidFill>
              <a:latin typeface="Montserrat"/>
              <a:ea typeface="Montserrat"/>
              <a:cs typeface="Montserrat"/>
              <a:sym typeface="Montserrat"/>
            </a:endParaRPr>
          </a:p>
          <a:p>
            <a:pPr indent="0" lvl="0" marL="0" rtl="0" algn="ctr">
              <a:spcBef>
                <a:spcPts val="0"/>
              </a:spcBef>
              <a:spcAft>
                <a:spcPts val="0"/>
              </a:spcAft>
              <a:buNone/>
            </a:pPr>
            <a:r>
              <a:rPr b="1" lang="en-GB" sz="2400">
                <a:solidFill>
                  <a:srgbClr val="FFFFFF"/>
                </a:solidFill>
                <a:latin typeface="Montserrat"/>
                <a:ea typeface="Montserrat"/>
                <a:cs typeface="Montserrat"/>
                <a:sym typeface="Montserrat"/>
              </a:rPr>
              <a:t>BIRD</a:t>
            </a:r>
            <a:endParaRPr b="1" sz="2400">
              <a:solidFill>
                <a:srgbClr val="FFFFFF"/>
              </a:solidFill>
              <a:latin typeface="Montserrat"/>
              <a:ea typeface="Montserrat"/>
              <a:cs typeface="Montserrat"/>
              <a:sym typeface="Montserrat"/>
            </a:endParaRPr>
          </a:p>
        </p:txBody>
      </p:sp>
      <p:sp>
        <p:nvSpPr>
          <p:cNvPr id="311" name="Google Shape;311;p48"/>
          <p:cNvSpPr txBox="1"/>
          <p:nvPr/>
        </p:nvSpPr>
        <p:spPr>
          <a:xfrm>
            <a:off x="6008000" y="3663750"/>
            <a:ext cx="2460900" cy="97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900">
              <a:solidFill>
                <a:srgbClr val="FFFFFF"/>
              </a:solidFill>
              <a:latin typeface="Montserrat"/>
              <a:ea typeface="Montserrat"/>
              <a:cs typeface="Montserrat"/>
              <a:sym typeface="Montserrat"/>
            </a:endParaRPr>
          </a:p>
          <a:p>
            <a:pPr indent="0" lvl="0" marL="0" rtl="0" algn="ctr">
              <a:spcBef>
                <a:spcPts val="0"/>
              </a:spcBef>
              <a:spcAft>
                <a:spcPts val="0"/>
              </a:spcAft>
              <a:buNone/>
            </a:pPr>
            <a:r>
              <a:rPr b="1" lang="en-GB" sz="1900">
                <a:solidFill>
                  <a:srgbClr val="FFFFFF"/>
                </a:solidFill>
                <a:latin typeface="Montserrat"/>
                <a:ea typeface="Montserrat"/>
                <a:cs typeface="Montserrat"/>
                <a:sym typeface="Montserrat"/>
              </a:rPr>
              <a:t>Move like a </a:t>
            </a:r>
            <a:endParaRPr b="1" sz="1900">
              <a:solidFill>
                <a:srgbClr val="FFFFFF"/>
              </a:solidFill>
              <a:latin typeface="Montserrat"/>
              <a:ea typeface="Montserrat"/>
              <a:cs typeface="Montserrat"/>
              <a:sym typeface="Montserrat"/>
            </a:endParaRPr>
          </a:p>
          <a:p>
            <a:pPr indent="0" lvl="0" marL="0" rtl="0" algn="ctr">
              <a:spcBef>
                <a:spcPts val="0"/>
              </a:spcBef>
              <a:spcAft>
                <a:spcPts val="0"/>
              </a:spcAft>
              <a:buNone/>
            </a:pPr>
            <a:r>
              <a:rPr b="1" lang="en-GB" sz="2400">
                <a:solidFill>
                  <a:srgbClr val="FFFFFF"/>
                </a:solidFill>
                <a:latin typeface="Montserrat"/>
                <a:ea typeface="Montserrat"/>
                <a:cs typeface="Montserrat"/>
                <a:sym typeface="Montserrat"/>
              </a:rPr>
              <a:t>SEAL</a:t>
            </a:r>
            <a:endParaRPr b="1" sz="2400">
              <a:solidFill>
                <a:srgbClr val="FFFFFF"/>
              </a:solidFill>
              <a:latin typeface="Montserrat"/>
              <a:ea typeface="Montserrat"/>
              <a:cs typeface="Montserrat"/>
              <a:sym typeface="Montserrat"/>
            </a:endParaRPr>
          </a:p>
        </p:txBody>
      </p:sp>
      <p:pic>
        <p:nvPicPr>
          <p:cNvPr id="312" name="Google Shape;312;p48"/>
          <p:cNvPicPr preferRelativeResize="0"/>
          <p:nvPr/>
        </p:nvPicPr>
        <p:blipFill>
          <a:blip r:embed="rId3">
            <a:alphaModFix/>
          </a:blip>
          <a:stretch>
            <a:fillRect/>
          </a:stretch>
        </p:blipFill>
        <p:spPr>
          <a:xfrm>
            <a:off x="647813" y="1170025"/>
            <a:ext cx="1746574" cy="1310875"/>
          </a:xfrm>
          <a:prstGeom prst="rect">
            <a:avLst/>
          </a:prstGeom>
          <a:noFill/>
          <a:ln>
            <a:noFill/>
          </a:ln>
        </p:spPr>
      </p:pic>
      <p:pic>
        <p:nvPicPr>
          <p:cNvPr id="313" name="Google Shape;313;p48"/>
          <p:cNvPicPr preferRelativeResize="0"/>
          <p:nvPr/>
        </p:nvPicPr>
        <p:blipFill>
          <a:blip r:embed="rId4">
            <a:alphaModFix/>
          </a:blip>
          <a:stretch>
            <a:fillRect/>
          </a:stretch>
        </p:blipFill>
        <p:spPr>
          <a:xfrm>
            <a:off x="3716100" y="1170025"/>
            <a:ext cx="1401725" cy="1401725"/>
          </a:xfrm>
          <a:prstGeom prst="rect">
            <a:avLst/>
          </a:prstGeom>
          <a:noFill/>
          <a:ln>
            <a:noFill/>
          </a:ln>
        </p:spPr>
      </p:pic>
      <p:pic>
        <p:nvPicPr>
          <p:cNvPr id="314" name="Google Shape;314;p48"/>
          <p:cNvPicPr preferRelativeResize="0"/>
          <p:nvPr/>
        </p:nvPicPr>
        <p:blipFill>
          <a:blip r:embed="rId5">
            <a:alphaModFix/>
          </a:blip>
          <a:stretch>
            <a:fillRect/>
          </a:stretch>
        </p:blipFill>
        <p:spPr>
          <a:xfrm>
            <a:off x="6439525" y="1143600"/>
            <a:ext cx="1605757" cy="1337300"/>
          </a:xfrm>
          <a:prstGeom prst="rect">
            <a:avLst/>
          </a:prstGeom>
          <a:noFill/>
          <a:ln>
            <a:noFill/>
          </a:ln>
        </p:spPr>
      </p:pic>
      <p:pic>
        <p:nvPicPr>
          <p:cNvPr id="315" name="Google Shape;315;p48"/>
          <p:cNvPicPr preferRelativeResize="0"/>
          <p:nvPr/>
        </p:nvPicPr>
        <p:blipFill>
          <a:blip r:embed="rId6">
            <a:alphaModFix/>
          </a:blip>
          <a:stretch>
            <a:fillRect/>
          </a:stretch>
        </p:blipFill>
        <p:spPr>
          <a:xfrm flipH="1">
            <a:off x="647825" y="2571750"/>
            <a:ext cx="1747824" cy="1310875"/>
          </a:xfrm>
          <a:prstGeom prst="rect">
            <a:avLst/>
          </a:prstGeom>
          <a:noFill/>
          <a:ln>
            <a:noFill/>
          </a:ln>
        </p:spPr>
      </p:pic>
      <p:pic>
        <p:nvPicPr>
          <p:cNvPr id="316" name="Google Shape;316;p48"/>
          <p:cNvPicPr preferRelativeResize="0"/>
          <p:nvPr/>
        </p:nvPicPr>
        <p:blipFill rotWithShape="1">
          <a:blip r:embed="rId7">
            <a:alphaModFix/>
          </a:blip>
          <a:srcRect b="0" l="0" r="0" t="24998"/>
          <a:stretch/>
        </p:blipFill>
        <p:spPr>
          <a:xfrm>
            <a:off x="3724375" y="2617325"/>
            <a:ext cx="1337222" cy="1337299"/>
          </a:xfrm>
          <a:prstGeom prst="rect">
            <a:avLst/>
          </a:prstGeom>
          <a:noFill/>
          <a:ln>
            <a:noFill/>
          </a:ln>
        </p:spPr>
      </p:pic>
      <p:pic>
        <p:nvPicPr>
          <p:cNvPr id="317" name="Google Shape;317;p48"/>
          <p:cNvPicPr preferRelativeResize="0"/>
          <p:nvPr/>
        </p:nvPicPr>
        <p:blipFill>
          <a:blip r:embed="rId8">
            <a:alphaModFix/>
          </a:blip>
          <a:stretch>
            <a:fillRect/>
          </a:stretch>
        </p:blipFill>
        <p:spPr>
          <a:xfrm flipH="1">
            <a:off x="6363899" y="2625025"/>
            <a:ext cx="1681376" cy="12610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23" name="Google Shape;323;p4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2. Follow the lines</a:t>
            </a:r>
            <a:endParaRPr>
              <a:solidFill>
                <a:schemeClr val="dk2"/>
              </a:solidFill>
            </a:endParaRPr>
          </a:p>
        </p:txBody>
      </p:sp>
      <p:sp>
        <p:nvSpPr>
          <p:cNvPr id="324" name="Google Shape;324;p49"/>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sz="1900"/>
              <a:t>The second station of the circuit is to </a:t>
            </a:r>
            <a:r>
              <a:rPr b="1" lang="en-GB" sz="1900"/>
              <a:t>follow the </a:t>
            </a:r>
            <a:endParaRPr b="1" sz="1900"/>
          </a:p>
          <a:p>
            <a:pPr indent="0" lvl="0" marL="0" rtl="0" algn="l">
              <a:lnSpc>
                <a:spcPct val="130000"/>
              </a:lnSpc>
              <a:spcBef>
                <a:spcPts val="0"/>
              </a:spcBef>
              <a:spcAft>
                <a:spcPts val="0"/>
              </a:spcAft>
              <a:buSzPts val="1600"/>
              <a:buNone/>
            </a:pPr>
            <a:r>
              <a:rPr b="1" lang="en-GB" sz="1900"/>
              <a:t>lines on the floor</a:t>
            </a:r>
            <a:r>
              <a:rPr lang="en-GB" sz="1900"/>
              <a:t>.</a:t>
            </a:r>
            <a:endParaRPr sz="1900"/>
          </a:p>
          <a:p>
            <a:pPr indent="0" lvl="0" marL="0" rtl="0" algn="l">
              <a:lnSpc>
                <a:spcPct val="130000"/>
              </a:lnSpc>
              <a:spcBef>
                <a:spcPts val="0"/>
              </a:spcBef>
              <a:spcAft>
                <a:spcPts val="0"/>
              </a:spcAft>
              <a:buSzPts val="1600"/>
              <a:buNone/>
            </a:pPr>
            <a:r>
              <a:t/>
            </a:r>
            <a:endParaRPr sz="1900"/>
          </a:p>
          <a:p>
            <a:pPr indent="0" lvl="0" marL="0" rtl="0" algn="l">
              <a:lnSpc>
                <a:spcPct val="130000"/>
              </a:lnSpc>
              <a:spcBef>
                <a:spcPts val="0"/>
              </a:spcBef>
              <a:spcAft>
                <a:spcPts val="0"/>
              </a:spcAft>
              <a:buSzPts val="1600"/>
              <a:buNone/>
            </a:pPr>
            <a:r>
              <a:rPr lang="en-GB" sz="1900"/>
              <a:t>Create lines with chalk (if outside) or a dressing gown tie (if inside) or anything that you can make a line with to follow. </a:t>
            </a:r>
            <a:endParaRPr sz="1900"/>
          </a:p>
          <a:p>
            <a:pPr indent="0" lvl="0" marL="0" rtl="0" algn="l">
              <a:lnSpc>
                <a:spcPct val="130000"/>
              </a:lnSpc>
              <a:spcBef>
                <a:spcPts val="0"/>
              </a:spcBef>
              <a:spcAft>
                <a:spcPts val="0"/>
              </a:spcAft>
              <a:buSzPts val="1600"/>
              <a:buNone/>
            </a:pPr>
            <a:r>
              <a:t/>
            </a:r>
            <a:endParaRPr sz="1900"/>
          </a:p>
          <a:p>
            <a:pPr indent="0" lvl="0" marL="0" rtl="0" algn="l">
              <a:lnSpc>
                <a:spcPct val="130000"/>
              </a:lnSpc>
              <a:spcBef>
                <a:spcPts val="0"/>
              </a:spcBef>
              <a:spcAft>
                <a:spcPts val="0"/>
              </a:spcAft>
              <a:buSzPts val="1600"/>
              <a:buNone/>
            </a:pPr>
            <a:r>
              <a:rPr lang="en-GB" sz="1900"/>
              <a:t>Create a pattern in the line to walk along or follow to the third station. </a:t>
            </a:r>
            <a:endParaRPr sz="1900"/>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325" name="Google Shape;325;p4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pic>
        <p:nvPicPr>
          <p:cNvPr id="326" name="Google Shape;326;p49"/>
          <p:cNvPicPr preferRelativeResize="0"/>
          <p:nvPr/>
        </p:nvPicPr>
        <p:blipFill>
          <a:blip r:embed="rId3">
            <a:alphaModFix/>
          </a:blip>
          <a:stretch>
            <a:fillRect/>
          </a:stretch>
        </p:blipFill>
        <p:spPr>
          <a:xfrm>
            <a:off x="6482275" y="108675"/>
            <a:ext cx="2556950" cy="1699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0"/>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32" name="Google Shape;332;p50"/>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3. Pick a card and do alphabet action</a:t>
            </a:r>
            <a:endParaRPr>
              <a:solidFill>
                <a:schemeClr val="dk2"/>
              </a:solidFill>
            </a:endParaRPr>
          </a:p>
        </p:txBody>
      </p:sp>
      <p:sp>
        <p:nvSpPr>
          <p:cNvPr id="333" name="Google Shape;333;p50"/>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600"/>
              <a:buNone/>
            </a:pPr>
            <a:r>
              <a:rPr lang="en-GB" sz="1800"/>
              <a:t>The third station of the circuit is to </a:t>
            </a:r>
            <a:r>
              <a:rPr b="1" lang="en-GB" sz="1800"/>
              <a:t>pick a card</a:t>
            </a:r>
            <a:r>
              <a:rPr lang="en-GB" sz="1800"/>
              <a:t> and </a:t>
            </a:r>
            <a:r>
              <a:rPr b="1" lang="en-GB" sz="1800"/>
              <a:t>copy the action.</a:t>
            </a:r>
            <a:endParaRPr b="1" sz="1800"/>
          </a:p>
          <a:p>
            <a:pPr indent="0" lvl="0" marL="0" rtl="0" algn="l">
              <a:spcBef>
                <a:spcPts val="0"/>
              </a:spcBef>
              <a:spcAft>
                <a:spcPts val="0"/>
              </a:spcAft>
              <a:buSzPts val="1600"/>
              <a:buNone/>
            </a:pPr>
            <a:r>
              <a:t/>
            </a:r>
            <a:endParaRPr sz="1800"/>
          </a:p>
          <a:p>
            <a:pPr indent="0" lvl="0" marL="0" rtl="0" algn="l">
              <a:spcBef>
                <a:spcPts val="0"/>
              </a:spcBef>
              <a:spcAft>
                <a:spcPts val="0"/>
              </a:spcAft>
              <a:buSzPts val="1600"/>
              <a:buNone/>
            </a:pPr>
            <a:r>
              <a:rPr lang="en-GB" sz="1800"/>
              <a:t>Make a range of alphabet action cards by cutting paper or card into squares and drawing/writing a letter and corresponding action. See examples online or on next page.</a:t>
            </a:r>
            <a:endParaRPr sz="1800"/>
          </a:p>
          <a:p>
            <a:pPr indent="0" lvl="0" marL="0" rtl="0" algn="l">
              <a:spcBef>
                <a:spcPts val="0"/>
              </a:spcBef>
              <a:spcAft>
                <a:spcPts val="0"/>
              </a:spcAft>
              <a:buSzPts val="1600"/>
              <a:buNone/>
            </a:pPr>
            <a:r>
              <a:t/>
            </a:r>
            <a:endParaRPr sz="1800"/>
          </a:p>
          <a:p>
            <a:pPr indent="0" lvl="0" marL="0" rtl="0" algn="l">
              <a:spcBef>
                <a:spcPts val="0"/>
              </a:spcBef>
              <a:spcAft>
                <a:spcPts val="0"/>
              </a:spcAft>
              <a:buSzPts val="1600"/>
              <a:buNone/>
            </a:pPr>
            <a:r>
              <a:rPr lang="en-GB" sz="1800"/>
              <a:t>Do the action before carrying both cards (from station 1 and 3) to the next station of the circuit!</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334" name="Google Shape;334;p5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pic>
        <p:nvPicPr>
          <p:cNvPr id="335" name="Google Shape;335;p50"/>
          <p:cNvPicPr preferRelativeResize="0"/>
          <p:nvPr/>
        </p:nvPicPr>
        <p:blipFill>
          <a:blip r:embed="rId3">
            <a:alphaModFix/>
          </a:blip>
          <a:stretch>
            <a:fillRect/>
          </a:stretch>
        </p:blipFill>
        <p:spPr>
          <a:xfrm>
            <a:off x="6338450" y="64925"/>
            <a:ext cx="2658800" cy="1366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1"/>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Alphabet action examples</a:t>
            </a:r>
            <a:endParaRPr>
              <a:solidFill>
                <a:schemeClr val="dk2"/>
              </a:solidFill>
            </a:endParaRPr>
          </a:p>
        </p:txBody>
      </p:sp>
      <p:sp>
        <p:nvSpPr>
          <p:cNvPr id="341" name="Google Shape;341;p51"/>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2" name="Google Shape;342;p51"/>
          <p:cNvSpPr/>
          <p:nvPr/>
        </p:nvSpPr>
        <p:spPr>
          <a:xfrm>
            <a:off x="179650" y="1076175"/>
            <a:ext cx="2682900" cy="371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1"/>
          <p:cNvSpPr/>
          <p:nvPr/>
        </p:nvSpPr>
        <p:spPr>
          <a:xfrm>
            <a:off x="3038325" y="1070500"/>
            <a:ext cx="2682900" cy="371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1"/>
          <p:cNvSpPr/>
          <p:nvPr/>
        </p:nvSpPr>
        <p:spPr>
          <a:xfrm>
            <a:off x="5897000" y="1070500"/>
            <a:ext cx="2682900" cy="371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1"/>
          <p:cNvSpPr txBox="1"/>
          <p:nvPr/>
        </p:nvSpPr>
        <p:spPr>
          <a:xfrm>
            <a:off x="237400" y="3206550"/>
            <a:ext cx="2460900" cy="97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900">
                <a:solidFill>
                  <a:schemeClr val="dk2"/>
                </a:solidFill>
                <a:latin typeface="Montserrat"/>
                <a:ea typeface="Montserrat"/>
                <a:cs typeface="Montserrat"/>
                <a:sym typeface="Montserrat"/>
              </a:rPr>
              <a:t>Jump</a:t>
            </a:r>
            <a:endParaRPr b="1" sz="19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7200">
                <a:solidFill>
                  <a:schemeClr val="dk2"/>
                </a:solidFill>
                <a:latin typeface="Montserrat"/>
                <a:ea typeface="Montserrat"/>
                <a:cs typeface="Montserrat"/>
                <a:sym typeface="Montserrat"/>
              </a:rPr>
              <a:t>J</a:t>
            </a:r>
            <a:endParaRPr b="1" sz="7700">
              <a:solidFill>
                <a:schemeClr val="dk2"/>
              </a:solidFill>
              <a:latin typeface="Montserrat"/>
              <a:ea typeface="Montserrat"/>
              <a:cs typeface="Montserrat"/>
              <a:sym typeface="Montserrat"/>
            </a:endParaRPr>
          </a:p>
        </p:txBody>
      </p:sp>
      <p:sp>
        <p:nvSpPr>
          <p:cNvPr id="346" name="Google Shape;346;p51"/>
          <p:cNvSpPr txBox="1"/>
          <p:nvPr/>
        </p:nvSpPr>
        <p:spPr>
          <a:xfrm>
            <a:off x="3149325" y="3209875"/>
            <a:ext cx="2460900" cy="97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900">
                <a:solidFill>
                  <a:schemeClr val="dk2"/>
                </a:solidFill>
                <a:latin typeface="Montserrat"/>
                <a:ea typeface="Montserrat"/>
                <a:cs typeface="Montserrat"/>
                <a:sym typeface="Montserrat"/>
              </a:rPr>
              <a:t>Kick</a:t>
            </a:r>
            <a:endParaRPr b="1" sz="19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7200">
                <a:solidFill>
                  <a:schemeClr val="dk2"/>
                </a:solidFill>
                <a:latin typeface="Montserrat"/>
                <a:ea typeface="Montserrat"/>
                <a:cs typeface="Montserrat"/>
                <a:sym typeface="Montserrat"/>
              </a:rPr>
              <a:t>K</a:t>
            </a:r>
            <a:endParaRPr b="1" sz="77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b="1" sz="1900">
              <a:solidFill>
                <a:srgbClr val="FFFFFF"/>
              </a:solidFill>
              <a:latin typeface="Montserrat"/>
              <a:ea typeface="Montserrat"/>
              <a:cs typeface="Montserrat"/>
              <a:sym typeface="Montserrat"/>
            </a:endParaRPr>
          </a:p>
        </p:txBody>
      </p:sp>
      <p:sp>
        <p:nvSpPr>
          <p:cNvPr id="347" name="Google Shape;347;p51"/>
          <p:cNvSpPr txBox="1"/>
          <p:nvPr/>
        </p:nvSpPr>
        <p:spPr>
          <a:xfrm>
            <a:off x="5968425" y="3206550"/>
            <a:ext cx="2460900" cy="97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900">
                <a:solidFill>
                  <a:schemeClr val="dk2"/>
                </a:solidFill>
                <a:latin typeface="Montserrat"/>
                <a:ea typeface="Montserrat"/>
                <a:cs typeface="Montserrat"/>
                <a:sym typeface="Montserrat"/>
              </a:rPr>
              <a:t>Shake</a:t>
            </a:r>
            <a:endParaRPr b="1" sz="19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7200">
                <a:solidFill>
                  <a:schemeClr val="dk2"/>
                </a:solidFill>
                <a:latin typeface="Montserrat"/>
                <a:ea typeface="Montserrat"/>
                <a:cs typeface="Montserrat"/>
                <a:sym typeface="Montserrat"/>
              </a:rPr>
              <a:t>S</a:t>
            </a:r>
            <a:endParaRPr b="1" sz="1900">
              <a:solidFill>
                <a:schemeClr val="dk2"/>
              </a:solidFill>
              <a:latin typeface="Montserrat"/>
              <a:ea typeface="Montserrat"/>
              <a:cs typeface="Montserrat"/>
              <a:sym typeface="Montserrat"/>
            </a:endParaRPr>
          </a:p>
        </p:txBody>
      </p:sp>
      <p:pic>
        <p:nvPicPr>
          <p:cNvPr id="348" name="Google Shape;348;p51"/>
          <p:cNvPicPr preferRelativeResize="0"/>
          <p:nvPr/>
        </p:nvPicPr>
        <p:blipFill>
          <a:blip r:embed="rId3">
            <a:alphaModFix/>
          </a:blip>
          <a:stretch>
            <a:fillRect/>
          </a:stretch>
        </p:blipFill>
        <p:spPr>
          <a:xfrm>
            <a:off x="3616657" y="1183725"/>
            <a:ext cx="1624750" cy="1976600"/>
          </a:xfrm>
          <a:prstGeom prst="rect">
            <a:avLst/>
          </a:prstGeom>
          <a:noFill/>
          <a:ln>
            <a:noFill/>
          </a:ln>
        </p:spPr>
      </p:pic>
      <p:pic>
        <p:nvPicPr>
          <p:cNvPr id="349" name="Google Shape;349;p51"/>
          <p:cNvPicPr preferRelativeResize="0"/>
          <p:nvPr/>
        </p:nvPicPr>
        <p:blipFill>
          <a:blip r:embed="rId4">
            <a:alphaModFix/>
          </a:blip>
          <a:stretch>
            <a:fillRect/>
          </a:stretch>
        </p:blipFill>
        <p:spPr>
          <a:xfrm>
            <a:off x="629613" y="1183727"/>
            <a:ext cx="1782974" cy="1782974"/>
          </a:xfrm>
          <a:prstGeom prst="rect">
            <a:avLst/>
          </a:prstGeom>
          <a:noFill/>
          <a:ln>
            <a:noFill/>
          </a:ln>
        </p:spPr>
      </p:pic>
      <p:pic>
        <p:nvPicPr>
          <p:cNvPr id="350" name="Google Shape;350;p51"/>
          <p:cNvPicPr preferRelativeResize="0"/>
          <p:nvPr/>
        </p:nvPicPr>
        <p:blipFill>
          <a:blip r:embed="rId5">
            <a:alphaModFix/>
          </a:blip>
          <a:stretch>
            <a:fillRect/>
          </a:stretch>
        </p:blipFill>
        <p:spPr>
          <a:xfrm>
            <a:off x="6475508" y="1183725"/>
            <a:ext cx="1525875" cy="1520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56" name="Google Shape;356;p5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4. Bend down and post cards in box</a:t>
            </a:r>
            <a:endParaRPr>
              <a:solidFill>
                <a:schemeClr val="dk2"/>
              </a:solidFill>
            </a:endParaRPr>
          </a:p>
        </p:txBody>
      </p:sp>
      <p:sp>
        <p:nvSpPr>
          <p:cNvPr id="357" name="Google Shape;357;p52"/>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sz="1700"/>
              <a:t>The final station of the circuit is to </a:t>
            </a:r>
            <a:r>
              <a:rPr b="1" lang="en-GB" sz="1700"/>
              <a:t>bend down</a:t>
            </a:r>
            <a:r>
              <a:rPr lang="en-GB" sz="1700"/>
              <a:t> to </a:t>
            </a:r>
            <a:r>
              <a:rPr b="1" lang="en-GB" sz="1700"/>
              <a:t>post the </a:t>
            </a:r>
            <a:endParaRPr b="1" sz="1700"/>
          </a:p>
          <a:p>
            <a:pPr indent="0" lvl="0" marL="0" rtl="0" algn="l">
              <a:lnSpc>
                <a:spcPct val="130000"/>
              </a:lnSpc>
              <a:spcBef>
                <a:spcPts val="0"/>
              </a:spcBef>
              <a:spcAft>
                <a:spcPts val="0"/>
              </a:spcAft>
              <a:buSzPts val="1600"/>
              <a:buNone/>
            </a:pPr>
            <a:r>
              <a:rPr b="1" lang="en-GB" sz="1700"/>
              <a:t>cards</a:t>
            </a:r>
            <a:r>
              <a:rPr lang="en-GB" sz="1700"/>
              <a:t> into a box.</a:t>
            </a:r>
            <a:endParaRPr sz="1700"/>
          </a:p>
          <a:p>
            <a:pPr indent="0" lvl="0" marL="0" rtl="0" algn="l">
              <a:lnSpc>
                <a:spcPct val="130000"/>
              </a:lnSpc>
              <a:spcBef>
                <a:spcPts val="0"/>
              </a:spcBef>
              <a:spcAft>
                <a:spcPts val="0"/>
              </a:spcAft>
              <a:buSzPts val="1600"/>
              <a:buNone/>
            </a:pPr>
            <a:r>
              <a:t/>
            </a:r>
            <a:endParaRPr sz="1700"/>
          </a:p>
          <a:p>
            <a:pPr indent="0" lvl="0" marL="0" rtl="0" algn="l">
              <a:lnSpc>
                <a:spcPct val="130000"/>
              </a:lnSpc>
              <a:spcBef>
                <a:spcPts val="0"/>
              </a:spcBef>
              <a:spcAft>
                <a:spcPts val="0"/>
              </a:spcAft>
              <a:buSzPts val="1600"/>
              <a:buNone/>
            </a:pPr>
            <a:r>
              <a:rPr lang="en-GB" sz="1700"/>
              <a:t>Create a post box by cutting a slit in a cereal box or old delivery box. Make sure it is low so that your learner has to bend down to post the cards. </a:t>
            </a:r>
            <a:endParaRPr sz="1700"/>
          </a:p>
          <a:p>
            <a:pPr indent="0" lvl="0" marL="0" rtl="0" algn="l">
              <a:lnSpc>
                <a:spcPct val="130000"/>
              </a:lnSpc>
              <a:spcBef>
                <a:spcPts val="0"/>
              </a:spcBef>
              <a:spcAft>
                <a:spcPts val="0"/>
              </a:spcAft>
              <a:buSzPts val="1600"/>
              <a:buNone/>
            </a:pPr>
            <a:r>
              <a:t/>
            </a:r>
            <a:endParaRPr sz="1700"/>
          </a:p>
          <a:p>
            <a:pPr indent="0" lvl="0" marL="0" rtl="0" algn="l">
              <a:lnSpc>
                <a:spcPct val="130000"/>
              </a:lnSpc>
              <a:spcBef>
                <a:spcPts val="0"/>
              </a:spcBef>
              <a:spcAft>
                <a:spcPts val="0"/>
              </a:spcAft>
              <a:buSzPts val="1600"/>
              <a:buNone/>
            </a:pPr>
            <a:r>
              <a:rPr lang="en-GB" sz="1700"/>
              <a:t>After posting, repeat the circuit again starting back at the first station.</a:t>
            </a:r>
            <a:endParaRPr sz="1700"/>
          </a:p>
          <a:p>
            <a:pPr indent="0" lvl="0" marL="0" rtl="0" algn="l">
              <a:lnSpc>
                <a:spcPct val="130000"/>
              </a:lnSpc>
              <a:spcBef>
                <a:spcPts val="0"/>
              </a:spcBef>
              <a:spcAft>
                <a:spcPts val="0"/>
              </a:spcAft>
              <a:buSzPts val="1600"/>
              <a:buNone/>
            </a:pPr>
            <a:r>
              <a:t/>
            </a:r>
            <a:endParaRPr sz="1700"/>
          </a:p>
          <a:p>
            <a:pPr indent="0" lvl="0" marL="0" rtl="0" algn="l">
              <a:lnSpc>
                <a:spcPct val="130000"/>
              </a:lnSpc>
              <a:spcBef>
                <a:spcPts val="0"/>
              </a:spcBef>
              <a:spcAft>
                <a:spcPts val="0"/>
              </a:spcAft>
              <a:buSzPts val="1600"/>
              <a:buNone/>
            </a:pPr>
            <a:r>
              <a:rPr lang="en-GB" sz="1700"/>
              <a:t>Repeat until all the cards have finished!</a:t>
            </a:r>
            <a:endParaRPr sz="1700"/>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358" name="Google Shape;358;p5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pic>
        <p:nvPicPr>
          <p:cNvPr id="359" name="Google Shape;359;p52"/>
          <p:cNvPicPr preferRelativeResize="0"/>
          <p:nvPr/>
        </p:nvPicPr>
        <p:blipFill>
          <a:blip r:embed="rId3">
            <a:alphaModFix/>
          </a:blip>
          <a:stretch>
            <a:fillRect/>
          </a:stretch>
        </p:blipFill>
        <p:spPr>
          <a:xfrm>
            <a:off x="6789293" y="99600"/>
            <a:ext cx="2238250" cy="1542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Independent Living</a:t>
            </a:r>
            <a:br>
              <a:rPr lang="en-GB">
                <a:solidFill>
                  <a:schemeClr val="dk2"/>
                </a:solidFill>
              </a:rPr>
            </a:br>
            <a:r>
              <a:rPr lang="en-GB">
                <a:solidFill>
                  <a:schemeClr val="dk2"/>
                </a:solidFill>
              </a:rPr>
              <a:t>Personal Care</a:t>
            </a:r>
            <a:endParaRPr>
              <a:solidFill>
                <a:schemeClr val="dk2"/>
              </a:solidFill>
            </a:endParaRPr>
          </a:p>
          <a:p>
            <a:pPr indent="0" lvl="0" marL="0" rtl="0" algn="l">
              <a:lnSpc>
                <a:spcPct val="115000"/>
              </a:lnSpc>
              <a:spcBef>
                <a:spcPts val="0"/>
              </a:spcBef>
              <a:spcAft>
                <a:spcPts val="0"/>
              </a:spcAft>
              <a:buSzPts val="2200"/>
              <a:buNone/>
            </a:pPr>
            <a:r>
              <a:t/>
            </a:r>
            <a:endParaRPr>
              <a:solidFill>
                <a:schemeClr val="dk2"/>
              </a:solidFill>
            </a:endParaRPr>
          </a:p>
        </p:txBody>
      </p:sp>
      <p:sp>
        <p:nvSpPr>
          <p:cNvPr id="365" name="Google Shape;365;p53"/>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Fine/gross motor circuit</a:t>
            </a:r>
            <a:endParaRPr/>
          </a:p>
        </p:txBody>
      </p:sp>
      <p:sp>
        <p:nvSpPr>
          <p:cNvPr id="366" name="Google Shape;366;p53"/>
          <p:cNvSpPr txBox="1"/>
          <p:nvPr>
            <p:ph idx="2" type="subTitle"/>
          </p:nvPr>
        </p:nvSpPr>
        <p:spPr>
          <a:xfrm>
            <a:off x="458975"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easier</a:t>
            </a:r>
            <a:endParaRPr>
              <a:solidFill>
                <a:schemeClr val="dk2"/>
              </a:solidFill>
            </a:endParaRPr>
          </a:p>
        </p:txBody>
      </p:sp>
      <p:sp>
        <p:nvSpPr>
          <p:cNvPr id="367" name="Google Shape;367;p53"/>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600"/>
              </a:spcAft>
              <a:buSzPts val="1200"/>
              <a:buNone/>
            </a:pPr>
            <a:r>
              <a:rPr lang="en-GB" sz="1700"/>
              <a:t>Pick one activity from each circuit and develop skills in that area.</a:t>
            </a:r>
            <a:endParaRPr sz="1700"/>
          </a:p>
        </p:txBody>
      </p:sp>
      <p:sp>
        <p:nvSpPr>
          <p:cNvPr id="368" name="Google Shape;368;p53"/>
          <p:cNvSpPr txBox="1"/>
          <p:nvPr>
            <p:ph idx="4" type="subTitle"/>
          </p:nvPr>
        </p:nvSpPr>
        <p:spPr>
          <a:xfrm>
            <a:off x="3279300"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harder</a:t>
            </a:r>
            <a:endParaRPr>
              <a:solidFill>
                <a:schemeClr val="dk2"/>
              </a:solidFill>
            </a:endParaRPr>
          </a:p>
        </p:txBody>
      </p:sp>
      <p:sp>
        <p:nvSpPr>
          <p:cNvPr id="369" name="Google Shape;369;p53"/>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0"/>
              </a:spcAft>
              <a:buNone/>
            </a:pPr>
            <a:r>
              <a:rPr lang="en-GB" sz="1700"/>
              <a:t>Design your own activities to increase the circuit. If you have extra space, increase the movements. </a:t>
            </a:r>
            <a:endParaRPr sz="1700"/>
          </a:p>
        </p:txBody>
      </p:sp>
      <p:sp>
        <p:nvSpPr>
          <p:cNvPr id="370" name="Google Shape;370;p53"/>
          <p:cNvSpPr txBox="1"/>
          <p:nvPr>
            <p:ph idx="6" type="subTitle"/>
          </p:nvPr>
        </p:nvSpPr>
        <p:spPr>
          <a:xfrm>
            <a:off x="6099625"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More ideas</a:t>
            </a:r>
            <a:endParaRPr>
              <a:solidFill>
                <a:schemeClr val="dk2"/>
              </a:solidFill>
            </a:endParaRPr>
          </a:p>
        </p:txBody>
      </p:sp>
      <p:sp>
        <p:nvSpPr>
          <p:cNvPr id="371" name="Google Shape;371;p53"/>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600"/>
              </a:spcAft>
              <a:buSzPts val="1200"/>
              <a:buNone/>
            </a:pPr>
            <a:r>
              <a:rPr lang="en-GB" sz="1700"/>
              <a:t>Talk to an Occupational Therapist or Physiotherapist for specific activities and exercises.</a:t>
            </a:r>
            <a:endParaRPr sz="1700"/>
          </a:p>
        </p:txBody>
      </p:sp>
      <p:sp>
        <p:nvSpPr>
          <p:cNvPr id="372" name="Google Shape;372;p5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6"/>
          <p:cNvSpPr txBox="1"/>
          <p:nvPr>
            <p:ph type="title"/>
          </p:nvPr>
        </p:nvSpPr>
        <p:spPr>
          <a:xfrm>
            <a:off x="458975" y="2164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Unit 2- Personal Care</a:t>
            </a:r>
            <a:endParaRPr>
              <a:solidFill>
                <a:schemeClr val="dk2"/>
              </a:solidFill>
            </a:endParaRPr>
          </a:p>
        </p:txBody>
      </p:sp>
      <p:sp>
        <p:nvSpPr>
          <p:cNvPr id="183" name="Google Shape;183;p36"/>
          <p:cNvSpPr txBox="1"/>
          <p:nvPr>
            <p:ph idx="1" type="subTitle"/>
          </p:nvPr>
        </p:nvSpPr>
        <p:spPr>
          <a:xfrm>
            <a:off x="458975" y="676150"/>
            <a:ext cx="3128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1- Five a day</a:t>
            </a:r>
            <a:endParaRPr>
              <a:solidFill>
                <a:schemeClr val="dk2"/>
              </a:solidFill>
            </a:endParaRPr>
          </a:p>
        </p:txBody>
      </p:sp>
      <p:sp>
        <p:nvSpPr>
          <p:cNvPr id="184" name="Google Shape;184;p36"/>
          <p:cNvSpPr txBox="1"/>
          <p:nvPr>
            <p:ph idx="2" type="body"/>
          </p:nvPr>
        </p:nvSpPr>
        <p:spPr>
          <a:xfrm>
            <a:off x="458975" y="13080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Making a healthy smoothie using five fruit and vegetables.</a:t>
            </a:r>
            <a:endParaRPr/>
          </a:p>
        </p:txBody>
      </p:sp>
      <p:sp>
        <p:nvSpPr>
          <p:cNvPr id="185" name="Google Shape;185;p36"/>
          <p:cNvSpPr txBox="1"/>
          <p:nvPr>
            <p:ph idx="3" type="subTitle"/>
          </p:nvPr>
        </p:nvSpPr>
        <p:spPr>
          <a:xfrm>
            <a:off x="4734000" y="612325"/>
            <a:ext cx="3128400" cy="6309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500">
                <a:solidFill>
                  <a:schemeClr val="dk2"/>
                </a:solidFill>
              </a:rPr>
              <a:t>Lesson 2- Morning hygiene routine</a:t>
            </a:r>
            <a:endParaRPr sz="1500">
              <a:solidFill>
                <a:schemeClr val="dk2"/>
              </a:solidFill>
            </a:endParaRPr>
          </a:p>
        </p:txBody>
      </p:sp>
      <p:sp>
        <p:nvSpPr>
          <p:cNvPr id="186" name="Google Shape;186;p36"/>
          <p:cNvSpPr txBox="1"/>
          <p:nvPr>
            <p:ph idx="4" type="body"/>
          </p:nvPr>
        </p:nvSpPr>
        <p:spPr>
          <a:xfrm>
            <a:off x="4734000" y="13080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Identifying morning hygiene activities and creating a routine.</a:t>
            </a:r>
            <a:endParaRPr/>
          </a:p>
        </p:txBody>
      </p:sp>
      <p:sp>
        <p:nvSpPr>
          <p:cNvPr id="187" name="Google Shape;187;p36"/>
          <p:cNvSpPr txBox="1"/>
          <p:nvPr>
            <p:ph idx="4294967295" type="subTitle"/>
          </p:nvPr>
        </p:nvSpPr>
        <p:spPr>
          <a:xfrm>
            <a:off x="458975" y="21903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3</a:t>
            </a:r>
            <a:endParaRPr b="0" i="0" sz="1600" u="none" cap="none" strike="noStrike">
              <a:solidFill>
                <a:schemeClr val="dk2"/>
              </a:solidFill>
              <a:latin typeface="Montserrat"/>
              <a:ea typeface="Montserrat"/>
              <a:cs typeface="Montserrat"/>
              <a:sym typeface="Montserrat"/>
            </a:endParaRPr>
          </a:p>
        </p:txBody>
      </p:sp>
      <p:sp>
        <p:nvSpPr>
          <p:cNvPr id="188" name="Google Shape;188;p36"/>
          <p:cNvSpPr txBox="1"/>
          <p:nvPr>
            <p:ph idx="4294967295" type="subTitle"/>
          </p:nvPr>
        </p:nvSpPr>
        <p:spPr>
          <a:xfrm>
            <a:off x="4734000" y="21903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4</a:t>
            </a:r>
            <a:endParaRPr b="0" i="0" sz="1600" u="none" cap="none" strike="noStrike">
              <a:solidFill>
                <a:schemeClr val="dk2"/>
              </a:solidFill>
              <a:latin typeface="Montserrat"/>
              <a:ea typeface="Montserrat"/>
              <a:cs typeface="Montserrat"/>
              <a:sym typeface="Montserrat"/>
            </a:endParaRPr>
          </a:p>
        </p:txBody>
      </p:sp>
      <p:sp>
        <p:nvSpPr>
          <p:cNvPr id="189" name="Google Shape;189;p36"/>
          <p:cNvSpPr txBox="1"/>
          <p:nvPr>
            <p:ph idx="5" type="subTitle"/>
          </p:nvPr>
        </p:nvSpPr>
        <p:spPr>
          <a:xfrm>
            <a:off x="458975" y="2190375"/>
            <a:ext cx="3128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3- Turn taking</a:t>
            </a:r>
            <a:endParaRPr>
              <a:solidFill>
                <a:schemeClr val="dk2"/>
              </a:solidFill>
            </a:endParaRPr>
          </a:p>
        </p:txBody>
      </p:sp>
      <p:sp>
        <p:nvSpPr>
          <p:cNvPr id="190" name="Google Shape;190;p36"/>
          <p:cNvSpPr txBox="1"/>
          <p:nvPr>
            <p:ph idx="6" type="body"/>
          </p:nvPr>
        </p:nvSpPr>
        <p:spPr>
          <a:xfrm>
            <a:off x="458975" y="28223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Games and activity suggestions to encourage turn taking. </a:t>
            </a:r>
            <a:endParaRPr/>
          </a:p>
        </p:txBody>
      </p:sp>
      <p:sp>
        <p:nvSpPr>
          <p:cNvPr id="191" name="Google Shape;191;p36"/>
          <p:cNvSpPr txBox="1"/>
          <p:nvPr>
            <p:ph idx="7" type="subTitle"/>
          </p:nvPr>
        </p:nvSpPr>
        <p:spPr>
          <a:xfrm>
            <a:off x="4734000" y="2117600"/>
            <a:ext cx="3128400" cy="6309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4- Fine/gross motor circuit</a:t>
            </a:r>
            <a:endParaRPr>
              <a:solidFill>
                <a:schemeClr val="dk2"/>
              </a:solidFill>
            </a:endParaRPr>
          </a:p>
        </p:txBody>
      </p:sp>
      <p:sp>
        <p:nvSpPr>
          <p:cNvPr id="192" name="Google Shape;192;p36"/>
          <p:cNvSpPr txBox="1"/>
          <p:nvPr>
            <p:ph idx="8" type="body"/>
          </p:nvPr>
        </p:nvSpPr>
        <p:spPr>
          <a:xfrm>
            <a:off x="4734000" y="28223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400"/>
              <a:t>Activity suggestions to encourage development of fine and gross motor skills</a:t>
            </a:r>
            <a:endParaRPr sz="1400"/>
          </a:p>
        </p:txBody>
      </p:sp>
      <p:sp>
        <p:nvSpPr>
          <p:cNvPr id="193" name="Google Shape;193;p3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194" name="Google Shape;194;p36"/>
          <p:cNvSpPr txBox="1"/>
          <p:nvPr>
            <p:ph idx="4294967295" type="subTitle"/>
          </p:nvPr>
        </p:nvSpPr>
        <p:spPr>
          <a:xfrm>
            <a:off x="458975" y="36381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3</a:t>
            </a:r>
            <a:endParaRPr b="0" i="0" sz="1600" u="none" cap="none" strike="noStrike">
              <a:solidFill>
                <a:schemeClr val="dk2"/>
              </a:solidFill>
              <a:latin typeface="Montserrat"/>
              <a:ea typeface="Montserrat"/>
              <a:cs typeface="Montserrat"/>
              <a:sym typeface="Montserrat"/>
            </a:endParaRPr>
          </a:p>
        </p:txBody>
      </p:sp>
      <p:sp>
        <p:nvSpPr>
          <p:cNvPr id="195" name="Google Shape;195;p36"/>
          <p:cNvSpPr txBox="1"/>
          <p:nvPr>
            <p:ph idx="4294967295" type="subTitle"/>
          </p:nvPr>
        </p:nvSpPr>
        <p:spPr>
          <a:xfrm>
            <a:off x="4734000" y="36381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4</a:t>
            </a:r>
            <a:endParaRPr b="0" i="0" sz="1600" u="none" cap="none" strike="noStrike">
              <a:solidFill>
                <a:schemeClr val="dk2"/>
              </a:solidFill>
              <a:latin typeface="Montserrat"/>
              <a:ea typeface="Montserrat"/>
              <a:cs typeface="Montserrat"/>
              <a:sym typeface="Montserrat"/>
            </a:endParaRPr>
          </a:p>
        </p:txBody>
      </p:sp>
      <p:sp>
        <p:nvSpPr>
          <p:cNvPr id="196" name="Google Shape;196;p36"/>
          <p:cNvSpPr txBox="1"/>
          <p:nvPr>
            <p:ph idx="5" type="subTitle"/>
          </p:nvPr>
        </p:nvSpPr>
        <p:spPr>
          <a:xfrm>
            <a:off x="458975" y="3635000"/>
            <a:ext cx="3128400" cy="6309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5- Managing emotions</a:t>
            </a:r>
            <a:endParaRPr>
              <a:solidFill>
                <a:schemeClr val="dk2"/>
              </a:solidFill>
            </a:endParaRPr>
          </a:p>
        </p:txBody>
      </p:sp>
      <p:sp>
        <p:nvSpPr>
          <p:cNvPr id="197" name="Google Shape;197;p36"/>
          <p:cNvSpPr txBox="1"/>
          <p:nvPr>
            <p:ph idx="6" type="body"/>
          </p:nvPr>
        </p:nvSpPr>
        <p:spPr>
          <a:xfrm>
            <a:off x="458975" y="42701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500"/>
              <a:t>Recognising familiar emotions and identifying strategies to manage these.</a:t>
            </a:r>
            <a:endParaRPr sz="1500"/>
          </a:p>
        </p:txBody>
      </p:sp>
      <p:sp>
        <p:nvSpPr>
          <p:cNvPr id="198" name="Google Shape;198;p36"/>
          <p:cNvSpPr txBox="1"/>
          <p:nvPr>
            <p:ph idx="7" type="subTitle"/>
          </p:nvPr>
        </p:nvSpPr>
        <p:spPr>
          <a:xfrm>
            <a:off x="4734000" y="3638175"/>
            <a:ext cx="3128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6- How to relax</a:t>
            </a:r>
            <a:endParaRPr>
              <a:solidFill>
                <a:schemeClr val="dk2"/>
              </a:solidFill>
            </a:endParaRPr>
          </a:p>
        </p:txBody>
      </p:sp>
      <p:sp>
        <p:nvSpPr>
          <p:cNvPr id="199" name="Google Shape;199;p36"/>
          <p:cNvSpPr txBox="1"/>
          <p:nvPr>
            <p:ph idx="8" type="body"/>
          </p:nvPr>
        </p:nvSpPr>
        <p:spPr>
          <a:xfrm>
            <a:off x="4734000" y="42701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Activity suggestions to learn how to relax and self regulate.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78" name="Google Shape;378;p5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Further Learning with Oak National</a:t>
            </a:r>
            <a:endParaRPr>
              <a:solidFill>
                <a:schemeClr val="dk2"/>
              </a:solidFill>
            </a:endParaRPr>
          </a:p>
        </p:txBody>
      </p:sp>
      <p:sp>
        <p:nvSpPr>
          <p:cNvPr id="379" name="Google Shape;379;p54"/>
          <p:cNvSpPr txBox="1"/>
          <p:nvPr>
            <p:ph idx="1" type="body"/>
          </p:nvPr>
        </p:nvSpPr>
        <p:spPr>
          <a:xfrm>
            <a:off x="458975" y="1057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Independent Living:</a:t>
            </a:r>
            <a:endParaRPr/>
          </a:p>
          <a:p>
            <a:pPr indent="-330200" lvl="0" marL="457200" rtl="0" algn="l">
              <a:lnSpc>
                <a:spcPct val="130000"/>
              </a:lnSpc>
              <a:spcBef>
                <a:spcPts val="0"/>
              </a:spcBef>
              <a:spcAft>
                <a:spcPts val="0"/>
              </a:spcAft>
              <a:buSzPts val="1600"/>
              <a:buChar char="●"/>
            </a:pPr>
            <a:r>
              <a:rPr lang="en-GB"/>
              <a:t>Building Understanding- How to relax (Unit 3)</a:t>
            </a:r>
            <a:endParaRPr/>
          </a:p>
          <a:p>
            <a:pPr indent="-330200" lvl="0" marL="457200" rtl="0" algn="l">
              <a:lnSpc>
                <a:spcPct val="130000"/>
              </a:lnSpc>
              <a:spcBef>
                <a:spcPts val="0"/>
              </a:spcBef>
              <a:spcAft>
                <a:spcPts val="0"/>
              </a:spcAft>
              <a:buSzPts val="1600"/>
              <a:buChar char="●"/>
            </a:pPr>
            <a:r>
              <a:rPr lang="en-GB"/>
              <a:t>Building Understanding- Turn taking games (Unit 3)</a:t>
            </a:r>
            <a:endParaRPr/>
          </a:p>
          <a:p>
            <a:pPr indent="0" lvl="0" marL="0" rtl="0" algn="l">
              <a:lnSpc>
                <a:spcPct val="130000"/>
              </a:lnSpc>
              <a:spcBef>
                <a:spcPts val="0"/>
              </a:spcBef>
              <a:spcAft>
                <a:spcPts val="0"/>
              </a:spcAft>
              <a:buNone/>
            </a:pPr>
            <a:r>
              <a:t/>
            </a:r>
            <a:endParaRPr/>
          </a:p>
          <a:p>
            <a:pPr indent="0" lvl="0" marL="0" rtl="0" algn="l">
              <a:lnSpc>
                <a:spcPct val="130000"/>
              </a:lnSpc>
              <a:spcBef>
                <a:spcPts val="0"/>
              </a:spcBef>
              <a:spcAft>
                <a:spcPts val="0"/>
              </a:spcAft>
              <a:buNone/>
            </a:pPr>
            <a:r>
              <a:rPr lang="en-GB"/>
              <a:t>Physical Development:</a:t>
            </a:r>
            <a:endParaRPr/>
          </a:p>
          <a:p>
            <a:pPr indent="-330200" lvl="0" marL="457200" rtl="0" algn="l">
              <a:lnSpc>
                <a:spcPct val="130000"/>
              </a:lnSpc>
              <a:spcBef>
                <a:spcPts val="0"/>
              </a:spcBef>
              <a:spcAft>
                <a:spcPts val="0"/>
              </a:spcAft>
              <a:buSzPts val="1600"/>
              <a:buChar char="●"/>
            </a:pPr>
            <a:r>
              <a:rPr lang="en-GB"/>
              <a:t>Movement and Balance (Unit 1)</a:t>
            </a:r>
            <a:endParaRPr/>
          </a:p>
          <a:p>
            <a:pPr indent="-330200" lvl="0" marL="457200" rtl="0" algn="l">
              <a:lnSpc>
                <a:spcPct val="130000"/>
              </a:lnSpc>
              <a:spcBef>
                <a:spcPts val="0"/>
              </a:spcBef>
              <a:spcAft>
                <a:spcPts val="0"/>
              </a:spcAft>
              <a:buSzPts val="1600"/>
              <a:buChar char="●"/>
            </a:pPr>
            <a:r>
              <a:rPr lang="en-GB"/>
              <a:t>Target Sports and Games (Unit 4)</a:t>
            </a:r>
            <a:endParaRPr/>
          </a:p>
          <a:p>
            <a:pPr indent="0" lvl="0" marL="0" rtl="0" algn="l">
              <a:lnSpc>
                <a:spcPct val="130000"/>
              </a:lnSpc>
              <a:spcBef>
                <a:spcPts val="0"/>
              </a:spcBef>
              <a:spcAft>
                <a:spcPts val="0"/>
              </a:spcAft>
              <a:buNone/>
            </a:pPr>
            <a:r>
              <a:t/>
            </a:r>
            <a:endParaRPr/>
          </a:p>
          <a:p>
            <a:pPr indent="0" lvl="0" marL="0" rtl="0" algn="l">
              <a:lnSpc>
                <a:spcPct val="130000"/>
              </a:lnSpc>
              <a:spcBef>
                <a:spcPts val="0"/>
              </a:spcBef>
              <a:spcAft>
                <a:spcPts val="0"/>
              </a:spcAft>
              <a:buNone/>
            </a:pPr>
            <a:r>
              <a:rPr lang="en-GB"/>
              <a:t>Occupational Therapy:</a:t>
            </a:r>
            <a:endParaRPr/>
          </a:p>
          <a:p>
            <a:pPr indent="-330200" lvl="0" marL="457200" rtl="0" algn="l">
              <a:lnSpc>
                <a:spcPct val="130000"/>
              </a:lnSpc>
              <a:spcBef>
                <a:spcPts val="0"/>
              </a:spcBef>
              <a:spcAft>
                <a:spcPts val="0"/>
              </a:spcAft>
              <a:buSzPts val="1600"/>
              <a:buChar char="●"/>
            </a:pPr>
            <a:r>
              <a:rPr lang="en-GB"/>
              <a:t>Gross Motor Skills (Unit 1)</a:t>
            </a:r>
            <a:endParaRPr/>
          </a:p>
          <a:p>
            <a:pPr indent="-330200" lvl="0" marL="457200" rtl="0" algn="l">
              <a:lnSpc>
                <a:spcPct val="130000"/>
              </a:lnSpc>
              <a:spcBef>
                <a:spcPts val="0"/>
              </a:spcBef>
              <a:spcAft>
                <a:spcPts val="0"/>
              </a:spcAft>
              <a:buSzPts val="1600"/>
              <a:buChar char="●"/>
            </a:pPr>
            <a:r>
              <a:rPr lang="en-GB"/>
              <a:t>Fine Motor Skills (Unit 2)</a:t>
            </a:r>
            <a:endParaRPr/>
          </a:p>
        </p:txBody>
      </p:sp>
      <p:sp>
        <p:nvSpPr>
          <p:cNvPr id="380" name="Google Shape;380;p5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86" name="Google Shape;386;p5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References</a:t>
            </a:r>
            <a:endParaRPr>
              <a:solidFill>
                <a:schemeClr val="dk2"/>
              </a:solidFill>
            </a:endParaRPr>
          </a:p>
        </p:txBody>
      </p:sp>
      <p:sp>
        <p:nvSpPr>
          <p:cNvPr id="387" name="Google Shape;387;p55"/>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sz="1100">
                <a:solidFill>
                  <a:srgbClr val="000000"/>
                </a:solidFill>
              </a:rPr>
              <a:t>Slide 7- Clothes pegs, Publicdomainpictures / Needle, Pixabay / Spoon, </a:t>
            </a:r>
            <a:r>
              <a:rPr lang="en-GB" sz="1100">
                <a:solidFill>
                  <a:srgbClr val="000000"/>
                </a:solidFill>
              </a:rPr>
              <a:t>Silberfuchs, Good Free Photos</a:t>
            </a:r>
            <a:endParaRPr sz="1100">
              <a:solidFill>
                <a:srgbClr val="000000"/>
              </a:solidFill>
            </a:endParaRPr>
          </a:p>
          <a:p>
            <a:pPr indent="0" lvl="0" marL="0" rtl="0" algn="l">
              <a:lnSpc>
                <a:spcPct val="130000"/>
              </a:lnSpc>
              <a:spcBef>
                <a:spcPts val="0"/>
              </a:spcBef>
              <a:spcAft>
                <a:spcPts val="0"/>
              </a:spcAft>
              <a:buSzPts val="1600"/>
              <a:buNone/>
            </a:pPr>
            <a:r>
              <a:t/>
            </a:r>
            <a:endParaRPr sz="1100">
              <a:solidFill>
                <a:srgbClr val="000000"/>
              </a:solidFill>
            </a:endParaRPr>
          </a:p>
          <a:p>
            <a:pPr indent="0" lvl="0" marL="0" rtl="0" algn="l">
              <a:lnSpc>
                <a:spcPct val="130000"/>
              </a:lnSpc>
              <a:spcBef>
                <a:spcPts val="0"/>
              </a:spcBef>
              <a:spcAft>
                <a:spcPts val="0"/>
              </a:spcAft>
              <a:buSzPts val="1600"/>
              <a:buNone/>
            </a:pPr>
            <a:r>
              <a:rPr lang="en-GB" sz="1100">
                <a:solidFill>
                  <a:srgbClr val="000000"/>
                </a:solidFill>
              </a:rPr>
              <a:t>Slide 14- Cartoon bird, NaomiBooth, Pixabay / Snowbear, Wallpaper Flare / Seal head raised, Needpix</a:t>
            </a:r>
            <a:endParaRPr sz="1100">
              <a:solidFill>
                <a:srgbClr val="000000"/>
              </a:solidFill>
            </a:endParaRPr>
          </a:p>
          <a:p>
            <a:pPr indent="0" lvl="0" marL="0" rtl="0" algn="l">
              <a:lnSpc>
                <a:spcPct val="130000"/>
              </a:lnSpc>
              <a:spcBef>
                <a:spcPts val="0"/>
              </a:spcBef>
              <a:spcAft>
                <a:spcPts val="0"/>
              </a:spcAft>
              <a:buSzPts val="1600"/>
              <a:buNone/>
            </a:pPr>
            <a:r>
              <a:t/>
            </a:r>
            <a:endParaRPr sz="1100">
              <a:solidFill>
                <a:srgbClr val="000000"/>
              </a:solidFill>
            </a:endParaRPr>
          </a:p>
          <a:p>
            <a:pPr indent="0" lvl="0" marL="0" rtl="0" algn="l">
              <a:lnSpc>
                <a:spcPct val="130000"/>
              </a:lnSpc>
              <a:spcBef>
                <a:spcPts val="0"/>
              </a:spcBef>
              <a:spcAft>
                <a:spcPts val="0"/>
              </a:spcAft>
              <a:buSzPts val="1600"/>
              <a:buNone/>
            </a:pPr>
            <a:r>
              <a:rPr lang="en-GB" sz="1100">
                <a:solidFill>
                  <a:srgbClr val="000000"/>
                </a:solidFill>
              </a:rPr>
              <a:t>Slide 17- </a:t>
            </a:r>
            <a:r>
              <a:rPr lang="en-GB" sz="1100">
                <a:solidFill>
                  <a:srgbClr val="000000"/>
                </a:solidFill>
              </a:rPr>
              <a:t>Jumping man, Publicdomainpictures / Handshake1, </a:t>
            </a:r>
            <a:r>
              <a:rPr lang="en-GB" sz="1100">
                <a:solidFill>
                  <a:srgbClr val="000000"/>
                </a:solidFill>
                <a:uFill>
                  <a:noFill/>
                </a:uFill>
                <a:hlinkClick r:id="rId3">
                  <a:extLst>
                    <a:ext uri="{A12FA001-AC4F-418D-AE19-62706E023703}">
                      <ahyp:hlinkClr val="tx"/>
                    </a:ext>
                  </a:extLst>
                </a:hlinkClick>
              </a:rPr>
              <a:t>Tommyv580</a:t>
            </a:r>
            <a:r>
              <a:rPr lang="en-GB" sz="1100">
                <a:solidFill>
                  <a:srgbClr val="000000"/>
                </a:solidFill>
              </a:rPr>
              <a:t>, Wikimedia Commons / Man in karate pose, Publicdomainvectors</a:t>
            </a:r>
            <a:endParaRPr sz="1100">
              <a:solidFill>
                <a:srgbClr val="000000"/>
              </a:solidFill>
            </a:endParaRPr>
          </a:p>
        </p:txBody>
      </p:sp>
      <p:sp>
        <p:nvSpPr>
          <p:cNvPr id="388" name="Google Shape;388;p5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37"/>
          <p:cNvSpPr txBox="1"/>
          <p:nvPr/>
        </p:nvSpPr>
        <p:spPr>
          <a:xfrm>
            <a:off x="457200" y="1431700"/>
            <a:ext cx="7334400" cy="1914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000"/>
              <a:buFont typeface="Arial"/>
              <a:buNone/>
            </a:pPr>
            <a:r>
              <a:rPr b="0" i="0" lang="en-GB" sz="3000" u="none" cap="none" strike="noStrike">
                <a:solidFill>
                  <a:schemeClr val="dk2"/>
                </a:solidFill>
                <a:latin typeface="Montserrat SemiBold"/>
                <a:ea typeface="Montserrat SemiBold"/>
                <a:cs typeface="Montserrat SemiBold"/>
                <a:sym typeface="Montserrat SemiBold"/>
              </a:rPr>
              <a:t>Lesson </a:t>
            </a:r>
            <a:r>
              <a:rPr lang="en-GB" sz="3000">
                <a:solidFill>
                  <a:schemeClr val="dk2"/>
                </a:solidFill>
                <a:latin typeface="Montserrat SemiBold"/>
                <a:ea typeface="Montserrat SemiBold"/>
                <a:cs typeface="Montserrat SemiBold"/>
                <a:sym typeface="Montserrat SemiBold"/>
              </a:rPr>
              <a:t>4- Fine/gross motor circuit</a:t>
            </a:r>
            <a:endParaRPr b="0" i="0" sz="30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2"/>
              </a:solidFill>
              <a:latin typeface="Montserrat SemiBold"/>
              <a:ea typeface="Montserrat SemiBold"/>
              <a:cs typeface="Montserrat SemiBold"/>
              <a:sym typeface="Montserrat SemiBold"/>
            </a:endParaRPr>
          </a:p>
        </p:txBody>
      </p:sp>
      <p:sp>
        <p:nvSpPr>
          <p:cNvPr id="205" name="Google Shape;205;p3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11" name="Google Shape;211;p3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Teacher notes- Fine/gross motor circuit</a:t>
            </a:r>
            <a:endParaRPr>
              <a:solidFill>
                <a:schemeClr val="dk2"/>
              </a:solidFill>
            </a:endParaRPr>
          </a:p>
        </p:txBody>
      </p:sp>
      <p:sp>
        <p:nvSpPr>
          <p:cNvPr id="212" name="Google Shape;212;p38"/>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Learning Intention: To develop fine and gross motor skills.</a:t>
            </a:r>
            <a:endParaRPr/>
          </a:p>
          <a:p>
            <a:pPr indent="0" lvl="0" marL="0" rtl="0" algn="l">
              <a:lnSpc>
                <a:spcPct val="130000"/>
              </a:lnSpc>
              <a:spcBef>
                <a:spcPts val="0"/>
              </a:spcBef>
              <a:spcAft>
                <a:spcPts val="0"/>
              </a:spcAft>
              <a:buSzPts val="1600"/>
              <a:buNone/>
            </a:pPr>
            <a:r>
              <a:t/>
            </a:r>
            <a:endParaRPr/>
          </a:p>
          <a:p>
            <a:pPr indent="-330200" lvl="0" marL="457200" rtl="0" algn="l">
              <a:lnSpc>
                <a:spcPct val="130000"/>
              </a:lnSpc>
              <a:spcBef>
                <a:spcPts val="0"/>
              </a:spcBef>
              <a:spcAft>
                <a:spcPts val="0"/>
              </a:spcAft>
              <a:buSzPts val="1600"/>
              <a:buAutoNum type="arabicPeriod"/>
            </a:pPr>
            <a:r>
              <a:rPr lang="en-GB"/>
              <a:t>Three fine motor activities which can be completed one after another. These activities develop different types of hand grip. </a:t>
            </a:r>
            <a:endParaRPr/>
          </a:p>
          <a:p>
            <a:pPr indent="-330200" lvl="0" marL="457200" rtl="0" algn="l">
              <a:lnSpc>
                <a:spcPct val="130000"/>
              </a:lnSpc>
              <a:spcBef>
                <a:spcPts val="0"/>
              </a:spcBef>
              <a:spcAft>
                <a:spcPts val="0"/>
              </a:spcAft>
              <a:buSzPts val="1600"/>
              <a:buAutoNum type="arabicPeriod"/>
            </a:pPr>
            <a:r>
              <a:rPr lang="en-GB"/>
              <a:t>Three gross motor activities which can be completed one after another in a physical circuit.</a:t>
            </a:r>
            <a:endParaRPr/>
          </a:p>
          <a:p>
            <a:pPr indent="0" lvl="0" marL="457200" rtl="0" algn="l">
              <a:lnSpc>
                <a:spcPct val="130000"/>
              </a:lnSpc>
              <a:spcBef>
                <a:spcPts val="0"/>
              </a:spcBef>
              <a:spcAft>
                <a:spcPts val="0"/>
              </a:spcAft>
              <a:buNone/>
            </a:pPr>
            <a:r>
              <a:t/>
            </a:r>
            <a:endParaRPr/>
          </a:p>
          <a:p>
            <a:pPr indent="0" lvl="0" marL="0" rtl="0" algn="l">
              <a:lnSpc>
                <a:spcPct val="130000"/>
              </a:lnSpc>
              <a:spcBef>
                <a:spcPts val="0"/>
              </a:spcBef>
              <a:spcAft>
                <a:spcPts val="0"/>
              </a:spcAft>
              <a:buSzPts val="1600"/>
              <a:buNone/>
            </a:pPr>
            <a:r>
              <a:rPr lang="en-GB"/>
              <a:t>Resources- pegs, card, two bowls, dry ingredients such as rice, spoon, playdough or </a:t>
            </a:r>
            <a:r>
              <a:rPr lang="en-GB"/>
              <a:t>blu tack</a:t>
            </a:r>
            <a:r>
              <a:rPr lang="en-GB"/>
              <a:t>, spaghetti, hoola hoops or cheerios</a:t>
            </a:r>
            <a:endParaRPr/>
          </a:p>
          <a:p>
            <a:pPr indent="0" lvl="0" marL="0" rtl="0" algn="l">
              <a:lnSpc>
                <a:spcPct val="130000"/>
              </a:lnSpc>
              <a:spcBef>
                <a:spcPts val="0"/>
              </a:spcBef>
              <a:spcAft>
                <a:spcPts val="0"/>
              </a:spcAft>
              <a:buSzPts val="1600"/>
              <a:buNone/>
            </a:pPr>
            <a:r>
              <a:t/>
            </a:r>
            <a:endParaRPr/>
          </a:p>
        </p:txBody>
      </p:sp>
      <p:sp>
        <p:nvSpPr>
          <p:cNvPr id="213" name="Google Shape;213;p3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9"/>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Safety notice</a:t>
            </a:r>
            <a:endParaRPr>
              <a:solidFill>
                <a:schemeClr val="dk2"/>
              </a:solidFill>
            </a:endParaRPr>
          </a:p>
        </p:txBody>
      </p:sp>
      <p:sp>
        <p:nvSpPr>
          <p:cNvPr id="219" name="Google Shape;219;p39"/>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000"/>
              <a:t>Some of the activities suggested in this lesson involve physical activity. Before beginning these activities, ensure the area is safe and that your learner is feeling fit and well to take part in the activity. Please also check your learner is wearing the right clothes for physical activity.</a:t>
            </a:r>
            <a:endParaRPr b="1"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p40"/>
          <p:cNvSpPr txBox="1"/>
          <p:nvPr/>
        </p:nvSpPr>
        <p:spPr>
          <a:xfrm>
            <a:off x="457200" y="1431700"/>
            <a:ext cx="7334400" cy="1914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000"/>
              <a:buFont typeface="Arial"/>
              <a:buNone/>
            </a:pPr>
            <a:r>
              <a:rPr lang="en-GB" sz="3000">
                <a:solidFill>
                  <a:schemeClr val="dk2"/>
                </a:solidFill>
                <a:latin typeface="Montserrat SemiBold"/>
                <a:ea typeface="Montserrat SemiBold"/>
                <a:cs typeface="Montserrat SemiBold"/>
                <a:sym typeface="Montserrat SemiBold"/>
              </a:rPr>
              <a:t>Fine/gross motor circuit</a:t>
            </a:r>
            <a:endParaRPr b="0" i="0" sz="30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2"/>
              </a:solidFill>
              <a:latin typeface="Montserrat SemiBold"/>
              <a:ea typeface="Montserrat SemiBold"/>
              <a:cs typeface="Montserrat SemiBold"/>
              <a:sym typeface="Montserrat SemiBold"/>
            </a:endParaRPr>
          </a:p>
        </p:txBody>
      </p:sp>
      <p:sp>
        <p:nvSpPr>
          <p:cNvPr id="225" name="Google Shape;225;p40"/>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226" name="Google Shape;226;p40"/>
          <p:cNvSpPr txBox="1"/>
          <p:nvPr>
            <p:ph idx="4294967295" type="subTitle"/>
          </p:nvPr>
        </p:nvSpPr>
        <p:spPr>
          <a:xfrm>
            <a:off x="458975" y="4450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a:solidFill>
                  <a:srgbClr val="4B3241"/>
                </a:solidFill>
              </a:rPr>
              <a:t>Personal Care</a:t>
            </a:r>
            <a:endParaRPr>
              <a:solidFill>
                <a:srgbClr val="4B3241"/>
              </a:solidFill>
            </a:endParaRPr>
          </a:p>
        </p:txBody>
      </p:sp>
      <p:sp>
        <p:nvSpPr>
          <p:cNvPr id="227" name="Google Shape;227;p40"/>
          <p:cNvSpPr txBox="1"/>
          <p:nvPr>
            <p:ph idx="4294967295" type="subTitle"/>
          </p:nvPr>
        </p:nvSpPr>
        <p:spPr>
          <a:xfrm>
            <a:off x="458975" y="41054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a:solidFill>
                  <a:srgbClr val="4B3241"/>
                </a:solidFill>
              </a:rPr>
              <a:t>Building Understanding</a:t>
            </a:r>
            <a:endParaRPr>
              <a:solidFill>
                <a:srgbClr val="4B324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33" name="Google Shape;233;p4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Fine motor circuit</a:t>
            </a:r>
            <a:endParaRPr>
              <a:solidFill>
                <a:schemeClr val="dk2"/>
              </a:solidFill>
            </a:endParaRPr>
          </a:p>
        </p:txBody>
      </p:sp>
      <p:sp>
        <p:nvSpPr>
          <p:cNvPr id="234" name="Google Shape;234;p4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235" name="Google Shape;235;p41"/>
          <p:cNvSpPr/>
          <p:nvPr/>
        </p:nvSpPr>
        <p:spPr>
          <a:xfrm>
            <a:off x="247375" y="1479750"/>
            <a:ext cx="2619300" cy="2310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1"/>
          <p:cNvSpPr/>
          <p:nvPr/>
        </p:nvSpPr>
        <p:spPr>
          <a:xfrm>
            <a:off x="3176625" y="1479750"/>
            <a:ext cx="2619300" cy="2310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1"/>
          <p:cNvSpPr/>
          <p:nvPr/>
        </p:nvSpPr>
        <p:spPr>
          <a:xfrm>
            <a:off x="6182075" y="1479750"/>
            <a:ext cx="2619300" cy="2310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1"/>
          <p:cNvSpPr txBox="1"/>
          <p:nvPr/>
        </p:nvSpPr>
        <p:spPr>
          <a:xfrm>
            <a:off x="324475" y="1031400"/>
            <a:ext cx="2389800" cy="183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900">
                <a:solidFill>
                  <a:schemeClr val="dk2"/>
                </a:solidFill>
                <a:latin typeface="Montserrat"/>
                <a:ea typeface="Montserrat"/>
                <a:cs typeface="Montserrat"/>
                <a:sym typeface="Montserrat"/>
              </a:rPr>
              <a:t>Using pegs</a:t>
            </a:r>
            <a:endParaRPr sz="2900">
              <a:solidFill>
                <a:schemeClr val="dk2"/>
              </a:solidFill>
              <a:latin typeface="Montserrat"/>
              <a:ea typeface="Montserrat"/>
              <a:cs typeface="Montserrat"/>
              <a:sym typeface="Montserrat"/>
            </a:endParaRPr>
          </a:p>
        </p:txBody>
      </p:sp>
      <p:sp>
        <p:nvSpPr>
          <p:cNvPr id="239" name="Google Shape;239;p41"/>
          <p:cNvSpPr txBox="1"/>
          <p:nvPr/>
        </p:nvSpPr>
        <p:spPr>
          <a:xfrm>
            <a:off x="3291375" y="1653900"/>
            <a:ext cx="2389800" cy="18357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solidFill>
                  <a:schemeClr val="dk2"/>
                </a:solidFill>
                <a:latin typeface="Montserrat"/>
                <a:ea typeface="Montserrat"/>
                <a:cs typeface="Montserrat"/>
                <a:sym typeface="Montserrat"/>
              </a:rPr>
              <a:t>Spooning dry ingredients</a:t>
            </a:r>
            <a:r>
              <a:rPr lang="en-GB" sz="2800">
                <a:solidFill>
                  <a:schemeClr val="lt1"/>
                </a:solidFill>
                <a:latin typeface="Montserrat"/>
                <a:ea typeface="Montserrat"/>
                <a:cs typeface="Montserrat"/>
                <a:sym typeface="Montserrat"/>
              </a:rPr>
              <a:t> </a:t>
            </a:r>
            <a:endParaRPr sz="2800">
              <a:solidFill>
                <a:schemeClr val="lt1"/>
              </a:solidFill>
              <a:latin typeface="Montserrat"/>
              <a:ea typeface="Montserrat"/>
              <a:cs typeface="Montserrat"/>
              <a:sym typeface="Montserrat"/>
            </a:endParaRPr>
          </a:p>
        </p:txBody>
      </p:sp>
      <p:sp>
        <p:nvSpPr>
          <p:cNvPr id="240" name="Google Shape;240;p41"/>
          <p:cNvSpPr txBox="1"/>
          <p:nvPr/>
        </p:nvSpPr>
        <p:spPr>
          <a:xfrm>
            <a:off x="6271675" y="1717200"/>
            <a:ext cx="2389800" cy="183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solidFill>
                  <a:schemeClr val="dk2"/>
                </a:solidFill>
                <a:latin typeface="Montserrat"/>
                <a:ea typeface="Montserrat"/>
                <a:cs typeface="Montserrat"/>
                <a:sym typeface="Montserrat"/>
              </a:rPr>
              <a:t>Threading</a:t>
            </a:r>
            <a:endParaRPr sz="2800">
              <a:solidFill>
                <a:schemeClr val="dk2"/>
              </a:solidFill>
              <a:latin typeface="Montserrat"/>
              <a:ea typeface="Montserrat"/>
              <a:cs typeface="Montserrat"/>
              <a:sym typeface="Montserrat"/>
            </a:endParaRPr>
          </a:p>
        </p:txBody>
      </p:sp>
      <p:pic>
        <p:nvPicPr>
          <p:cNvPr id="241" name="Google Shape;241;p41"/>
          <p:cNvPicPr preferRelativeResize="0"/>
          <p:nvPr/>
        </p:nvPicPr>
        <p:blipFill>
          <a:blip r:embed="rId3">
            <a:alphaModFix/>
          </a:blip>
          <a:stretch>
            <a:fillRect/>
          </a:stretch>
        </p:blipFill>
        <p:spPr>
          <a:xfrm>
            <a:off x="4052225" y="3062947"/>
            <a:ext cx="944300" cy="626800"/>
          </a:xfrm>
          <a:prstGeom prst="rect">
            <a:avLst/>
          </a:prstGeom>
          <a:noFill/>
          <a:ln>
            <a:noFill/>
          </a:ln>
        </p:spPr>
      </p:pic>
      <p:pic>
        <p:nvPicPr>
          <p:cNvPr id="242" name="Google Shape;242;p41"/>
          <p:cNvPicPr preferRelativeResize="0"/>
          <p:nvPr/>
        </p:nvPicPr>
        <p:blipFill>
          <a:blip r:embed="rId4">
            <a:alphaModFix/>
          </a:blip>
          <a:stretch>
            <a:fillRect/>
          </a:stretch>
        </p:blipFill>
        <p:spPr>
          <a:xfrm>
            <a:off x="779989" y="2451550"/>
            <a:ext cx="1554082" cy="1036074"/>
          </a:xfrm>
          <a:prstGeom prst="rect">
            <a:avLst/>
          </a:prstGeom>
          <a:noFill/>
          <a:ln>
            <a:noFill/>
          </a:ln>
        </p:spPr>
      </p:pic>
      <p:pic>
        <p:nvPicPr>
          <p:cNvPr id="243" name="Google Shape;243;p41"/>
          <p:cNvPicPr preferRelativeResize="0"/>
          <p:nvPr/>
        </p:nvPicPr>
        <p:blipFill>
          <a:blip r:embed="rId5">
            <a:alphaModFix/>
          </a:blip>
          <a:stretch>
            <a:fillRect/>
          </a:stretch>
        </p:blipFill>
        <p:spPr>
          <a:xfrm>
            <a:off x="6714673" y="2354606"/>
            <a:ext cx="1554074" cy="12299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2"/>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Activity - </a:t>
            </a:r>
            <a:r>
              <a:rPr lang="en-GB">
                <a:solidFill>
                  <a:schemeClr val="dk2"/>
                </a:solidFill>
              </a:rPr>
              <a:t>Using pegs </a:t>
            </a:r>
            <a:endParaRPr>
              <a:solidFill>
                <a:schemeClr val="dk2"/>
              </a:solidFill>
            </a:endParaRPr>
          </a:p>
          <a:p>
            <a:pPr indent="0" lvl="0" marL="0" rtl="0" algn="l">
              <a:spcBef>
                <a:spcPts val="0"/>
              </a:spcBef>
              <a:spcAft>
                <a:spcPts val="0"/>
              </a:spcAft>
              <a:buNone/>
            </a:pPr>
            <a:r>
              <a:t/>
            </a:r>
            <a:endParaRPr/>
          </a:p>
        </p:txBody>
      </p:sp>
      <p:sp>
        <p:nvSpPr>
          <p:cNvPr id="249" name="Google Shape;249;p42"/>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Here is an example of how you can use pegs to develop fine</a:t>
            </a:r>
            <a:endParaRPr/>
          </a:p>
          <a:p>
            <a:pPr indent="0" lvl="0" marL="0" rtl="0" algn="l">
              <a:spcBef>
                <a:spcPts val="0"/>
              </a:spcBef>
              <a:spcAft>
                <a:spcPts val="0"/>
              </a:spcAft>
              <a:buNone/>
            </a:pPr>
            <a:r>
              <a:rPr lang="en-GB"/>
              <a:t>motor skills: </a:t>
            </a:r>
            <a:endParaRPr/>
          </a:p>
          <a:p>
            <a:pPr indent="0" lvl="0" marL="0" rtl="0" algn="l">
              <a:spcBef>
                <a:spcPts val="0"/>
              </a:spcBef>
              <a:spcAft>
                <a:spcPts val="0"/>
              </a:spcAft>
              <a:buNone/>
            </a:pPr>
            <a:r>
              <a:t/>
            </a:r>
            <a:endParaRPr/>
          </a:p>
          <a:p>
            <a:pPr indent="-330200" lvl="0" marL="457200" rtl="0" algn="l">
              <a:spcBef>
                <a:spcPts val="0"/>
              </a:spcBef>
              <a:spcAft>
                <a:spcPts val="0"/>
              </a:spcAft>
              <a:buSzPts val="1600"/>
              <a:buAutoNum type="arabicPeriod"/>
            </a:pPr>
            <a:r>
              <a:rPr lang="en-GB"/>
              <a:t>Clip the pegs onto the card one by one - try and fit as many on the card as possible. </a:t>
            </a:r>
            <a:endParaRPr/>
          </a:p>
        </p:txBody>
      </p:sp>
      <p:sp>
        <p:nvSpPr>
          <p:cNvPr id="250" name="Google Shape;250;p42"/>
          <p:cNvSpPr txBox="1"/>
          <p:nvPr/>
        </p:nvSpPr>
        <p:spPr>
          <a:xfrm>
            <a:off x="458800" y="3834225"/>
            <a:ext cx="7317900" cy="5454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Montserrat"/>
                <a:ea typeface="Montserrat"/>
                <a:cs typeface="Montserrat"/>
                <a:sym typeface="Montserrat"/>
              </a:rPr>
              <a:t>What you need</a:t>
            </a:r>
            <a:r>
              <a:rPr lang="en-GB">
                <a:solidFill>
                  <a:schemeClr val="dk2"/>
                </a:solidFill>
                <a:latin typeface="Montserrat"/>
                <a:ea typeface="Montserrat"/>
                <a:cs typeface="Montserrat"/>
                <a:sym typeface="Montserrat"/>
              </a:rPr>
              <a:t>: Clothes pegs and squares of card.</a:t>
            </a:r>
            <a:endParaRPr>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3"/>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Spooning dry ingredients</a:t>
            </a:r>
            <a:endParaRPr/>
          </a:p>
        </p:txBody>
      </p:sp>
      <p:sp>
        <p:nvSpPr>
          <p:cNvPr id="256" name="Google Shape;256;p43"/>
          <p:cNvSpPr txBox="1"/>
          <p:nvPr>
            <p:ph idx="1" type="body"/>
          </p:nvPr>
        </p:nvSpPr>
        <p:spPr>
          <a:xfrm>
            <a:off x="458975" y="114200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Here is an example of how to develop fine motor skills by</a:t>
            </a:r>
            <a:endParaRPr/>
          </a:p>
          <a:p>
            <a:pPr indent="0" lvl="0" marL="0" rtl="0" algn="l">
              <a:spcBef>
                <a:spcPts val="0"/>
              </a:spcBef>
              <a:spcAft>
                <a:spcPts val="0"/>
              </a:spcAft>
              <a:buNone/>
            </a:pPr>
            <a:r>
              <a:rPr lang="en-GB"/>
              <a:t>transferring ingredients with a spoon: </a:t>
            </a:r>
            <a:endParaRPr/>
          </a:p>
          <a:p>
            <a:pPr indent="0" lvl="0" marL="0" rtl="0" algn="l">
              <a:spcBef>
                <a:spcPts val="0"/>
              </a:spcBef>
              <a:spcAft>
                <a:spcPts val="0"/>
              </a:spcAft>
              <a:buNone/>
            </a:pPr>
            <a:r>
              <a:t/>
            </a:r>
            <a:endParaRPr/>
          </a:p>
          <a:p>
            <a:pPr indent="-330200" lvl="0" marL="457200" rtl="0" algn="l">
              <a:spcBef>
                <a:spcPts val="0"/>
              </a:spcBef>
              <a:spcAft>
                <a:spcPts val="0"/>
              </a:spcAft>
              <a:buSzPts val="1600"/>
              <a:buAutoNum type="arabicPeriod"/>
            </a:pPr>
            <a:r>
              <a:rPr lang="en-GB"/>
              <a:t>Transfer the dry ingredients from one bowl to the other using the spoon. </a:t>
            </a:r>
            <a:endParaRPr/>
          </a:p>
          <a:p>
            <a:pPr indent="0" lvl="0" marL="0" rtl="0" algn="l">
              <a:spcBef>
                <a:spcPts val="0"/>
              </a:spcBef>
              <a:spcAft>
                <a:spcPts val="0"/>
              </a:spcAft>
              <a:buNone/>
            </a:pPr>
            <a:r>
              <a:t/>
            </a:r>
            <a:endParaRPr/>
          </a:p>
        </p:txBody>
      </p:sp>
      <p:sp>
        <p:nvSpPr>
          <p:cNvPr id="257" name="Google Shape;257;p43"/>
          <p:cNvSpPr txBox="1"/>
          <p:nvPr/>
        </p:nvSpPr>
        <p:spPr>
          <a:xfrm>
            <a:off x="561100" y="3873200"/>
            <a:ext cx="7715400" cy="546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Montserrat"/>
                <a:ea typeface="Montserrat"/>
                <a:cs typeface="Montserrat"/>
                <a:sym typeface="Montserrat"/>
              </a:rPr>
              <a:t>What you need: Dry ingredients, such as rice, two bowls and a spoon.</a:t>
            </a:r>
            <a:endParaRPr>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