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regular.fntdata"/><Relationship Id="rId14" Type="http://schemas.openxmlformats.org/officeDocument/2006/relationships/slide" Target="slides/slide10.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15deacd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15deacd2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8bb5c4261b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8bb5c4261b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acd18b94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acd18b94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bb5c4261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bb5c4261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bb5c4261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bb5c4261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8bb5c4261b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8bb5c4261b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8bb5c4261b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8bb5c4261b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8bb5c4261b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8bb5c4261b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8bb5c4261b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8bb5c4261b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8bb5c4261b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8bb5c4261b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History: Unit 2 Elizabeth</a:t>
            </a:r>
            <a:endParaRPr b="0" sz="3600">
              <a:solidFill>
                <a:srgbClr val="4B3241"/>
              </a:solidFill>
            </a:endParaRPr>
          </a:p>
          <a:p>
            <a:pPr indent="0" lvl="0" marL="0" rtl="0" algn="l">
              <a:spcBef>
                <a:spcPts val="0"/>
              </a:spcBef>
              <a:spcAft>
                <a:spcPts val="0"/>
              </a:spcAft>
              <a:buNone/>
            </a:pPr>
            <a:r>
              <a:rPr b="0" lang="en-GB" sz="3600">
                <a:solidFill>
                  <a:srgbClr val="4B3241"/>
                </a:solidFill>
              </a:rPr>
              <a:t>Lesson 2 of 30</a:t>
            </a:r>
            <a:endParaRPr/>
          </a:p>
        </p:txBody>
      </p:sp>
      <p:sp>
        <p:nvSpPr>
          <p:cNvPr id="80" name="Google Shape;80;p14"/>
          <p:cNvSpPr txBox="1"/>
          <p:nvPr>
            <p:ph idx="1" type="body"/>
          </p:nvPr>
        </p:nvSpPr>
        <p:spPr>
          <a:xfrm>
            <a:off x="917950" y="2519050"/>
            <a:ext cx="97962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How was Elizabethan society structured and what challenges did it pose?</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3"/>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highlight>
                  <a:schemeClr val="lt1"/>
                </a:highlight>
              </a:rPr>
              <a:t>Questions</a:t>
            </a:r>
            <a:endParaRPr>
              <a:solidFill>
                <a:schemeClr val="accent1"/>
              </a:solidFill>
              <a:highlight>
                <a:schemeClr val="lt1"/>
              </a:highlight>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91" name="Google Shape;191;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92" name="Google Shape;192;p23"/>
          <p:cNvSpPr txBox="1"/>
          <p:nvPr/>
        </p:nvSpPr>
        <p:spPr>
          <a:xfrm>
            <a:off x="725650" y="1835450"/>
            <a:ext cx="16452000" cy="52074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SzPts val="3000"/>
              <a:buFont typeface="Montserrat"/>
              <a:buAutoNum type="arabicPeriod"/>
            </a:pPr>
            <a:r>
              <a:rPr lang="en-GB" sz="3000">
                <a:latin typeface="Montserrat"/>
                <a:ea typeface="Montserrat"/>
                <a:cs typeface="Montserrat"/>
                <a:sym typeface="Montserrat"/>
              </a:rPr>
              <a:t>How can historians describe the structure of Elizabethan society? </a:t>
            </a:r>
            <a:endParaRPr sz="3000">
              <a:latin typeface="Montserrat"/>
              <a:ea typeface="Montserrat"/>
              <a:cs typeface="Montserrat"/>
              <a:sym typeface="Montserrat"/>
            </a:endParaRPr>
          </a:p>
          <a:p>
            <a:pPr indent="-419100" lvl="0" marL="457200" rtl="0" algn="l">
              <a:spcBef>
                <a:spcPts val="0"/>
              </a:spcBef>
              <a:spcAft>
                <a:spcPts val="0"/>
              </a:spcAft>
              <a:buSzPts val="3000"/>
              <a:buFont typeface="Montserrat"/>
              <a:buAutoNum type="arabicPeriod"/>
            </a:pPr>
            <a:r>
              <a:rPr lang="en-GB" sz="3000">
                <a:latin typeface="Montserrat"/>
                <a:ea typeface="Montserrat"/>
                <a:cs typeface="Montserrat"/>
                <a:sym typeface="Montserrat"/>
              </a:rPr>
              <a:t>Why was maintaining this social structure important for Elizabeth in the sixteenth century? </a:t>
            </a:r>
            <a:endParaRPr sz="3000">
              <a:latin typeface="Montserrat"/>
              <a:ea typeface="Montserrat"/>
              <a:cs typeface="Montserrat"/>
              <a:sym typeface="Montserrat"/>
            </a:endParaRPr>
          </a:p>
          <a:p>
            <a:pPr indent="-419100" lvl="0" marL="457200" rtl="0" algn="l">
              <a:spcBef>
                <a:spcPts val="0"/>
              </a:spcBef>
              <a:spcAft>
                <a:spcPts val="0"/>
              </a:spcAft>
              <a:buSzPts val="3000"/>
              <a:buFont typeface="Montserrat"/>
              <a:buAutoNum type="arabicPeriod"/>
            </a:pPr>
            <a:r>
              <a:rPr lang="en-GB" sz="3000">
                <a:latin typeface="Montserrat"/>
                <a:ea typeface="Montserrat"/>
                <a:cs typeface="Montserrat"/>
                <a:sym typeface="Montserrat"/>
              </a:rPr>
              <a:t>Which individuals / groups in the structure could potentially pose a challenge to Elizabeth? Why?</a:t>
            </a:r>
            <a:endParaRPr sz="3000">
              <a:latin typeface="Montserrat"/>
              <a:ea typeface="Montserrat"/>
              <a:cs typeface="Montserrat"/>
              <a:sym typeface="Montserrat"/>
            </a:endParaRPr>
          </a:p>
          <a:p>
            <a:pPr indent="-419100" lvl="0" marL="457200" rtl="0" algn="l">
              <a:spcBef>
                <a:spcPts val="0"/>
              </a:spcBef>
              <a:spcAft>
                <a:spcPts val="0"/>
              </a:spcAft>
              <a:buSzPts val="3000"/>
              <a:buFont typeface="Montserrat"/>
              <a:buAutoNum type="arabicPeriod"/>
            </a:pPr>
            <a:r>
              <a:rPr lang="en-GB" sz="3000">
                <a:latin typeface="Montserrat"/>
                <a:ea typeface="Montserrat"/>
                <a:cs typeface="Montserrat"/>
                <a:sym typeface="Montserrat"/>
              </a:rPr>
              <a:t>Which groups in the structure could potentially help Elizabeth? Why?</a:t>
            </a:r>
            <a:endParaRPr sz="3000">
              <a:latin typeface="Montserrat"/>
              <a:ea typeface="Montserrat"/>
              <a:cs typeface="Montserrat"/>
              <a:sym typeface="Montserrat"/>
            </a:endParaRPr>
          </a:p>
          <a:p>
            <a:pPr indent="0" lvl="0" marL="45720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b="1" lang="en-GB" sz="3000" u="sng">
                <a:latin typeface="Montserrat"/>
                <a:ea typeface="Montserrat"/>
                <a:cs typeface="Montserrat"/>
                <a:sym typeface="Montserrat"/>
              </a:rPr>
              <a:t>Challenge yourself: </a:t>
            </a:r>
            <a:r>
              <a:rPr lang="en-GB" sz="3000">
                <a:latin typeface="Montserrat"/>
                <a:ea typeface="Montserrat"/>
                <a:cs typeface="Montserrat"/>
                <a:sym typeface="Montserrat"/>
              </a:rPr>
              <a:t>Why was the nobility potentially the most supportive </a:t>
            </a:r>
            <a:r>
              <a:rPr lang="en-GB" sz="3000" u="sng">
                <a:latin typeface="Montserrat"/>
                <a:ea typeface="Montserrat"/>
                <a:cs typeface="Montserrat"/>
                <a:sym typeface="Montserrat"/>
              </a:rPr>
              <a:t>and</a:t>
            </a:r>
            <a:r>
              <a:rPr lang="en-GB" sz="3000">
                <a:latin typeface="Montserrat"/>
                <a:ea typeface="Montserrat"/>
                <a:cs typeface="Montserrat"/>
                <a:sym typeface="Montserrat"/>
              </a:rPr>
              <a:t> the most challenging group for Elizabeth?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was Elizabethan society structured? </a:t>
            </a:r>
            <a:r>
              <a:rPr b="0" lang="en-GB" sz="3000">
                <a:solidFill>
                  <a:schemeClr val="dk2"/>
                </a:solidFill>
              </a:rPr>
              <a:t>Part 1 </a:t>
            </a:r>
            <a:endParaRPr b="0" sz="300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87" name="Google Shape;87;p15"/>
          <p:cNvSpPr txBox="1"/>
          <p:nvPr>
            <p:ph idx="1" type="body"/>
          </p:nvPr>
        </p:nvSpPr>
        <p:spPr>
          <a:xfrm>
            <a:off x="917950" y="1827675"/>
            <a:ext cx="9561000" cy="56847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3000"/>
              <a:t>Elizabethan society was very </a:t>
            </a:r>
            <a:r>
              <a:rPr b="1" lang="en-GB" sz="3000"/>
              <a:t>hierarchical. </a:t>
            </a:r>
            <a:r>
              <a:rPr lang="en-GB" sz="3000"/>
              <a:t>This meant that everyone in society fit into a particular class and had an assigned ‘status’ or position. </a:t>
            </a:r>
            <a:endParaRPr sz="3000"/>
          </a:p>
          <a:p>
            <a:pPr indent="0" lvl="0" marL="0" marR="0" rtl="0" algn="l">
              <a:lnSpc>
                <a:spcPct val="115000"/>
              </a:lnSpc>
              <a:spcBef>
                <a:spcPts val="0"/>
              </a:spcBef>
              <a:spcAft>
                <a:spcPts val="0"/>
              </a:spcAft>
              <a:buNone/>
            </a:pPr>
            <a:r>
              <a:t/>
            </a:r>
            <a:endParaRPr sz="3000"/>
          </a:p>
          <a:p>
            <a:pPr indent="0" lvl="0" marL="0" marR="0" rtl="0" algn="l">
              <a:lnSpc>
                <a:spcPct val="115000"/>
              </a:lnSpc>
              <a:spcBef>
                <a:spcPts val="0"/>
              </a:spcBef>
              <a:spcAft>
                <a:spcPts val="0"/>
              </a:spcAft>
              <a:buNone/>
            </a:pPr>
            <a:r>
              <a:rPr lang="en-GB" sz="3000"/>
              <a:t>At the top of the </a:t>
            </a:r>
            <a:r>
              <a:rPr lang="en-GB" sz="3000"/>
              <a:t>hierarchy</a:t>
            </a:r>
            <a:r>
              <a:rPr lang="en-GB" sz="3000"/>
              <a:t> came the monarch, Queen Elizabeth, followed by a small group of wealthy and powerful families called the </a:t>
            </a:r>
            <a:r>
              <a:rPr b="1" lang="en-GB" sz="3000"/>
              <a:t>nobility</a:t>
            </a:r>
            <a:r>
              <a:rPr lang="en-GB" sz="3000"/>
              <a:t>, who owned land and titles such as ‘Duke’ or ‘Earl’. This was followed by the </a:t>
            </a:r>
            <a:r>
              <a:rPr b="1" lang="en-GB" sz="3000"/>
              <a:t>gentry </a:t>
            </a:r>
            <a:r>
              <a:rPr lang="en-GB" sz="3000"/>
              <a:t>who also owned land but did not have titles. Below the gentry were the </a:t>
            </a:r>
            <a:r>
              <a:rPr b="1" lang="en-GB" sz="3000"/>
              <a:t>merchants </a:t>
            </a:r>
            <a:r>
              <a:rPr lang="en-GB" sz="3000"/>
              <a:t>who bought and sold goods. In this category were also </a:t>
            </a:r>
            <a:r>
              <a:rPr b="1" lang="en-GB" sz="3000"/>
              <a:t>professionals </a:t>
            </a:r>
            <a:r>
              <a:rPr lang="en-GB" sz="3000"/>
              <a:t>such as doctors and lawyers. </a:t>
            </a:r>
            <a:endParaRPr sz="30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9" name="Google Shape;89;p15"/>
          <p:cNvSpPr/>
          <p:nvPr/>
        </p:nvSpPr>
        <p:spPr>
          <a:xfrm>
            <a:off x="11631575" y="2034225"/>
            <a:ext cx="6423900" cy="5271600"/>
          </a:xfrm>
          <a:prstGeom prst="triangle">
            <a:avLst>
              <a:gd fmla="val 50000" name="adj"/>
            </a:avLst>
          </a:prstGeom>
          <a:solidFill>
            <a:schemeClr val="lt2"/>
          </a:solid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5"/>
          <p:cNvSpPr txBox="1"/>
          <p:nvPr/>
        </p:nvSpPr>
        <p:spPr>
          <a:xfrm>
            <a:off x="14213975" y="2876300"/>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100">
                <a:latin typeface="Montserrat"/>
                <a:ea typeface="Montserrat"/>
                <a:cs typeface="Montserrat"/>
                <a:sym typeface="Montserrat"/>
              </a:rPr>
              <a:t>Nobility</a:t>
            </a:r>
            <a:endParaRPr sz="2100">
              <a:latin typeface="Montserrat"/>
              <a:ea typeface="Montserrat"/>
              <a:cs typeface="Montserrat"/>
              <a:sym typeface="Montserrat"/>
            </a:endParaRPr>
          </a:p>
        </p:txBody>
      </p:sp>
      <p:sp>
        <p:nvSpPr>
          <p:cNvPr id="91" name="Google Shape;91;p15"/>
          <p:cNvSpPr txBox="1"/>
          <p:nvPr/>
        </p:nvSpPr>
        <p:spPr>
          <a:xfrm>
            <a:off x="14213975" y="1336875"/>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300">
                <a:latin typeface="Montserrat"/>
                <a:ea typeface="Montserrat"/>
                <a:cs typeface="Montserrat"/>
                <a:sym typeface="Montserrat"/>
              </a:rPr>
              <a:t>Queen</a:t>
            </a:r>
            <a:endParaRPr b="1" sz="2300">
              <a:latin typeface="Montserrat"/>
              <a:ea typeface="Montserrat"/>
              <a:cs typeface="Montserrat"/>
              <a:sym typeface="Montserrat"/>
            </a:endParaRPr>
          </a:p>
        </p:txBody>
      </p:sp>
      <p:sp>
        <p:nvSpPr>
          <p:cNvPr id="92" name="Google Shape;92;p15"/>
          <p:cNvSpPr txBox="1"/>
          <p:nvPr/>
        </p:nvSpPr>
        <p:spPr>
          <a:xfrm>
            <a:off x="14213975" y="3675150"/>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100">
                <a:latin typeface="Montserrat"/>
                <a:ea typeface="Montserrat"/>
                <a:cs typeface="Montserrat"/>
                <a:sym typeface="Montserrat"/>
              </a:rPr>
              <a:t>Gentry </a:t>
            </a:r>
            <a:endParaRPr sz="2100">
              <a:latin typeface="Montserrat"/>
              <a:ea typeface="Montserrat"/>
              <a:cs typeface="Montserrat"/>
              <a:sym typeface="Montserrat"/>
            </a:endParaRPr>
          </a:p>
        </p:txBody>
      </p:sp>
      <p:sp>
        <p:nvSpPr>
          <p:cNvPr id="93" name="Google Shape;93;p15"/>
          <p:cNvSpPr txBox="1"/>
          <p:nvPr/>
        </p:nvSpPr>
        <p:spPr>
          <a:xfrm>
            <a:off x="13872425" y="4510500"/>
            <a:ext cx="1942200" cy="49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Merchants</a:t>
            </a:r>
            <a:endParaRPr sz="2100">
              <a:latin typeface="Montserrat"/>
              <a:ea typeface="Montserrat"/>
              <a:cs typeface="Montserrat"/>
              <a:sym typeface="Montserrat"/>
            </a:endParaRPr>
          </a:p>
          <a:p>
            <a:pPr indent="0" lvl="0" marL="0" rtl="0" algn="ctr">
              <a:spcBef>
                <a:spcPts val="0"/>
              </a:spcBef>
              <a:spcAft>
                <a:spcPts val="0"/>
              </a:spcAft>
              <a:buNone/>
            </a:pPr>
            <a:r>
              <a:rPr lang="en-GB" sz="2100">
                <a:latin typeface="Montserrat"/>
                <a:ea typeface="Montserrat"/>
                <a:cs typeface="Montserrat"/>
                <a:sym typeface="Montserrat"/>
              </a:rPr>
              <a:t>Professionals</a:t>
            </a:r>
            <a:r>
              <a:rPr lang="en-GB" sz="2100">
                <a:latin typeface="Montserrat"/>
                <a:ea typeface="Montserrat"/>
                <a:cs typeface="Montserrat"/>
                <a:sym typeface="Montserrat"/>
              </a:rPr>
              <a:t> </a:t>
            </a:r>
            <a:endParaRPr sz="2100">
              <a:latin typeface="Montserrat"/>
              <a:ea typeface="Montserrat"/>
              <a:cs typeface="Montserrat"/>
              <a:sym typeface="Montserrat"/>
            </a:endParaRPr>
          </a:p>
        </p:txBody>
      </p:sp>
      <p:sp>
        <p:nvSpPr>
          <p:cNvPr id="94" name="Google Shape;94;p15"/>
          <p:cNvSpPr txBox="1"/>
          <p:nvPr/>
        </p:nvSpPr>
        <p:spPr>
          <a:xfrm>
            <a:off x="13605575" y="5635450"/>
            <a:ext cx="2475900" cy="49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Yeoman</a:t>
            </a:r>
            <a:endParaRPr sz="2100">
              <a:latin typeface="Montserrat"/>
              <a:ea typeface="Montserrat"/>
              <a:cs typeface="Montserrat"/>
              <a:sym typeface="Montserrat"/>
            </a:endParaRPr>
          </a:p>
          <a:p>
            <a:pPr indent="0" lvl="0" marL="0" rtl="0" algn="ctr">
              <a:spcBef>
                <a:spcPts val="0"/>
              </a:spcBef>
              <a:spcAft>
                <a:spcPts val="0"/>
              </a:spcAft>
              <a:buNone/>
            </a:pPr>
            <a:r>
              <a:rPr lang="en-GB" sz="2100">
                <a:latin typeface="Montserrat"/>
                <a:ea typeface="Montserrat"/>
                <a:cs typeface="Montserrat"/>
                <a:sym typeface="Montserrat"/>
              </a:rPr>
              <a:t>Tenant farmers</a:t>
            </a:r>
            <a:endParaRPr sz="2100">
              <a:latin typeface="Montserrat"/>
              <a:ea typeface="Montserrat"/>
              <a:cs typeface="Montserrat"/>
              <a:sym typeface="Montserrat"/>
            </a:endParaRPr>
          </a:p>
        </p:txBody>
      </p:sp>
      <p:cxnSp>
        <p:nvCxnSpPr>
          <p:cNvPr id="95" name="Google Shape;95;p15"/>
          <p:cNvCxnSpPr/>
          <p:nvPr/>
        </p:nvCxnSpPr>
        <p:spPr>
          <a:xfrm>
            <a:off x="14021900" y="3414775"/>
            <a:ext cx="1728600" cy="0"/>
          </a:xfrm>
          <a:prstGeom prst="straightConnector1">
            <a:avLst/>
          </a:prstGeom>
          <a:noFill/>
          <a:ln cap="flat" cmpd="sng" w="9525">
            <a:solidFill>
              <a:schemeClr val="dk2"/>
            </a:solidFill>
            <a:prstDash val="solid"/>
            <a:round/>
            <a:headEnd len="med" w="med" type="none"/>
            <a:tailEnd len="med" w="med" type="none"/>
          </a:ln>
        </p:spPr>
      </p:cxnSp>
      <p:cxnSp>
        <p:nvCxnSpPr>
          <p:cNvPr id="96" name="Google Shape;96;p15"/>
          <p:cNvCxnSpPr/>
          <p:nvPr/>
        </p:nvCxnSpPr>
        <p:spPr>
          <a:xfrm>
            <a:off x="13470025" y="4292800"/>
            <a:ext cx="2728800" cy="0"/>
          </a:xfrm>
          <a:prstGeom prst="straightConnector1">
            <a:avLst/>
          </a:prstGeom>
          <a:noFill/>
          <a:ln cap="flat" cmpd="sng" w="9525">
            <a:solidFill>
              <a:schemeClr val="dk2"/>
            </a:solidFill>
            <a:prstDash val="solid"/>
            <a:round/>
            <a:headEnd len="med" w="med" type="none"/>
            <a:tailEnd len="med" w="med" type="none"/>
          </a:ln>
        </p:spPr>
      </p:cxnSp>
      <p:cxnSp>
        <p:nvCxnSpPr>
          <p:cNvPr id="97" name="Google Shape;97;p15"/>
          <p:cNvCxnSpPr/>
          <p:nvPr/>
        </p:nvCxnSpPr>
        <p:spPr>
          <a:xfrm>
            <a:off x="12744275" y="5490975"/>
            <a:ext cx="4244100" cy="0"/>
          </a:xfrm>
          <a:prstGeom prst="straightConnector1">
            <a:avLst/>
          </a:prstGeom>
          <a:noFill/>
          <a:ln cap="flat" cmpd="sng" w="9525">
            <a:solidFill>
              <a:schemeClr val="dk2"/>
            </a:solidFill>
            <a:prstDash val="solid"/>
            <a:round/>
            <a:headEnd len="med" w="med" type="none"/>
            <a:tailEnd len="med" w="med" type="none"/>
          </a:ln>
        </p:spPr>
      </p:cxnSp>
      <p:cxnSp>
        <p:nvCxnSpPr>
          <p:cNvPr id="98" name="Google Shape;98;p15"/>
          <p:cNvCxnSpPr/>
          <p:nvPr/>
        </p:nvCxnSpPr>
        <p:spPr>
          <a:xfrm>
            <a:off x="12107025" y="6497075"/>
            <a:ext cx="5479200" cy="0"/>
          </a:xfrm>
          <a:prstGeom prst="straightConnector1">
            <a:avLst/>
          </a:prstGeom>
          <a:noFill/>
          <a:ln cap="flat" cmpd="sng" w="9525">
            <a:solidFill>
              <a:schemeClr val="dk2"/>
            </a:solidFill>
            <a:prstDash val="solid"/>
            <a:round/>
            <a:headEnd len="med" w="med" type="none"/>
            <a:tailEnd len="med" w="med" type="none"/>
          </a:ln>
        </p:spPr>
      </p:cxnSp>
      <p:cxnSp>
        <p:nvCxnSpPr>
          <p:cNvPr id="99" name="Google Shape;99;p15"/>
          <p:cNvCxnSpPr/>
          <p:nvPr/>
        </p:nvCxnSpPr>
        <p:spPr>
          <a:xfrm>
            <a:off x="12107025" y="6497075"/>
            <a:ext cx="5479200" cy="0"/>
          </a:xfrm>
          <a:prstGeom prst="straightConnector1">
            <a:avLst/>
          </a:prstGeom>
          <a:noFill/>
          <a:ln cap="flat" cmpd="sng" w="9525">
            <a:solidFill>
              <a:schemeClr val="dk2"/>
            </a:solidFill>
            <a:prstDash val="solid"/>
            <a:round/>
            <a:headEnd len="med" w="med" type="none"/>
            <a:tailEnd len="med" w="med" type="none"/>
          </a:ln>
        </p:spPr>
      </p:cxnSp>
      <p:sp>
        <p:nvSpPr>
          <p:cNvPr id="100" name="Google Shape;100;p15"/>
          <p:cNvSpPr txBox="1"/>
          <p:nvPr/>
        </p:nvSpPr>
        <p:spPr>
          <a:xfrm>
            <a:off x="13605575" y="6525700"/>
            <a:ext cx="2475900" cy="78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Labouring poor and unemployed</a:t>
            </a:r>
            <a:endParaRPr sz="2100">
              <a:latin typeface="Montserrat"/>
              <a:ea typeface="Montserrat"/>
              <a:cs typeface="Montserrat"/>
              <a:sym typeface="Montserrat"/>
            </a:endParaRPr>
          </a:p>
        </p:txBody>
      </p:sp>
      <p:sp>
        <p:nvSpPr>
          <p:cNvPr id="101" name="Google Shape;101;p15"/>
          <p:cNvSpPr/>
          <p:nvPr/>
        </p:nvSpPr>
        <p:spPr>
          <a:xfrm>
            <a:off x="12741375" y="2176925"/>
            <a:ext cx="4140300" cy="3393300"/>
          </a:xfrm>
          <a:prstGeom prst="rect">
            <a:avLst/>
          </a:prstGeom>
          <a:no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was Elizabethan society structured? </a:t>
            </a:r>
            <a:r>
              <a:rPr b="0" lang="en-GB" sz="3000">
                <a:solidFill>
                  <a:schemeClr val="dk2"/>
                </a:solidFill>
              </a:rPr>
              <a:t>Part 2</a:t>
            </a:r>
            <a:r>
              <a:rPr b="0" lang="en-GB">
                <a:solidFill>
                  <a:schemeClr val="dk2"/>
                </a:solidFill>
              </a:rPr>
              <a:t> </a:t>
            </a:r>
            <a:endParaRPr b="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7" name="Google Shape;107;p16"/>
          <p:cNvSpPr txBox="1"/>
          <p:nvPr>
            <p:ph idx="1" type="body"/>
          </p:nvPr>
        </p:nvSpPr>
        <p:spPr>
          <a:xfrm>
            <a:off x="917950" y="1894650"/>
            <a:ext cx="9561000" cy="56847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3000"/>
              <a:t>As we go down the hierarchy you can see that each section of society gets bigger. This reflects the different amounts of people in each part of society, there were many more </a:t>
            </a:r>
            <a:r>
              <a:rPr b="1" lang="en-GB" sz="3000"/>
              <a:t>yeoman </a:t>
            </a:r>
            <a:r>
              <a:rPr lang="en-GB" sz="3000"/>
              <a:t>and </a:t>
            </a:r>
            <a:r>
              <a:rPr b="1" lang="en-GB" sz="3000"/>
              <a:t>tenant farmers </a:t>
            </a:r>
            <a:r>
              <a:rPr lang="en-GB" sz="3000"/>
              <a:t>than merchants and professionals. </a:t>
            </a:r>
            <a:r>
              <a:rPr b="1" lang="en-GB" sz="3000"/>
              <a:t>Yeoman </a:t>
            </a:r>
            <a:r>
              <a:rPr lang="en-GB" sz="3000"/>
              <a:t>owned their own property and farmed some land. </a:t>
            </a:r>
            <a:r>
              <a:rPr b="1" lang="en-GB" sz="3000"/>
              <a:t>Tenant farmers </a:t>
            </a:r>
            <a:r>
              <a:rPr lang="en-GB" sz="3000"/>
              <a:t>rented their land from the gentry and the nobility and farmed the land or used it to graze their animals. The hierarchy was based on a system of owing respect to those above you in the hierarchy, and caring for those below. Landowners were expected to look after their tenants. </a:t>
            </a:r>
            <a:endParaRPr sz="3000"/>
          </a:p>
          <a:p>
            <a:pPr indent="0" lvl="0" marL="0" marR="0" rtl="0" algn="l">
              <a:lnSpc>
                <a:spcPct val="115000"/>
              </a:lnSpc>
              <a:spcBef>
                <a:spcPts val="0"/>
              </a:spcBef>
              <a:spcAft>
                <a:spcPts val="0"/>
              </a:spcAft>
              <a:buNone/>
            </a:pPr>
            <a:r>
              <a:t/>
            </a:r>
            <a:endParaRPr sz="3000"/>
          </a:p>
          <a:p>
            <a:pPr indent="0" lvl="0" marL="0" marR="0" rtl="0" algn="l">
              <a:lnSpc>
                <a:spcPct val="115000"/>
              </a:lnSpc>
              <a:spcBef>
                <a:spcPts val="0"/>
              </a:spcBef>
              <a:spcAft>
                <a:spcPts val="0"/>
              </a:spcAft>
              <a:buNone/>
            </a:pPr>
            <a:r>
              <a:t/>
            </a:r>
            <a:endParaRPr sz="3000"/>
          </a:p>
        </p:txBody>
      </p:sp>
      <p:sp>
        <p:nvSpPr>
          <p:cNvPr id="108" name="Google Shape;108;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9" name="Google Shape;109;p16"/>
          <p:cNvSpPr/>
          <p:nvPr/>
        </p:nvSpPr>
        <p:spPr>
          <a:xfrm>
            <a:off x="11631575" y="2034225"/>
            <a:ext cx="6423900" cy="5271600"/>
          </a:xfrm>
          <a:prstGeom prst="triangle">
            <a:avLst>
              <a:gd fmla="val 50000" name="adj"/>
            </a:avLst>
          </a:prstGeom>
          <a:solidFill>
            <a:schemeClr val="lt2"/>
          </a:solid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6"/>
          <p:cNvSpPr txBox="1"/>
          <p:nvPr/>
        </p:nvSpPr>
        <p:spPr>
          <a:xfrm>
            <a:off x="14213975" y="2876300"/>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100">
                <a:latin typeface="Montserrat"/>
                <a:ea typeface="Montserrat"/>
                <a:cs typeface="Montserrat"/>
                <a:sym typeface="Montserrat"/>
              </a:rPr>
              <a:t>Nobility</a:t>
            </a:r>
            <a:endParaRPr sz="2100">
              <a:latin typeface="Montserrat"/>
              <a:ea typeface="Montserrat"/>
              <a:cs typeface="Montserrat"/>
              <a:sym typeface="Montserrat"/>
            </a:endParaRPr>
          </a:p>
        </p:txBody>
      </p:sp>
      <p:sp>
        <p:nvSpPr>
          <p:cNvPr id="111" name="Google Shape;111;p16"/>
          <p:cNvSpPr txBox="1"/>
          <p:nvPr/>
        </p:nvSpPr>
        <p:spPr>
          <a:xfrm>
            <a:off x="14213975" y="1336875"/>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300">
                <a:latin typeface="Montserrat"/>
                <a:ea typeface="Montserrat"/>
                <a:cs typeface="Montserrat"/>
                <a:sym typeface="Montserrat"/>
              </a:rPr>
              <a:t>Queen</a:t>
            </a:r>
            <a:endParaRPr b="1" sz="2300">
              <a:latin typeface="Montserrat"/>
              <a:ea typeface="Montserrat"/>
              <a:cs typeface="Montserrat"/>
              <a:sym typeface="Montserrat"/>
            </a:endParaRPr>
          </a:p>
        </p:txBody>
      </p:sp>
      <p:sp>
        <p:nvSpPr>
          <p:cNvPr id="112" name="Google Shape;112;p16"/>
          <p:cNvSpPr txBox="1"/>
          <p:nvPr/>
        </p:nvSpPr>
        <p:spPr>
          <a:xfrm>
            <a:off x="14213975" y="3675150"/>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100">
                <a:latin typeface="Montserrat"/>
                <a:ea typeface="Montserrat"/>
                <a:cs typeface="Montserrat"/>
                <a:sym typeface="Montserrat"/>
              </a:rPr>
              <a:t>Gentry </a:t>
            </a:r>
            <a:endParaRPr sz="2100">
              <a:latin typeface="Montserrat"/>
              <a:ea typeface="Montserrat"/>
              <a:cs typeface="Montserrat"/>
              <a:sym typeface="Montserrat"/>
            </a:endParaRPr>
          </a:p>
        </p:txBody>
      </p:sp>
      <p:sp>
        <p:nvSpPr>
          <p:cNvPr id="113" name="Google Shape;113;p16"/>
          <p:cNvSpPr txBox="1"/>
          <p:nvPr/>
        </p:nvSpPr>
        <p:spPr>
          <a:xfrm>
            <a:off x="13872425" y="4510500"/>
            <a:ext cx="1942200" cy="49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Merchants</a:t>
            </a:r>
            <a:endParaRPr sz="2100">
              <a:latin typeface="Montserrat"/>
              <a:ea typeface="Montserrat"/>
              <a:cs typeface="Montserrat"/>
              <a:sym typeface="Montserrat"/>
            </a:endParaRPr>
          </a:p>
          <a:p>
            <a:pPr indent="0" lvl="0" marL="0" rtl="0" algn="ctr">
              <a:spcBef>
                <a:spcPts val="0"/>
              </a:spcBef>
              <a:spcAft>
                <a:spcPts val="0"/>
              </a:spcAft>
              <a:buNone/>
            </a:pPr>
            <a:r>
              <a:rPr lang="en-GB" sz="2100">
                <a:latin typeface="Montserrat"/>
                <a:ea typeface="Montserrat"/>
                <a:cs typeface="Montserrat"/>
                <a:sym typeface="Montserrat"/>
              </a:rPr>
              <a:t>Professionals </a:t>
            </a:r>
            <a:endParaRPr sz="2100">
              <a:latin typeface="Montserrat"/>
              <a:ea typeface="Montserrat"/>
              <a:cs typeface="Montserrat"/>
              <a:sym typeface="Montserrat"/>
            </a:endParaRPr>
          </a:p>
        </p:txBody>
      </p:sp>
      <p:sp>
        <p:nvSpPr>
          <p:cNvPr id="114" name="Google Shape;114;p16"/>
          <p:cNvSpPr txBox="1"/>
          <p:nvPr/>
        </p:nvSpPr>
        <p:spPr>
          <a:xfrm>
            <a:off x="13605575" y="5635450"/>
            <a:ext cx="2475900" cy="49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Yeoman</a:t>
            </a:r>
            <a:endParaRPr sz="2100">
              <a:latin typeface="Montserrat"/>
              <a:ea typeface="Montserrat"/>
              <a:cs typeface="Montserrat"/>
              <a:sym typeface="Montserrat"/>
            </a:endParaRPr>
          </a:p>
          <a:p>
            <a:pPr indent="0" lvl="0" marL="0" rtl="0" algn="ctr">
              <a:spcBef>
                <a:spcPts val="0"/>
              </a:spcBef>
              <a:spcAft>
                <a:spcPts val="0"/>
              </a:spcAft>
              <a:buNone/>
            </a:pPr>
            <a:r>
              <a:rPr lang="en-GB" sz="2100">
                <a:latin typeface="Montserrat"/>
                <a:ea typeface="Montserrat"/>
                <a:cs typeface="Montserrat"/>
                <a:sym typeface="Montserrat"/>
              </a:rPr>
              <a:t>Tenant farmers</a:t>
            </a:r>
            <a:endParaRPr sz="2100">
              <a:latin typeface="Montserrat"/>
              <a:ea typeface="Montserrat"/>
              <a:cs typeface="Montserrat"/>
              <a:sym typeface="Montserrat"/>
            </a:endParaRPr>
          </a:p>
        </p:txBody>
      </p:sp>
      <p:sp>
        <p:nvSpPr>
          <p:cNvPr id="115" name="Google Shape;115;p16"/>
          <p:cNvSpPr txBox="1"/>
          <p:nvPr/>
        </p:nvSpPr>
        <p:spPr>
          <a:xfrm>
            <a:off x="13605575" y="6525700"/>
            <a:ext cx="2475900" cy="78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Labouring poor and unemployed</a:t>
            </a:r>
            <a:endParaRPr sz="2100">
              <a:latin typeface="Montserrat"/>
              <a:ea typeface="Montserrat"/>
              <a:cs typeface="Montserrat"/>
              <a:sym typeface="Montserrat"/>
            </a:endParaRPr>
          </a:p>
        </p:txBody>
      </p:sp>
      <p:cxnSp>
        <p:nvCxnSpPr>
          <p:cNvPr id="116" name="Google Shape;116;p16"/>
          <p:cNvCxnSpPr/>
          <p:nvPr/>
        </p:nvCxnSpPr>
        <p:spPr>
          <a:xfrm>
            <a:off x="14021900" y="3414775"/>
            <a:ext cx="1728600" cy="0"/>
          </a:xfrm>
          <a:prstGeom prst="straightConnector1">
            <a:avLst/>
          </a:prstGeom>
          <a:noFill/>
          <a:ln cap="flat" cmpd="sng" w="9525">
            <a:solidFill>
              <a:schemeClr val="dk2"/>
            </a:solidFill>
            <a:prstDash val="solid"/>
            <a:round/>
            <a:headEnd len="med" w="med" type="none"/>
            <a:tailEnd len="med" w="med" type="none"/>
          </a:ln>
        </p:spPr>
      </p:cxnSp>
      <p:cxnSp>
        <p:nvCxnSpPr>
          <p:cNvPr id="117" name="Google Shape;117;p16"/>
          <p:cNvCxnSpPr/>
          <p:nvPr/>
        </p:nvCxnSpPr>
        <p:spPr>
          <a:xfrm>
            <a:off x="13470025" y="4292800"/>
            <a:ext cx="2728800" cy="0"/>
          </a:xfrm>
          <a:prstGeom prst="straightConnector1">
            <a:avLst/>
          </a:prstGeom>
          <a:noFill/>
          <a:ln cap="flat" cmpd="sng" w="9525">
            <a:solidFill>
              <a:schemeClr val="dk2"/>
            </a:solidFill>
            <a:prstDash val="solid"/>
            <a:round/>
            <a:headEnd len="med" w="med" type="none"/>
            <a:tailEnd len="med" w="med" type="none"/>
          </a:ln>
        </p:spPr>
      </p:cxnSp>
      <p:cxnSp>
        <p:nvCxnSpPr>
          <p:cNvPr id="118" name="Google Shape;118;p16"/>
          <p:cNvCxnSpPr/>
          <p:nvPr/>
        </p:nvCxnSpPr>
        <p:spPr>
          <a:xfrm>
            <a:off x="12744275" y="5490975"/>
            <a:ext cx="4244100" cy="0"/>
          </a:xfrm>
          <a:prstGeom prst="straightConnector1">
            <a:avLst/>
          </a:prstGeom>
          <a:noFill/>
          <a:ln cap="flat" cmpd="sng" w="9525">
            <a:solidFill>
              <a:schemeClr val="dk2"/>
            </a:solidFill>
            <a:prstDash val="solid"/>
            <a:round/>
            <a:headEnd len="med" w="med" type="none"/>
            <a:tailEnd len="med" w="med" type="none"/>
          </a:ln>
        </p:spPr>
      </p:cxnSp>
      <p:cxnSp>
        <p:nvCxnSpPr>
          <p:cNvPr id="119" name="Google Shape;119;p16"/>
          <p:cNvCxnSpPr/>
          <p:nvPr/>
        </p:nvCxnSpPr>
        <p:spPr>
          <a:xfrm>
            <a:off x="12107025" y="6497075"/>
            <a:ext cx="5479200" cy="0"/>
          </a:xfrm>
          <a:prstGeom prst="straightConnector1">
            <a:avLst/>
          </a:prstGeom>
          <a:noFill/>
          <a:ln cap="flat" cmpd="sng" w="9525">
            <a:solidFill>
              <a:schemeClr val="dk2"/>
            </a:solidFill>
            <a:prstDash val="solid"/>
            <a:round/>
            <a:headEnd len="med" w="med" type="none"/>
            <a:tailEnd len="med" w="med" type="none"/>
          </a:ln>
        </p:spPr>
      </p:cxnSp>
      <p:sp>
        <p:nvSpPr>
          <p:cNvPr id="120" name="Google Shape;120;p16"/>
          <p:cNvSpPr/>
          <p:nvPr/>
        </p:nvSpPr>
        <p:spPr>
          <a:xfrm>
            <a:off x="12816050" y="5490972"/>
            <a:ext cx="4140300" cy="1006200"/>
          </a:xfrm>
          <a:prstGeom prst="rect">
            <a:avLst/>
          </a:prstGeom>
          <a:no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7"/>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was Elizabethan society structured? </a:t>
            </a:r>
            <a:r>
              <a:rPr b="0" lang="en-GB" sz="3000">
                <a:solidFill>
                  <a:schemeClr val="dk2"/>
                </a:solidFill>
              </a:rPr>
              <a:t>Part 3</a:t>
            </a:r>
            <a:r>
              <a:rPr lang="en-GB">
                <a:solidFill>
                  <a:schemeClr val="dk2"/>
                </a:solidFill>
              </a:rPr>
              <a:t>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6" name="Google Shape;126;p17"/>
          <p:cNvSpPr txBox="1"/>
          <p:nvPr>
            <p:ph idx="1" type="body"/>
          </p:nvPr>
        </p:nvSpPr>
        <p:spPr>
          <a:xfrm>
            <a:off x="917950" y="1827675"/>
            <a:ext cx="9561000" cy="56847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t>Finally, the </a:t>
            </a:r>
            <a:r>
              <a:rPr lang="en-GB" sz="3000"/>
              <a:t> largest group of people in Elizabethan society, but at the bottom of the hierarchy, were the </a:t>
            </a:r>
            <a:r>
              <a:rPr b="1" lang="en-GB" sz="3000"/>
              <a:t>labouring poor.</a:t>
            </a:r>
            <a:r>
              <a:rPr lang="en-GB" sz="3000"/>
              <a:t> They relied on seasonal work and low wages to try and make a living. They made up about half of all families in Tudor England. </a:t>
            </a:r>
            <a:endParaRPr sz="3000"/>
          </a:p>
          <a:p>
            <a:pPr indent="0" lvl="0" marL="0" rtl="0" algn="l">
              <a:lnSpc>
                <a:spcPct val="115000"/>
              </a:lnSpc>
              <a:spcBef>
                <a:spcPts val="0"/>
              </a:spcBef>
              <a:spcAft>
                <a:spcPts val="0"/>
              </a:spcAft>
              <a:buNone/>
            </a:pPr>
            <a:r>
              <a:t/>
            </a:r>
            <a:endParaRPr sz="3000"/>
          </a:p>
          <a:p>
            <a:pPr indent="0" lvl="0" marL="0" rtl="0" algn="l">
              <a:lnSpc>
                <a:spcPct val="115000"/>
              </a:lnSpc>
              <a:spcBef>
                <a:spcPts val="0"/>
              </a:spcBef>
              <a:spcAft>
                <a:spcPts val="0"/>
              </a:spcAft>
              <a:buNone/>
            </a:pPr>
            <a:r>
              <a:rPr lang="en-GB" sz="3000"/>
              <a:t>There were also those who were </a:t>
            </a:r>
            <a:r>
              <a:rPr b="1" lang="en-GB" sz="3000"/>
              <a:t>unemployed </a:t>
            </a:r>
            <a:r>
              <a:rPr lang="en-GB" sz="3000"/>
              <a:t>and could not find work. During Elizabeth’s reign, the population increased by nearly 50%, which meant there was more competition for work and food. </a:t>
            </a:r>
            <a:r>
              <a:rPr b="1" lang="en-GB" sz="3000"/>
              <a:t>Poverty</a:t>
            </a:r>
            <a:r>
              <a:rPr lang="en-GB" sz="3000"/>
              <a:t> therefore a huge issue in Elizabethan England. </a:t>
            </a:r>
            <a:endParaRPr sz="3000"/>
          </a:p>
          <a:p>
            <a:pPr indent="0" lvl="0" marL="0" marR="0" rtl="0" algn="l">
              <a:lnSpc>
                <a:spcPct val="115000"/>
              </a:lnSpc>
              <a:spcBef>
                <a:spcPts val="0"/>
              </a:spcBef>
              <a:spcAft>
                <a:spcPts val="0"/>
              </a:spcAft>
              <a:buNone/>
            </a:pPr>
            <a:r>
              <a:t/>
            </a:r>
            <a:endParaRPr sz="3000"/>
          </a:p>
        </p:txBody>
      </p:sp>
      <p:sp>
        <p:nvSpPr>
          <p:cNvPr id="127" name="Google Shape;127;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8" name="Google Shape;128;p17"/>
          <p:cNvSpPr/>
          <p:nvPr/>
        </p:nvSpPr>
        <p:spPr>
          <a:xfrm>
            <a:off x="11631575" y="2034225"/>
            <a:ext cx="6423900" cy="5271600"/>
          </a:xfrm>
          <a:prstGeom prst="triangle">
            <a:avLst>
              <a:gd fmla="val 50000" name="adj"/>
            </a:avLst>
          </a:prstGeom>
          <a:solidFill>
            <a:schemeClr val="lt2"/>
          </a:solid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7"/>
          <p:cNvSpPr txBox="1"/>
          <p:nvPr/>
        </p:nvSpPr>
        <p:spPr>
          <a:xfrm>
            <a:off x="14213975" y="2876300"/>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100">
                <a:latin typeface="Montserrat"/>
                <a:ea typeface="Montserrat"/>
                <a:cs typeface="Montserrat"/>
                <a:sym typeface="Montserrat"/>
              </a:rPr>
              <a:t>Nobility</a:t>
            </a:r>
            <a:endParaRPr sz="2100">
              <a:latin typeface="Montserrat"/>
              <a:ea typeface="Montserrat"/>
              <a:cs typeface="Montserrat"/>
              <a:sym typeface="Montserrat"/>
            </a:endParaRPr>
          </a:p>
        </p:txBody>
      </p:sp>
      <p:sp>
        <p:nvSpPr>
          <p:cNvPr id="130" name="Google Shape;130;p17"/>
          <p:cNvSpPr txBox="1"/>
          <p:nvPr/>
        </p:nvSpPr>
        <p:spPr>
          <a:xfrm>
            <a:off x="14213975" y="1336875"/>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300">
                <a:latin typeface="Montserrat"/>
                <a:ea typeface="Montserrat"/>
                <a:cs typeface="Montserrat"/>
                <a:sym typeface="Montserrat"/>
              </a:rPr>
              <a:t>Queen</a:t>
            </a:r>
            <a:endParaRPr b="1" sz="2300">
              <a:latin typeface="Montserrat"/>
              <a:ea typeface="Montserrat"/>
              <a:cs typeface="Montserrat"/>
              <a:sym typeface="Montserrat"/>
            </a:endParaRPr>
          </a:p>
        </p:txBody>
      </p:sp>
      <p:sp>
        <p:nvSpPr>
          <p:cNvPr id="131" name="Google Shape;131;p17"/>
          <p:cNvSpPr txBox="1"/>
          <p:nvPr/>
        </p:nvSpPr>
        <p:spPr>
          <a:xfrm>
            <a:off x="14213975" y="3675150"/>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100">
                <a:latin typeface="Montserrat"/>
                <a:ea typeface="Montserrat"/>
                <a:cs typeface="Montserrat"/>
                <a:sym typeface="Montserrat"/>
              </a:rPr>
              <a:t>Gentry </a:t>
            </a:r>
            <a:endParaRPr sz="2100">
              <a:latin typeface="Montserrat"/>
              <a:ea typeface="Montserrat"/>
              <a:cs typeface="Montserrat"/>
              <a:sym typeface="Montserrat"/>
            </a:endParaRPr>
          </a:p>
        </p:txBody>
      </p:sp>
      <p:sp>
        <p:nvSpPr>
          <p:cNvPr id="132" name="Google Shape;132;p17"/>
          <p:cNvSpPr txBox="1"/>
          <p:nvPr/>
        </p:nvSpPr>
        <p:spPr>
          <a:xfrm>
            <a:off x="13872425" y="4510500"/>
            <a:ext cx="1942200" cy="49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Merchants</a:t>
            </a:r>
            <a:endParaRPr sz="2100">
              <a:latin typeface="Montserrat"/>
              <a:ea typeface="Montserrat"/>
              <a:cs typeface="Montserrat"/>
              <a:sym typeface="Montserrat"/>
            </a:endParaRPr>
          </a:p>
          <a:p>
            <a:pPr indent="0" lvl="0" marL="0" rtl="0" algn="ctr">
              <a:spcBef>
                <a:spcPts val="0"/>
              </a:spcBef>
              <a:spcAft>
                <a:spcPts val="0"/>
              </a:spcAft>
              <a:buNone/>
            </a:pPr>
            <a:r>
              <a:rPr lang="en-GB" sz="2100">
                <a:latin typeface="Montserrat"/>
                <a:ea typeface="Montserrat"/>
                <a:cs typeface="Montserrat"/>
                <a:sym typeface="Montserrat"/>
              </a:rPr>
              <a:t>Professionals </a:t>
            </a:r>
            <a:endParaRPr sz="2100">
              <a:latin typeface="Montserrat"/>
              <a:ea typeface="Montserrat"/>
              <a:cs typeface="Montserrat"/>
              <a:sym typeface="Montserrat"/>
            </a:endParaRPr>
          </a:p>
        </p:txBody>
      </p:sp>
      <p:sp>
        <p:nvSpPr>
          <p:cNvPr id="133" name="Google Shape;133;p17"/>
          <p:cNvSpPr txBox="1"/>
          <p:nvPr/>
        </p:nvSpPr>
        <p:spPr>
          <a:xfrm>
            <a:off x="13605575" y="5635450"/>
            <a:ext cx="2475900" cy="49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Yeoman</a:t>
            </a:r>
            <a:endParaRPr sz="2100">
              <a:latin typeface="Montserrat"/>
              <a:ea typeface="Montserrat"/>
              <a:cs typeface="Montserrat"/>
              <a:sym typeface="Montserrat"/>
            </a:endParaRPr>
          </a:p>
          <a:p>
            <a:pPr indent="0" lvl="0" marL="0" rtl="0" algn="ctr">
              <a:spcBef>
                <a:spcPts val="0"/>
              </a:spcBef>
              <a:spcAft>
                <a:spcPts val="0"/>
              </a:spcAft>
              <a:buNone/>
            </a:pPr>
            <a:r>
              <a:rPr lang="en-GB" sz="2100">
                <a:latin typeface="Montserrat"/>
                <a:ea typeface="Montserrat"/>
                <a:cs typeface="Montserrat"/>
                <a:sym typeface="Montserrat"/>
              </a:rPr>
              <a:t>Tenant farmers</a:t>
            </a:r>
            <a:endParaRPr sz="2100">
              <a:latin typeface="Montserrat"/>
              <a:ea typeface="Montserrat"/>
              <a:cs typeface="Montserrat"/>
              <a:sym typeface="Montserrat"/>
            </a:endParaRPr>
          </a:p>
        </p:txBody>
      </p:sp>
      <p:sp>
        <p:nvSpPr>
          <p:cNvPr id="134" name="Google Shape;134;p17"/>
          <p:cNvSpPr txBox="1"/>
          <p:nvPr/>
        </p:nvSpPr>
        <p:spPr>
          <a:xfrm>
            <a:off x="13605575" y="6525700"/>
            <a:ext cx="2475900" cy="78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Labouring poor and unemployed</a:t>
            </a:r>
            <a:endParaRPr sz="2100">
              <a:latin typeface="Montserrat"/>
              <a:ea typeface="Montserrat"/>
              <a:cs typeface="Montserrat"/>
              <a:sym typeface="Montserrat"/>
            </a:endParaRPr>
          </a:p>
        </p:txBody>
      </p:sp>
      <p:cxnSp>
        <p:nvCxnSpPr>
          <p:cNvPr id="135" name="Google Shape;135;p17"/>
          <p:cNvCxnSpPr/>
          <p:nvPr/>
        </p:nvCxnSpPr>
        <p:spPr>
          <a:xfrm>
            <a:off x="14021900" y="3414775"/>
            <a:ext cx="1728600" cy="0"/>
          </a:xfrm>
          <a:prstGeom prst="straightConnector1">
            <a:avLst/>
          </a:prstGeom>
          <a:noFill/>
          <a:ln cap="flat" cmpd="sng" w="9525">
            <a:solidFill>
              <a:schemeClr val="dk2"/>
            </a:solidFill>
            <a:prstDash val="solid"/>
            <a:round/>
            <a:headEnd len="med" w="med" type="none"/>
            <a:tailEnd len="med" w="med" type="none"/>
          </a:ln>
        </p:spPr>
      </p:cxnSp>
      <p:cxnSp>
        <p:nvCxnSpPr>
          <p:cNvPr id="136" name="Google Shape;136;p17"/>
          <p:cNvCxnSpPr/>
          <p:nvPr/>
        </p:nvCxnSpPr>
        <p:spPr>
          <a:xfrm>
            <a:off x="13470025" y="4292800"/>
            <a:ext cx="2728800" cy="0"/>
          </a:xfrm>
          <a:prstGeom prst="straightConnector1">
            <a:avLst/>
          </a:prstGeom>
          <a:noFill/>
          <a:ln cap="flat" cmpd="sng" w="9525">
            <a:solidFill>
              <a:schemeClr val="dk2"/>
            </a:solidFill>
            <a:prstDash val="solid"/>
            <a:round/>
            <a:headEnd len="med" w="med" type="none"/>
            <a:tailEnd len="med" w="med" type="none"/>
          </a:ln>
        </p:spPr>
      </p:cxnSp>
      <p:cxnSp>
        <p:nvCxnSpPr>
          <p:cNvPr id="137" name="Google Shape;137;p17"/>
          <p:cNvCxnSpPr/>
          <p:nvPr/>
        </p:nvCxnSpPr>
        <p:spPr>
          <a:xfrm>
            <a:off x="12744275" y="5490975"/>
            <a:ext cx="4244100" cy="0"/>
          </a:xfrm>
          <a:prstGeom prst="straightConnector1">
            <a:avLst/>
          </a:prstGeom>
          <a:noFill/>
          <a:ln cap="flat" cmpd="sng" w="9525">
            <a:solidFill>
              <a:schemeClr val="dk2"/>
            </a:solidFill>
            <a:prstDash val="solid"/>
            <a:round/>
            <a:headEnd len="med" w="med" type="none"/>
            <a:tailEnd len="med" w="med" type="none"/>
          </a:ln>
        </p:spPr>
      </p:cxnSp>
      <p:cxnSp>
        <p:nvCxnSpPr>
          <p:cNvPr id="138" name="Google Shape;138;p17"/>
          <p:cNvCxnSpPr/>
          <p:nvPr/>
        </p:nvCxnSpPr>
        <p:spPr>
          <a:xfrm>
            <a:off x="12107025" y="6497075"/>
            <a:ext cx="5479200" cy="0"/>
          </a:xfrm>
          <a:prstGeom prst="straightConnector1">
            <a:avLst/>
          </a:prstGeom>
          <a:noFill/>
          <a:ln cap="flat" cmpd="sng" w="9525">
            <a:solidFill>
              <a:schemeClr val="dk2"/>
            </a:solidFill>
            <a:prstDash val="solid"/>
            <a:round/>
            <a:headEnd len="med" w="med" type="none"/>
            <a:tailEnd len="med" w="med" type="none"/>
          </a:ln>
        </p:spPr>
      </p:cxnSp>
      <p:sp>
        <p:nvSpPr>
          <p:cNvPr id="139" name="Google Shape;139;p17"/>
          <p:cNvSpPr/>
          <p:nvPr/>
        </p:nvSpPr>
        <p:spPr>
          <a:xfrm>
            <a:off x="12816050" y="6371347"/>
            <a:ext cx="4140300" cy="1006200"/>
          </a:xfrm>
          <a:prstGeom prst="rect">
            <a:avLst/>
          </a:prstGeom>
          <a:no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8"/>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challenges did Elizabethan society pose? </a:t>
            </a:r>
            <a:r>
              <a:rPr b="0" lang="en-GB" sz="3000">
                <a:solidFill>
                  <a:schemeClr val="dk2"/>
                </a:solidFill>
              </a:rPr>
              <a:t>Part 1</a:t>
            </a:r>
            <a:endParaRPr b="0" sz="300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45" name="Google Shape;145;p18"/>
          <p:cNvSpPr txBox="1"/>
          <p:nvPr>
            <p:ph idx="1" type="body"/>
          </p:nvPr>
        </p:nvSpPr>
        <p:spPr>
          <a:xfrm>
            <a:off x="917950" y="1913550"/>
            <a:ext cx="9561000" cy="56847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400"/>
              <a:t>Although society was very structured and hierarchical, it had been difficult for previous monarchs to maintain order. English society in the sixteenth century was often a dangerous and violent place, and open rebellion could break out very easily. </a:t>
            </a:r>
            <a:r>
              <a:rPr b="1" lang="en-GB" sz="3400"/>
              <a:t>There was no police force or </a:t>
            </a:r>
            <a:r>
              <a:rPr b="1" lang="en-GB" sz="3400"/>
              <a:t>permanent</a:t>
            </a:r>
            <a:r>
              <a:rPr b="1" lang="en-GB" sz="3400"/>
              <a:t> army</a:t>
            </a:r>
            <a:r>
              <a:rPr lang="en-GB" sz="3400"/>
              <a:t>. Therefore, the unequal structure of society was important for maintaining law and order.</a:t>
            </a:r>
            <a:endParaRPr sz="3400"/>
          </a:p>
          <a:p>
            <a:pPr indent="0" lvl="0" marL="0" rtl="0" algn="l">
              <a:lnSpc>
                <a:spcPct val="115000"/>
              </a:lnSpc>
              <a:spcBef>
                <a:spcPts val="0"/>
              </a:spcBef>
              <a:spcAft>
                <a:spcPts val="0"/>
              </a:spcAft>
              <a:buNone/>
            </a:pPr>
            <a:r>
              <a:t/>
            </a:r>
            <a:endParaRPr b="1" sz="3500" u="sng"/>
          </a:p>
          <a:p>
            <a:pPr indent="0" lvl="0" marL="0" rtl="0" algn="l">
              <a:lnSpc>
                <a:spcPct val="115000"/>
              </a:lnSpc>
              <a:spcBef>
                <a:spcPts val="0"/>
              </a:spcBef>
              <a:spcAft>
                <a:spcPts val="0"/>
              </a:spcAft>
              <a:buNone/>
            </a:pPr>
            <a:r>
              <a:t/>
            </a:r>
            <a:endParaRPr sz="3500"/>
          </a:p>
          <a:p>
            <a:pPr indent="0" lvl="0" marL="0" marR="0" rtl="0" algn="l">
              <a:lnSpc>
                <a:spcPct val="115000"/>
              </a:lnSpc>
              <a:spcBef>
                <a:spcPts val="0"/>
              </a:spcBef>
              <a:spcAft>
                <a:spcPts val="0"/>
              </a:spcAft>
              <a:buNone/>
            </a:pPr>
            <a:r>
              <a:t/>
            </a:r>
            <a:endParaRPr sz="3000"/>
          </a:p>
        </p:txBody>
      </p:sp>
      <p:sp>
        <p:nvSpPr>
          <p:cNvPr id="146" name="Google Shape;146;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7" name="Google Shape;147;p18"/>
          <p:cNvSpPr/>
          <p:nvPr/>
        </p:nvSpPr>
        <p:spPr>
          <a:xfrm>
            <a:off x="11631575" y="2034225"/>
            <a:ext cx="6423900" cy="5271600"/>
          </a:xfrm>
          <a:prstGeom prst="triangle">
            <a:avLst>
              <a:gd fmla="val 50000" name="adj"/>
            </a:avLst>
          </a:prstGeom>
          <a:solidFill>
            <a:schemeClr val="lt2"/>
          </a:solid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8"/>
          <p:cNvSpPr txBox="1"/>
          <p:nvPr/>
        </p:nvSpPr>
        <p:spPr>
          <a:xfrm>
            <a:off x="14213975" y="2876300"/>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100">
                <a:latin typeface="Montserrat"/>
                <a:ea typeface="Montserrat"/>
                <a:cs typeface="Montserrat"/>
                <a:sym typeface="Montserrat"/>
              </a:rPr>
              <a:t>Nobility</a:t>
            </a:r>
            <a:endParaRPr sz="2100">
              <a:latin typeface="Montserrat"/>
              <a:ea typeface="Montserrat"/>
              <a:cs typeface="Montserrat"/>
              <a:sym typeface="Montserrat"/>
            </a:endParaRPr>
          </a:p>
        </p:txBody>
      </p:sp>
      <p:sp>
        <p:nvSpPr>
          <p:cNvPr id="149" name="Google Shape;149;p18"/>
          <p:cNvSpPr txBox="1"/>
          <p:nvPr/>
        </p:nvSpPr>
        <p:spPr>
          <a:xfrm>
            <a:off x="14213975" y="1336875"/>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300">
                <a:latin typeface="Montserrat"/>
                <a:ea typeface="Montserrat"/>
                <a:cs typeface="Montserrat"/>
                <a:sym typeface="Montserrat"/>
              </a:rPr>
              <a:t>Queen</a:t>
            </a:r>
            <a:endParaRPr b="1" sz="2300">
              <a:latin typeface="Montserrat"/>
              <a:ea typeface="Montserrat"/>
              <a:cs typeface="Montserrat"/>
              <a:sym typeface="Montserrat"/>
            </a:endParaRPr>
          </a:p>
        </p:txBody>
      </p:sp>
      <p:sp>
        <p:nvSpPr>
          <p:cNvPr id="150" name="Google Shape;150;p18"/>
          <p:cNvSpPr txBox="1"/>
          <p:nvPr/>
        </p:nvSpPr>
        <p:spPr>
          <a:xfrm>
            <a:off x="14213975" y="3675150"/>
            <a:ext cx="1259100" cy="4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100">
                <a:latin typeface="Montserrat"/>
                <a:ea typeface="Montserrat"/>
                <a:cs typeface="Montserrat"/>
                <a:sym typeface="Montserrat"/>
              </a:rPr>
              <a:t>Gentry </a:t>
            </a:r>
            <a:endParaRPr sz="2100">
              <a:latin typeface="Montserrat"/>
              <a:ea typeface="Montserrat"/>
              <a:cs typeface="Montserrat"/>
              <a:sym typeface="Montserrat"/>
            </a:endParaRPr>
          </a:p>
        </p:txBody>
      </p:sp>
      <p:sp>
        <p:nvSpPr>
          <p:cNvPr id="151" name="Google Shape;151;p18"/>
          <p:cNvSpPr txBox="1"/>
          <p:nvPr/>
        </p:nvSpPr>
        <p:spPr>
          <a:xfrm>
            <a:off x="13872425" y="4510500"/>
            <a:ext cx="1942200" cy="49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Merchants</a:t>
            </a:r>
            <a:endParaRPr sz="2100">
              <a:latin typeface="Montserrat"/>
              <a:ea typeface="Montserrat"/>
              <a:cs typeface="Montserrat"/>
              <a:sym typeface="Montserrat"/>
            </a:endParaRPr>
          </a:p>
          <a:p>
            <a:pPr indent="0" lvl="0" marL="0" rtl="0" algn="ctr">
              <a:spcBef>
                <a:spcPts val="0"/>
              </a:spcBef>
              <a:spcAft>
                <a:spcPts val="0"/>
              </a:spcAft>
              <a:buNone/>
            </a:pPr>
            <a:r>
              <a:rPr lang="en-GB" sz="2100">
                <a:latin typeface="Montserrat"/>
                <a:ea typeface="Montserrat"/>
                <a:cs typeface="Montserrat"/>
                <a:sym typeface="Montserrat"/>
              </a:rPr>
              <a:t>Professionals </a:t>
            </a:r>
            <a:endParaRPr sz="2100">
              <a:latin typeface="Montserrat"/>
              <a:ea typeface="Montserrat"/>
              <a:cs typeface="Montserrat"/>
              <a:sym typeface="Montserrat"/>
            </a:endParaRPr>
          </a:p>
        </p:txBody>
      </p:sp>
      <p:sp>
        <p:nvSpPr>
          <p:cNvPr id="152" name="Google Shape;152;p18"/>
          <p:cNvSpPr txBox="1"/>
          <p:nvPr/>
        </p:nvSpPr>
        <p:spPr>
          <a:xfrm>
            <a:off x="13605575" y="5635450"/>
            <a:ext cx="2475900" cy="49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Yeoman</a:t>
            </a:r>
            <a:endParaRPr sz="2100">
              <a:latin typeface="Montserrat"/>
              <a:ea typeface="Montserrat"/>
              <a:cs typeface="Montserrat"/>
              <a:sym typeface="Montserrat"/>
            </a:endParaRPr>
          </a:p>
          <a:p>
            <a:pPr indent="0" lvl="0" marL="0" rtl="0" algn="ctr">
              <a:spcBef>
                <a:spcPts val="0"/>
              </a:spcBef>
              <a:spcAft>
                <a:spcPts val="0"/>
              </a:spcAft>
              <a:buNone/>
            </a:pPr>
            <a:r>
              <a:rPr lang="en-GB" sz="2100">
                <a:latin typeface="Montserrat"/>
                <a:ea typeface="Montserrat"/>
                <a:cs typeface="Montserrat"/>
                <a:sym typeface="Montserrat"/>
              </a:rPr>
              <a:t>Tenant farmers</a:t>
            </a:r>
            <a:endParaRPr sz="2100">
              <a:latin typeface="Montserrat"/>
              <a:ea typeface="Montserrat"/>
              <a:cs typeface="Montserrat"/>
              <a:sym typeface="Montserrat"/>
            </a:endParaRPr>
          </a:p>
        </p:txBody>
      </p:sp>
      <p:sp>
        <p:nvSpPr>
          <p:cNvPr id="153" name="Google Shape;153;p18"/>
          <p:cNvSpPr txBox="1"/>
          <p:nvPr/>
        </p:nvSpPr>
        <p:spPr>
          <a:xfrm>
            <a:off x="13605575" y="6525700"/>
            <a:ext cx="2475900" cy="78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100">
                <a:latin typeface="Montserrat"/>
                <a:ea typeface="Montserrat"/>
                <a:cs typeface="Montserrat"/>
                <a:sym typeface="Montserrat"/>
              </a:rPr>
              <a:t>Labouring poor and unemployed</a:t>
            </a:r>
            <a:endParaRPr sz="2100">
              <a:latin typeface="Montserrat"/>
              <a:ea typeface="Montserrat"/>
              <a:cs typeface="Montserrat"/>
              <a:sym typeface="Montserrat"/>
            </a:endParaRPr>
          </a:p>
        </p:txBody>
      </p:sp>
      <p:cxnSp>
        <p:nvCxnSpPr>
          <p:cNvPr id="154" name="Google Shape;154;p18"/>
          <p:cNvCxnSpPr/>
          <p:nvPr/>
        </p:nvCxnSpPr>
        <p:spPr>
          <a:xfrm>
            <a:off x="14021900" y="3414775"/>
            <a:ext cx="1728600" cy="0"/>
          </a:xfrm>
          <a:prstGeom prst="straightConnector1">
            <a:avLst/>
          </a:prstGeom>
          <a:noFill/>
          <a:ln cap="flat" cmpd="sng" w="9525">
            <a:solidFill>
              <a:schemeClr val="dk2"/>
            </a:solidFill>
            <a:prstDash val="solid"/>
            <a:round/>
            <a:headEnd len="med" w="med" type="none"/>
            <a:tailEnd len="med" w="med" type="none"/>
          </a:ln>
        </p:spPr>
      </p:cxnSp>
      <p:cxnSp>
        <p:nvCxnSpPr>
          <p:cNvPr id="155" name="Google Shape;155;p18"/>
          <p:cNvCxnSpPr/>
          <p:nvPr/>
        </p:nvCxnSpPr>
        <p:spPr>
          <a:xfrm>
            <a:off x="13470025" y="4292800"/>
            <a:ext cx="2728800" cy="0"/>
          </a:xfrm>
          <a:prstGeom prst="straightConnector1">
            <a:avLst/>
          </a:prstGeom>
          <a:noFill/>
          <a:ln cap="flat" cmpd="sng" w="9525">
            <a:solidFill>
              <a:schemeClr val="dk2"/>
            </a:solidFill>
            <a:prstDash val="solid"/>
            <a:round/>
            <a:headEnd len="med" w="med" type="none"/>
            <a:tailEnd len="med" w="med" type="none"/>
          </a:ln>
        </p:spPr>
      </p:cxnSp>
      <p:cxnSp>
        <p:nvCxnSpPr>
          <p:cNvPr id="156" name="Google Shape;156;p18"/>
          <p:cNvCxnSpPr/>
          <p:nvPr/>
        </p:nvCxnSpPr>
        <p:spPr>
          <a:xfrm>
            <a:off x="12744275" y="5490975"/>
            <a:ext cx="4244100" cy="0"/>
          </a:xfrm>
          <a:prstGeom prst="straightConnector1">
            <a:avLst/>
          </a:prstGeom>
          <a:noFill/>
          <a:ln cap="flat" cmpd="sng" w="9525">
            <a:solidFill>
              <a:schemeClr val="dk2"/>
            </a:solidFill>
            <a:prstDash val="solid"/>
            <a:round/>
            <a:headEnd len="med" w="med" type="none"/>
            <a:tailEnd len="med" w="med" type="none"/>
          </a:ln>
        </p:spPr>
      </p:cxnSp>
      <p:cxnSp>
        <p:nvCxnSpPr>
          <p:cNvPr id="157" name="Google Shape;157;p18"/>
          <p:cNvCxnSpPr/>
          <p:nvPr/>
        </p:nvCxnSpPr>
        <p:spPr>
          <a:xfrm>
            <a:off x="12107025" y="6497075"/>
            <a:ext cx="5479200" cy="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9"/>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challenges did Elizabethan society pose? </a:t>
            </a:r>
            <a:r>
              <a:rPr b="0" lang="en-GB" sz="3000">
                <a:solidFill>
                  <a:schemeClr val="dk2"/>
                </a:solidFill>
              </a:rPr>
              <a:t>Part 2</a:t>
            </a:r>
            <a:endParaRPr b="0" sz="300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63" name="Google Shape;163;p19"/>
          <p:cNvSpPr txBox="1"/>
          <p:nvPr>
            <p:ph idx="1" type="body"/>
          </p:nvPr>
        </p:nvSpPr>
        <p:spPr>
          <a:xfrm>
            <a:off x="917950" y="1522875"/>
            <a:ext cx="16839000" cy="56847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3500" u="sng">
                <a:solidFill>
                  <a:schemeClr val="accent4"/>
                </a:solidFill>
              </a:rPr>
              <a:t>The Nobility </a:t>
            </a:r>
            <a:endParaRPr b="1" sz="3500" u="sng">
              <a:solidFill>
                <a:schemeClr val="accent4"/>
              </a:solidFill>
            </a:endParaRPr>
          </a:p>
          <a:p>
            <a:pPr indent="0" lvl="0" marL="0" rtl="0" algn="l">
              <a:lnSpc>
                <a:spcPct val="115000"/>
              </a:lnSpc>
              <a:spcBef>
                <a:spcPts val="0"/>
              </a:spcBef>
              <a:spcAft>
                <a:spcPts val="0"/>
              </a:spcAft>
              <a:buNone/>
            </a:pPr>
            <a:r>
              <a:t/>
            </a:r>
            <a:endParaRPr b="1" sz="3500" u="sng">
              <a:solidFill>
                <a:srgbClr val="E06666"/>
              </a:solidFill>
            </a:endParaRPr>
          </a:p>
          <a:p>
            <a:pPr indent="0" lvl="0" marL="0" rtl="0" algn="l">
              <a:lnSpc>
                <a:spcPct val="115000"/>
              </a:lnSpc>
              <a:spcBef>
                <a:spcPts val="0"/>
              </a:spcBef>
              <a:spcAft>
                <a:spcPts val="0"/>
              </a:spcAft>
              <a:buNone/>
            </a:pPr>
            <a:r>
              <a:rPr lang="en-GB" sz="2800"/>
              <a:t>The nobility represented a small but powerful group of families. Many members of the nobility were </a:t>
            </a:r>
            <a:r>
              <a:rPr b="1" lang="en-GB" sz="2800"/>
              <a:t>courtiers. </a:t>
            </a:r>
            <a:r>
              <a:rPr lang="en-GB" sz="2800"/>
              <a:t>This meant that they attended Elizabeth’s court and often had positions of power within the Elizabethan government. Elizabeth could reward loyal members of the nobility with land and titles in different parts of England - this was known as </a:t>
            </a:r>
            <a:r>
              <a:rPr b="1" lang="en-GB" sz="2800"/>
              <a:t>patronage. </a:t>
            </a:r>
            <a:r>
              <a:rPr lang="en-GB" sz="2800"/>
              <a:t>In return, the noble families were expected to maintain law and order in the area of the country that they controlled. For example, the Duke of Norfolk would be responsible for a part of England called Norfolk. Members of society who lived in a particular region would be expected to show respect to their ‘Lord’ in return for their care and support.</a:t>
            </a:r>
            <a:endParaRPr sz="2800"/>
          </a:p>
          <a:p>
            <a:pPr indent="0" lvl="0" marL="0" rtl="0" algn="l">
              <a:lnSpc>
                <a:spcPct val="115000"/>
              </a:lnSpc>
              <a:spcBef>
                <a:spcPts val="0"/>
              </a:spcBef>
              <a:spcAft>
                <a:spcPts val="0"/>
              </a:spcAft>
              <a:buNone/>
            </a:pPr>
            <a:r>
              <a:t/>
            </a:r>
            <a:endParaRPr sz="2800"/>
          </a:p>
          <a:p>
            <a:pPr indent="0" lvl="0" marL="0" rtl="0" algn="l">
              <a:lnSpc>
                <a:spcPct val="115000"/>
              </a:lnSpc>
              <a:spcBef>
                <a:spcPts val="0"/>
              </a:spcBef>
              <a:spcAft>
                <a:spcPts val="0"/>
              </a:spcAft>
              <a:buNone/>
            </a:pPr>
            <a:r>
              <a:rPr lang="en-GB" sz="2800"/>
              <a:t>However, this could mean that members of the nobility had the power to raise an army of people from their area of control against Elizabeth if they should choose to. The previous Tudor monarchs had purposely granted few titles and tried to exclude them from government so they did not become too powerful. </a:t>
            </a:r>
            <a:endParaRPr sz="2800"/>
          </a:p>
          <a:p>
            <a:pPr indent="0" lvl="0" marL="0" rtl="0" algn="l">
              <a:lnSpc>
                <a:spcPct val="115000"/>
              </a:lnSpc>
              <a:spcBef>
                <a:spcPts val="0"/>
              </a:spcBef>
              <a:spcAft>
                <a:spcPts val="0"/>
              </a:spcAft>
              <a:buNone/>
            </a:pPr>
            <a:r>
              <a:t/>
            </a:r>
            <a:endParaRPr b="1" sz="3500" u="sng"/>
          </a:p>
          <a:p>
            <a:pPr indent="0" lvl="0" marL="0" rtl="0" algn="l">
              <a:lnSpc>
                <a:spcPct val="115000"/>
              </a:lnSpc>
              <a:spcBef>
                <a:spcPts val="0"/>
              </a:spcBef>
              <a:spcAft>
                <a:spcPts val="0"/>
              </a:spcAft>
              <a:buNone/>
            </a:pPr>
            <a:r>
              <a:t/>
            </a:r>
            <a:endParaRPr sz="3500"/>
          </a:p>
          <a:p>
            <a:pPr indent="0" lvl="0" marL="0" marR="0" rtl="0" algn="l">
              <a:lnSpc>
                <a:spcPct val="115000"/>
              </a:lnSpc>
              <a:spcBef>
                <a:spcPts val="0"/>
              </a:spcBef>
              <a:spcAft>
                <a:spcPts val="0"/>
              </a:spcAft>
              <a:buNone/>
            </a:pPr>
            <a:r>
              <a:t/>
            </a:r>
            <a:endParaRPr sz="3000"/>
          </a:p>
        </p:txBody>
      </p:sp>
      <p:sp>
        <p:nvSpPr>
          <p:cNvPr id="164" name="Google Shape;164;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0"/>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challenges did Elizabethan society pose? </a:t>
            </a:r>
            <a:r>
              <a:rPr b="0" lang="en-GB" sz="3000">
                <a:solidFill>
                  <a:schemeClr val="dk2"/>
                </a:solidFill>
              </a:rPr>
              <a:t>Part 3</a:t>
            </a:r>
            <a:endParaRPr b="0" sz="300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70" name="Google Shape;170;p20"/>
          <p:cNvSpPr txBox="1"/>
          <p:nvPr>
            <p:ph idx="1" type="body"/>
          </p:nvPr>
        </p:nvSpPr>
        <p:spPr>
          <a:xfrm>
            <a:off x="917950" y="1827675"/>
            <a:ext cx="16452000" cy="56847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3500" u="sng">
                <a:solidFill>
                  <a:schemeClr val="accent4"/>
                </a:solidFill>
              </a:rPr>
              <a:t>The Gentry</a:t>
            </a:r>
            <a:endParaRPr sz="3500">
              <a:solidFill>
                <a:schemeClr val="accent4"/>
              </a:solidFill>
            </a:endParaRPr>
          </a:p>
          <a:p>
            <a:pPr indent="0" lvl="0" marL="0" rtl="0" algn="l">
              <a:lnSpc>
                <a:spcPct val="115000"/>
              </a:lnSpc>
              <a:spcBef>
                <a:spcPts val="0"/>
              </a:spcBef>
              <a:spcAft>
                <a:spcPts val="0"/>
              </a:spcAft>
              <a:buNone/>
            </a:pPr>
            <a:r>
              <a:rPr lang="en-GB" sz="3500"/>
              <a:t> </a:t>
            </a:r>
            <a:endParaRPr sz="3500"/>
          </a:p>
          <a:p>
            <a:pPr indent="0" lvl="0" marL="0" rtl="0" algn="l">
              <a:lnSpc>
                <a:spcPct val="115000"/>
              </a:lnSpc>
              <a:spcBef>
                <a:spcPts val="0"/>
              </a:spcBef>
              <a:spcAft>
                <a:spcPts val="0"/>
              </a:spcAft>
              <a:buNone/>
            </a:pPr>
            <a:r>
              <a:rPr lang="en-GB" sz="2900"/>
              <a:t>The gentry did not have titles like the traditional nobility, so their status and power was based on their wealth. This class of people grew hugely in Elizabeth’s reign. They grew in importance in government, with key members of Elizabeth’s council coming to dominate Elizabeth’s </a:t>
            </a:r>
            <a:r>
              <a:rPr b="1" lang="en-GB" sz="2900"/>
              <a:t>privy council. </a:t>
            </a:r>
            <a:r>
              <a:rPr lang="en-GB" sz="2900"/>
              <a:t>This was a group of her most trusted advisors who helped to run the country on a day-to-day basis. They often competed for power and other forms of </a:t>
            </a:r>
            <a:r>
              <a:rPr b="1" lang="en-GB" sz="2900"/>
              <a:t>patronage, </a:t>
            </a:r>
            <a:r>
              <a:rPr lang="en-GB" sz="2900"/>
              <a:t>such as a particular position or role.  </a:t>
            </a:r>
            <a:endParaRPr sz="2900"/>
          </a:p>
          <a:p>
            <a:pPr indent="0" lvl="0" marL="0" rtl="0" algn="l">
              <a:lnSpc>
                <a:spcPct val="115000"/>
              </a:lnSpc>
              <a:spcBef>
                <a:spcPts val="0"/>
              </a:spcBef>
              <a:spcAft>
                <a:spcPts val="0"/>
              </a:spcAft>
              <a:buNone/>
            </a:pPr>
            <a:r>
              <a:t/>
            </a:r>
            <a:endParaRPr b="1" sz="3500" u="sng"/>
          </a:p>
          <a:p>
            <a:pPr indent="0" lvl="0" marL="0" rtl="0" algn="l">
              <a:lnSpc>
                <a:spcPct val="115000"/>
              </a:lnSpc>
              <a:spcBef>
                <a:spcPts val="0"/>
              </a:spcBef>
              <a:spcAft>
                <a:spcPts val="0"/>
              </a:spcAft>
              <a:buNone/>
            </a:pPr>
            <a:r>
              <a:t/>
            </a:r>
            <a:endParaRPr sz="3500"/>
          </a:p>
          <a:p>
            <a:pPr indent="0" lvl="0" marL="0" marR="0" rtl="0" algn="l">
              <a:lnSpc>
                <a:spcPct val="115000"/>
              </a:lnSpc>
              <a:spcBef>
                <a:spcPts val="0"/>
              </a:spcBef>
              <a:spcAft>
                <a:spcPts val="0"/>
              </a:spcAft>
              <a:buNone/>
            </a:pPr>
            <a:r>
              <a:t/>
            </a:r>
            <a:endParaRPr sz="3000"/>
          </a:p>
        </p:txBody>
      </p:sp>
      <p:sp>
        <p:nvSpPr>
          <p:cNvPr id="171" name="Google Shape;171;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challenges did Elizabethan society pose? </a:t>
            </a:r>
            <a:r>
              <a:rPr b="0" lang="en-GB" sz="3000">
                <a:solidFill>
                  <a:schemeClr val="dk2"/>
                </a:solidFill>
              </a:rPr>
              <a:t>Part 4</a:t>
            </a:r>
            <a:endParaRPr b="0" sz="300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77" name="Google Shape;177;p21"/>
          <p:cNvSpPr txBox="1"/>
          <p:nvPr>
            <p:ph idx="1" type="body"/>
          </p:nvPr>
        </p:nvSpPr>
        <p:spPr>
          <a:xfrm>
            <a:off x="512225" y="1446675"/>
            <a:ext cx="16857600" cy="56847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3500" u="sng">
                <a:solidFill>
                  <a:schemeClr val="accent4"/>
                </a:solidFill>
              </a:rPr>
              <a:t>Tenant farmers, professionals, labouring poor and unemployed</a:t>
            </a:r>
            <a:endParaRPr sz="3500">
              <a:solidFill>
                <a:schemeClr val="accent4"/>
              </a:solidFill>
            </a:endParaRPr>
          </a:p>
          <a:p>
            <a:pPr indent="0" lvl="0" marL="0" rtl="0" algn="l">
              <a:lnSpc>
                <a:spcPct val="115000"/>
              </a:lnSpc>
              <a:spcBef>
                <a:spcPts val="0"/>
              </a:spcBef>
              <a:spcAft>
                <a:spcPts val="0"/>
              </a:spcAft>
              <a:buNone/>
            </a:pPr>
            <a:r>
              <a:t/>
            </a:r>
            <a:endParaRPr sz="2900"/>
          </a:p>
          <a:p>
            <a:pPr indent="0" lvl="0" marL="0" rtl="0" algn="l">
              <a:lnSpc>
                <a:spcPct val="115000"/>
              </a:lnSpc>
              <a:spcBef>
                <a:spcPts val="0"/>
              </a:spcBef>
              <a:spcAft>
                <a:spcPts val="0"/>
              </a:spcAft>
              <a:buNone/>
            </a:pPr>
            <a:r>
              <a:rPr lang="en-GB" sz="2900"/>
              <a:t>The groups within the ‘bottom half’ of society’s hierarchy had little power and influence. They relied on those above them to provide them with land on which they could work. However, as mentioned previously, there was no permanent police force or army to enforce the law. Many people within these groups could potentially be recruited into a rebel army.  </a:t>
            </a:r>
            <a:endParaRPr sz="2900"/>
          </a:p>
          <a:p>
            <a:pPr indent="0" lvl="0" marL="0" rtl="0" algn="l">
              <a:lnSpc>
                <a:spcPct val="115000"/>
              </a:lnSpc>
              <a:spcBef>
                <a:spcPts val="0"/>
              </a:spcBef>
              <a:spcAft>
                <a:spcPts val="0"/>
              </a:spcAft>
              <a:buNone/>
            </a:pPr>
            <a:r>
              <a:t/>
            </a:r>
            <a:endParaRPr sz="2900"/>
          </a:p>
          <a:p>
            <a:pPr indent="0" lvl="0" marL="0" rtl="0" algn="l">
              <a:lnSpc>
                <a:spcPct val="115000"/>
              </a:lnSpc>
              <a:spcBef>
                <a:spcPts val="0"/>
              </a:spcBef>
              <a:spcAft>
                <a:spcPts val="0"/>
              </a:spcAft>
              <a:buNone/>
            </a:pPr>
            <a:r>
              <a:rPr lang="en-GB" sz="2900"/>
              <a:t>In addition, there was not an effective system to support the poorest members of society. This meant that </a:t>
            </a:r>
            <a:r>
              <a:rPr b="1" lang="en-GB" sz="2900"/>
              <a:t>vagrancy </a:t>
            </a:r>
            <a:r>
              <a:rPr lang="en-GB" sz="2900"/>
              <a:t>increased during Elizabeth’s reign, meaning that those who were unemployed often turned to begging and theft. As a result, they could be punished or imprisoned by the local authorities. </a:t>
            </a:r>
            <a:endParaRPr sz="3500" u="sng"/>
          </a:p>
          <a:p>
            <a:pPr indent="0" lvl="0" marL="0" rtl="0" algn="l">
              <a:lnSpc>
                <a:spcPct val="115000"/>
              </a:lnSpc>
              <a:spcBef>
                <a:spcPts val="0"/>
              </a:spcBef>
              <a:spcAft>
                <a:spcPts val="0"/>
              </a:spcAft>
              <a:buNone/>
            </a:pPr>
            <a:r>
              <a:t/>
            </a:r>
            <a:endParaRPr sz="3500"/>
          </a:p>
          <a:p>
            <a:pPr indent="0" lvl="0" marL="0" marR="0" rtl="0" algn="l">
              <a:lnSpc>
                <a:spcPct val="115000"/>
              </a:lnSpc>
              <a:spcBef>
                <a:spcPts val="0"/>
              </a:spcBef>
              <a:spcAft>
                <a:spcPts val="0"/>
              </a:spcAft>
              <a:buNone/>
            </a:pPr>
            <a:r>
              <a:t/>
            </a:r>
            <a:endParaRPr sz="3000"/>
          </a:p>
        </p:txBody>
      </p:sp>
      <p:sp>
        <p:nvSpPr>
          <p:cNvPr id="178" name="Google Shape;178;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2"/>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highlight>
                  <a:schemeClr val="lt1"/>
                </a:highlight>
              </a:rPr>
              <a:t>Glossary</a:t>
            </a:r>
            <a:endParaRPr>
              <a:solidFill>
                <a:schemeClr val="accent1"/>
              </a:solidFill>
              <a:highlight>
                <a:schemeClr val="lt1"/>
              </a:highlight>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84" name="Google Shape;184;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5" name="Google Shape;185;p22"/>
          <p:cNvSpPr txBox="1"/>
          <p:nvPr/>
        </p:nvSpPr>
        <p:spPr>
          <a:xfrm>
            <a:off x="725650" y="1835450"/>
            <a:ext cx="16452000" cy="520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Montserrat"/>
                <a:ea typeface="Montserrat"/>
                <a:cs typeface="Montserrat"/>
                <a:sym typeface="Montserrat"/>
              </a:rPr>
              <a:t>Hierarchy - </a:t>
            </a:r>
            <a:r>
              <a:rPr lang="en-GB" sz="3000">
                <a:latin typeface="Montserrat"/>
                <a:ea typeface="Montserrat"/>
                <a:cs typeface="Montserrat"/>
                <a:sym typeface="Montserrat"/>
              </a:rPr>
              <a:t>a system in which members of society are ranked according to their status </a:t>
            </a:r>
            <a:r>
              <a:rPr b="1" lang="en-GB" sz="3000">
                <a:latin typeface="Montserrat"/>
                <a:ea typeface="Montserrat"/>
                <a:cs typeface="Montserrat"/>
                <a:sym typeface="Montserrat"/>
              </a:rPr>
              <a:t> </a:t>
            </a:r>
            <a:endParaRPr b="1" sz="3000">
              <a:latin typeface="Montserrat"/>
              <a:ea typeface="Montserrat"/>
              <a:cs typeface="Montserrat"/>
              <a:sym typeface="Montserrat"/>
            </a:endParaRPr>
          </a:p>
          <a:p>
            <a:pPr indent="0" lvl="0" marL="0" rtl="0" algn="l">
              <a:spcBef>
                <a:spcPts val="0"/>
              </a:spcBef>
              <a:spcAft>
                <a:spcPts val="0"/>
              </a:spcAft>
              <a:buNone/>
            </a:pPr>
            <a:r>
              <a:t/>
            </a:r>
            <a:endParaRPr b="1" sz="3000">
              <a:latin typeface="Montserrat"/>
              <a:ea typeface="Montserrat"/>
              <a:cs typeface="Montserrat"/>
              <a:sym typeface="Montserrat"/>
            </a:endParaRPr>
          </a:p>
          <a:p>
            <a:pPr indent="0" lvl="0" marL="0" rtl="0" algn="l">
              <a:spcBef>
                <a:spcPts val="0"/>
              </a:spcBef>
              <a:spcAft>
                <a:spcPts val="0"/>
              </a:spcAft>
              <a:buNone/>
            </a:pPr>
            <a:r>
              <a:rPr b="1" lang="en-GB" sz="3000">
                <a:latin typeface="Montserrat"/>
                <a:ea typeface="Montserrat"/>
                <a:cs typeface="Montserrat"/>
                <a:sym typeface="Montserrat"/>
              </a:rPr>
              <a:t>Nobility - </a:t>
            </a:r>
            <a:r>
              <a:rPr lang="en-GB" sz="3000">
                <a:latin typeface="Montserrat"/>
                <a:ea typeface="Montserrat"/>
                <a:cs typeface="Montserrat"/>
                <a:sym typeface="Montserrat"/>
              </a:rPr>
              <a:t>a group of powerful, wealthy and titled landowners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b="1" lang="en-GB" sz="3000">
                <a:latin typeface="Montserrat"/>
                <a:ea typeface="Montserrat"/>
                <a:cs typeface="Montserrat"/>
                <a:sym typeface="Montserrat"/>
              </a:rPr>
              <a:t>Gentry </a:t>
            </a:r>
            <a:r>
              <a:rPr lang="en-GB" sz="3000">
                <a:latin typeface="Montserrat"/>
                <a:ea typeface="Montserrat"/>
                <a:cs typeface="Montserrat"/>
                <a:sym typeface="Montserrat"/>
              </a:rPr>
              <a:t>- a middling group in Elizabethan society whose status was based on wealth</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b="1" lang="en-GB" sz="3000">
                <a:latin typeface="Montserrat"/>
                <a:ea typeface="Montserrat"/>
                <a:cs typeface="Montserrat"/>
                <a:sym typeface="Montserrat"/>
              </a:rPr>
              <a:t>Merchant </a:t>
            </a:r>
            <a:r>
              <a:rPr lang="en-GB" sz="3000">
                <a:latin typeface="Montserrat"/>
                <a:ea typeface="Montserrat"/>
                <a:cs typeface="Montserrat"/>
                <a:sym typeface="Montserrat"/>
              </a:rPr>
              <a:t>- a person involved in business or trade</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b="1" lang="en-GB" sz="3000">
                <a:latin typeface="Montserrat"/>
                <a:ea typeface="Montserrat"/>
                <a:cs typeface="Montserrat"/>
                <a:sym typeface="Montserrat"/>
              </a:rPr>
              <a:t>Tenant farmers </a:t>
            </a:r>
            <a:r>
              <a:rPr lang="en-GB" sz="3000">
                <a:latin typeface="Montserrat"/>
                <a:ea typeface="Montserrat"/>
                <a:cs typeface="Montserrat"/>
                <a:sym typeface="Montserrat"/>
              </a:rPr>
              <a:t>- individuals who would rent land from a landlord and grow crops or graze animals on the land. They could sell the produce that they made.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b="1" lang="en-GB" sz="3000">
                <a:latin typeface="Montserrat"/>
                <a:ea typeface="Montserrat"/>
                <a:cs typeface="Montserrat"/>
                <a:sym typeface="Montserrat"/>
              </a:rPr>
              <a:t>Labouring poor - </a:t>
            </a:r>
            <a:r>
              <a:rPr lang="en-GB" sz="3000">
                <a:latin typeface="Montserrat"/>
                <a:ea typeface="Montserrat"/>
                <a:cs typeface="Montserrat"/>
                <a:sym typeface="Montserrat"/>
              </a:rPr>
              <a:t>those who worked with their hands and often did not have a regular income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