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c1576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c1576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c15766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c15766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Talk through this example, pointing out that the numbers have come from the bond energy table and showing how to keep the two calculations – energy in and energy released – separate. Overall energy should always be calculated by energy in – energy released so the sign is correct.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1c15766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1c15766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Talk through this example, pointing out that the numbers have come from the bond energy table and showing how to keep the two calculations – energy in and energy released – separate. Overall energy should always be calculated by energy in – energy released so the sign is correct.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1c15766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1c15766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Talk through this example, pointing out that the numbers have come from the bond energy table and showing how to keep the two calculations – energy in and energy released – separate. Overall energy should always be calculated by energy in – energy released so the sign is correct.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1c15766b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d1c15766b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1c15766b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d1c15766b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d1c15766b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d1c15766b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d1c15766b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d1c15766b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d1c15766b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d1c15766b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Calculating bond energies - Higher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Combined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Changes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Mrs. Begum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29950" y="732200"/>
            <a:ext cx="16136100" cy="9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task 1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3485925"/>
            <a:ext cx="7902000" cy="154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H–H  = 432 kJ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Cl–Cl = 242  kJ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2" type="body"/>
          </p:nvPr>
        </p:nvSpPr>
        <p:spPr>
          <a:xfrm>
            <a:off x="9468000" y="3485925"/>
            <a:ext cx="7902000" cy="9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H–Cl  = 431 kJ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    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842075" y="1594925"/>
            <a:ext cx="16112100" cy="17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hydrogen     +      chlorine                             hydrogen chloride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H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+          Cl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2HCl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2" name="Google Shape;92;p15"/>
          <p:cNvCxnSpPr/>
          <p:nvPr/>
        </p:nvCxnSpPr>
        <p:spPr>
          <a:xfrm>
            <a:off x="6221100" y="1958250"/>
            <a:ext cx="2534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5"/>
          <p:cNvSpPr txBox="1"/>
          <p:nvPr/>
        </p:nvSpPr>
        <p:spPr>
          <a:xfrm>
            <a:off x="842075" y="5461150"/>
            <a:ext cx="15591600" cy="24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overall energy change.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Is the reaction exothermic or endothermic?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Explain why.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title"/>
          </p:nvPr>
        </p:nvSpPr>
        <p:spPr>
          <a:xfrm>
            <a:off x="929950" y="732200"/>
            <a:ext cx="16136100" cy="9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 answers</a:t>
            </a:r>
            <a:endParaRPr/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917950" y="3485925"/>
            <a:ext cx="7902000" cy="250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required for bond breaking: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H–H  =  432 kJ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Cl–Cl = 242  kJ</a:t>
            </a: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Total energy taken in = 674 kJ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 txBox="1"/>
          <p:nvPr>
            <p:ph idx="2" type="body"/>
          </p:nvPr>
        </p:nvSpPr>
        <p:spPr>
          <a:xfrm>
            <a:off x="9468000" y="3485925"/>
            <a:ext cx="8109900" cy="21570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released when bonds are made:  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H–Cl  = 431 kJ </a:t>
            </a:r>
            <a:br>
              <a:rPr lang="en-GB">
                <a:solidFill>
                  <a:srgbClr val="000000"/>
                </a:solidFill>
              </a:rPr>
            </a:b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Total energy released =  862 kJ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    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42075" y="1594925"/>
            <a:ext cx="16112100" cy="17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hydrogen     +      chlorine                             hydrogen chloride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H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+          Cl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2HCl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3" name="Google Shape;103;p16"/>
          <p:cNvCxnSpPr/>
          <p:nvPr/>
        </p:nvCxnSpPr>
        <p:spPr>
          <a:xfrm>
            <a:off x="6221100" y="1958250"/>
            <a:ext cx="2534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6"/>
          <p:cNvSpPr txBox="1"/>
          <p:nvPr/>
        </p:nvSpPr>
        <p:spPr>
          <a:xfrm>
            <a:off x="4580200" y="6559500"/>
            <a:ext cx="6519300" cy="17352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Overall energy = 674 − 862 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Overall = −188 kJ   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1808163" y="6559500"/>
            <a:ext cx="5428500" cy="17352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The reaction is exothermic by 188 kJ per mole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929950" y="732200"/>
            <a:ext cx="16136100" cy="9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 answers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917950" y="3485925"/>
            <a:ext cx="7902000" cy="154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H–H  =  432 kJ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Cl–Cl = 242  kJ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7"/>
          <p:cNvSpPr txBox="1"/>
          <p:nvPr>
            <p:ph idx="2" type="body"/>
          </p:nvPr>
        </p:nvSpPr>
        <p:spPr>
          <a:xfrm>
            <a:off x="9468000" y="3485925"/>
            <a:ext cx="7902000" cy="9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H–Cl  = 431 kJ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    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842075" y="1594925"/>
            <a:ext cx="16112100" cy="17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hydrogen     +      chlorine                             hydrogen chloride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H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+          Cl</a:t>
            </a:r>
            <a:r>
              <a:rPr baseline="-25000" lang="en-GB" sz="32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2HCl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5" name="Google Shape;115;p17"/>
          <p:cNvCxnSpPr/>
          <p:nvPr/>
        </p:nvCxnSpPr>
        <p:spPr>
          <a:xfrm>
            <a:off x="6221100" y="1958250"/>
            <a:ext cx="25344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6" name="Google Shape;116;p17"/>
          <p:cNvSpPr txBox="1"/>
          <p:nvPr/>
        </p:nvSpPr>
        <p:spPr>
          <a:xfrm>
            <a:off x="842075" y="5461150"/>
            <a:ext cx="15591600" cy="3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overall energy change. </a:t>
            </a: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Overall energy = 674 – 862 </a:t>
            </a:r>
            <a:br>
              <a:rPr b="1" lang="en-GB" sz="32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	                                                                                         = –188 kJ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Is the reaction exothermic or endothermic? </a:t>
            </a: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Exothermic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Explain why. </a:t>
            </a: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The reaction is exothermic because more energy is released when the bonds between H and Cl are formed than is needed to break bonds in the reactants.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917950" y="1001400"/>
            <a:ext cx="13201200" cy="111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</a:t>
            </a:r>
            <a:endParaRPr/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917950" y="2747650"/>
            <a:ext cx="16452000" cy="9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34343"/>
                </a:solidFill>
              </a:rPr>
              <a:t>                CH</a:t>
            </a:r>
            <a:r>
              <a:rPr baseline="-25000" lang="en-GB">
                <a:solidFill>
                  <a:srgbClr val="434343"/>
                </a:solidFill>
              </a:rPr>
              <a:t>4</a:t>
            </a:r>
            <a:r>
              <a:rPr lang="en-GB">
                <a:solidFill>
                  <a:srgbClr val="434343"/>
                </a:solidFill>
              </a:rPr>
              <a:t>     +        2O</a:t>
            </a:r>
            <a:r>
              <a:rPr baseline="-25000" lang="en-GB">
                <a:solidFill>
                  <a:srgbClr val="434343"/>
                </a:solidFill>
              </a:rPr>
              <a:t>2</a:t>
            </a:r>
            <a:r>
              <a:rPr lang="en-GB">
                <a:solidFill>
                  <a:srgbClr val="434343"/>
                </a:solidFill>
              </a:rPr>
              <a:t>	                                CO</a:t>
            </a:r>
            <a:r>
              <a:rPr baseline="-25000" lang="en-GB">
                <a:solidFill>
                  <a:srgbClr val="434343"/>
                </a:solidFill>
              </a:rPr>
              <a:t>2      </a:t>
            </a:r>
            <a:r>
              <a:rPr lang="en-GB">
                <a:solidFill>
                  <a:srgbClr val="434343"/>
                </a:solidFill>
              </a:rPr>
              <a:t>    +        2H</a:t>
            </a:r>
            <a:r>
              <a:rPr baseline="-25000" lang="en-GB">
                <a:solidFill>
                  <a:srgbClr val="434343"/>
                </a:solidFill>
              </a:rPr>
              <a:t>2</a:t>
            </a:r>
            <a:r>
              <a:rPr lang="en-GB">
                <a:solidFill>
                  <a:srgbClr val="434343"/>
                </a:solidFill>
              </a:rPr>
              <a:t>O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24" name="Google Shape;124;p18"/>
          <p:cNvCxnSpPr/>
          <p:nvPr/>
        </p:nvCxnSpPr>
        <p:spPr>
          <a:xfrm>
            <a:off x="6472625" y="2980075"/>
            <a:ext cx="23475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25" name="Google Shape;125;p18"/>
          <p:cNvGrpSpPr/>
          <p:nvPr/>
        </p:nvGrpSpPr>
        <p:grpSpPr>
          <a:xfrm>
            <a:off x="1636925" y="3476750"/>
            <a:ext cx="2650500" cy="2650500"/>
            <a:chOff x="1636925" y="3248150"/>
            <a:chExt cx="2650500" cy="2650500"/>
          </a:xfrm>
        </p:grpSpPr>
        <p:sp>
          <p:nvSpPr>
            <p:cNvPr id="126" name="Google Shape;126;p18"/>
            <p:cNvSpPr txBox="1"/>
            <p:nvPr/>
          </p:nvSpPr>
          <p:spPr>
            <a:xfrm>
              <a:off x="26275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7" name="Google Shape;127;p18"/>
            <p:cNvSpPr txBox="1"/>
            <p:nvPr/>
          </p:nvSpPr>
          <p:spPr>
            <a:xfrm>
              <a:off x="16369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8" name="Google Shape;128;p18"/>
            <p:cNvSpPr txBox="1"/>
            <p:nvPr/>
          </p:nvSpPr>
          <p:spPr>
            <a:xfrm>
              <a:off x="36181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9" name="Google Shape;129;p18"/>
            <p:cNvSpPr txBox="1"/>
            <p:nvPr/>
          </p:nvSpPr>
          <p:spPr>
            <a:xfrm>
              <a:off x="2627525" y="32481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0" name="Google Shape;130;p18"/>
            <p:cNvSpPr txBox="1"/>
            <p:nvPr/>
          </p:nvSpPr>
          <p:spPr>
            <a:xfrm>
              <a:off x="2627525" y="52293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31" name="Google Shape;131;p18"/>
            <p:cNvCxnSpPr/>
            <p:nvPr/>
          </p:nvCxnSpPr>
          <p:spPr>
            <a:xfrm>
              <a:off x="2153825" y="4573400"/>
              <a:ext cx="473700" cy="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8"/>
            <p:cNvCxnSpPr/>
            <p:nvPr/>
          </p:nvCxnSpPr>
          <p:spPr>
            <a:xfrm>
              <a:off x="3144425" y="4573400"/>
              <a:ext cx="473700" cy="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8"/>
            <p:cNvCxnSpPr/>
            <p:nvPr/>
          </p:nvCxnSpPr>
          <p:spPr>
            <a:xfrm>
              <a:off x="2887325" y="3818275"/>
              <a:ext cx="0" cy="5454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8"/>
            <p:cNvCxnSpPr/>
            <p:nvPr/>
          </p:nvCxnSpPr>
          <p:spPr>
            <a:xfrm>
              <a:off x="2887325" y="4808875"/>
              <a:ext cx="0" cy="5454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5" name="Google Shape;135;p18"/>
          <p:cNvSpPr txBox="1"/>
          <p:nvPr/>
        </p:nvSpPr>
        <p:spPr>
          <a:xfrm>
            <a:off x="4883225" y="4184575"/>
            <a:ext cx="2131800" cy="1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8998025" y="4108375"/>
            <a:ext cx="21318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O=C=O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7" name="Google Shape;13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5075" y="4042475"/>
            <a:ext cx="3960723" cy="7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/>
        </p:nvSpPr>
        <p:spPr>
          <a:xfrm>
            <a:off x="768300" y="6223000"/>
            <a:ext cx="8051700" cy="16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Bond energies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C–H  = 412 kJ/mol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 = 498 kJ/mol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9399588" y="6258850"/>
            <a:ext cx="8051700" cy="16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Bond energies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C=O = 805 kJ/mol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 = 463 kJ/mol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851350" y="1777200"/>
            <a:ext cx="155172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 the overall energy change for this reaction.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917950" y="585250"/>
            <a:ext cx="13201200" cy="111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 answers</a:t>
            </a:r>
            <a:endParaRPr/>
          </a:p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917950" y="2747650"/>
            <a:ext cx="16452000" cy="9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CH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       +       2O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	                                CO</a:t>
            </a:r>
            <a:r>
              <a:rPr baseline="-25000" lang="en-GB">
                <a:solidFill>
                  <a:srgbClr val="000000"/>
                </a:solidFill>
              </a:rPr>
              <a:t>2      </a:t>
            </a:r>
            <a:r>
              <a:rPr lang="en-GB">
                <a:solidFill>
                  <a:srgbClr val="000000"/>
                </a:solidFill>
              </a:rPr>
              <a:t>   +          2H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7" name="Google Shape;14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48" name="Google Shape;148;p19"/>
          <p:cNvCxnSpPr/>
          <p:nvPr/>
        </p:nvCxnSpPr>
        <p:spPr>
          <a:xfrm>
            <a:off x="6489000" y="3013350"/>
            <a:ext cx="2331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49" name="Google Shape;149;p19"/>
          <p:cNvGrpSpPr/>
          <p:nvPr/>
        </p:nvGrpSpPr>
        <p:grpSpPr>
          <a:xfrm>
            <a:off x="1636925" y="3476750"/>
            <a:ext cx="2650500" cy="2650500"/>
            <a:chOff x="1636925" y="3248150"/>
            <a:chExt cx="2650500" cy="2650500"/>
          </a:xfrm>
        </p:grpSpPr>
        <p:sp>
          <p:nvSpPr>
            <p:cNvPr id="150" name="Google Shape;150;p19"/>
            <p:cNvSpPr txBox="1"/>
            <p:nvPr/>
          </p:nvSpPr>
          <p:spPr>
            <a:xfrm>
              <a:off x="26275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1" name="Google Shape;151;p19"/>
            <p:cNvSpPr txBox="1"/>
            <p:nvPr/>
          </p:nvSpPr>
          <p:spPr>
            <a:xfrm>
              <a:off x="16369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2" name="Google Shape;152;p19"/>
            <p:cNvSpPr txBox="1"/>
            <p:nvPr/>
          </p:nvSpPr>
          <p:spPr>
            <a:xfrm>
              <a:off x="3618125" y="42387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3" name="Google Shape;153;p19"/>
            <p:cNvSpPr txBox="1"/>
            <p:nvPr/>
          </p:nvSpPr>
          <p:spPr>
            <a:xfrm>
              <a:off x="2627525" y="32481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4" name="Google Shape;154;p19"/>
            <p:cNvSpPr txBox="1"/>
            <p:nvPr/>
          </p:nvSpPr>
          <p:spPr>
            <a:xfrm>
              <a:off x="2627525" y="5229350"/>
              <a:ext cx="669300" cy="6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5" name="Google Shape;155;p19"/>
            <p:cNvCxnSpPr/>
            <p:nvPr/>
          </p:nvCxnSpPr>
          <p:spPr>
            <a:xfrm>
              <a:off x="2153825" y="4573400"/>
              <a:ext cx="473700" cy="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" name="Google Shape;156;p19"/>
            <p:cNvCxnSpPr/>
            <p:nvPr/>
          </p:nvCxnSpPr>
          <p:spPr>
            <a:xfrm>
              <a:off x="3144425" y="4573400"/>
              <a:ext cx="473700" cy="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19"/>
            <p:cNvCxnSpPr/>
            <p:nvPr/>
          </p:nvCxnSpPr>
          <p:spPr>
            <a:xfrm>
              <a:off x="2887325" y="3818275"/>
              <a:ext cx="0" cy="5454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19"/>
            <p:cNvCxnSpPr/>
            <p:nvPr/>
          </p:nvCxnSpPr>
          <p:spPr>
            <a:xfrm>
              <a:off x="2887325" y="4808875"/>
              <a:ext cx="0" cy="5454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9" name="Google Shape;159;p19"/>
          <p:cNvSpPr txBox="1"/>
          <p:nvPr/>
        </p:nvSpPr>
        <p:spPr>
          <a:xfrm>
            <a:off x="4883225" y="4184575"/>
            <a:ext cx="2131800" cy="1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8998025" y="4108375"/>
            <a:ext cx="21318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O=C=O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5075" y="4042475"/>
            <a:ext cx="3960723" cy="7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9"/>
          <p:cNvSpPr txBox="1"/>
          <p:nvPr/>
        </p:nvSpPr>
        <p:spPr>
          <a:xfrm>
            <a:off x="816900" y="1565925"/>
            <a:ext cx="155172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overall energy change for this reaction.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3430650" y="5398663"/>
            <a:ext cx="7436400" cy="20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Bond breaking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(413 x 4) + (498 x 2)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= 1648 + 996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= 2644 kJ/mol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19"/>
          <p:cNvSpPr txBox="1"/>
          <p:nvPr/>
        </p:nvSpPr>
        <p:spPr>
          <a:xfrm>
            <a:off x="10449550" y="5398650"/>
            <a:ext cx="7436400" cy="20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Bond making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(805 x 2) + (463 x 4)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= 1610 + 1852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= 3462 kJ/mol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4035825" y="7900950"/>
            <a:ext cx="5819700" cy="11274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Overall energy = 2644 − 3462 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Overall = −818 kJ   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/>
          <p:nvPr/>
        </p:nvSpPr>
        <p:spPr>
          <a:xfrm>
            <a:off x="11941450" y="7900950"/>
            <a:ext cx="5428500" cy="11274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reaction is exothermic by 818 kJ per mole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72" name="Google Shape;172;p20"/>
          <p:cNvSpPr txBox="1"/>
          <p:nvPr>
            <p:ph idx="1" type="body"/>
          </p:nvPr>
        </p:nvSpPr>
        <p:spPr>
          <a:xfrm>
            <a:off x="1388975" y="25915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Hydrazine (N</a:t>
            </a:r>
            <a:r>
              <a:rPr baseline="-25000" lang="en-GB"/>
              <a:t>2</a:t>
            </a:r>
            <a:r>
              <a:rPr lang="en-GB"/>
              <a:t>H</a:t>
            </a:r>
            <a:r>
              <a:rPr baseline="-25000" lang="en-GB"/>
              <a:t>4</a:t>
            </a:r>
            <a:r>
              <a:rPr lang="en-GB"/>
              <a:t>) reacts with oxygen to produce nitrogen gas and water.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/>
              <a:t>                             N</a:t>
            </a:r>
            <a:r>
              <a:rPr baseline="-25000" lang="en-GB"/>
              <a:t>2</a:t>
            </a:r>
            <a:r>
              <a:rPr lang="en-GB"/>
              <a:t>H</a:t>
            </a:r>
            <a:r>
              <a:rPr baseline="-25000" lang="en-GB"/>
              <a:t>4</a:t>
            </a:r>
            <a:r>
              <a:rPr lang="en-GB"/>
              <a:t>       +     O</a:t>
            </a:r>
            <a:r>
              <a:rPr baseline="-25000" lang="en-GB"/>
              <a:t>2</a:t>
            </a:r>
            <a:r>
              <a:rPr lang="en-GB"/>
              <a:t>                                 N</a:t>
            </a:r>
            <a:r>
              <a:rPr baseline="-25000" lang="en-GB"/>
              <a:t>2</a:t>
            </a:r>
            <a:r>
              <a:rPr lang="en-GB"/>
              <a:t>           +          2H</a:t>
            </a:r>
            <a:r>
              <a:rPr baseline="-25000" lang="en-GB"/>
              <a:t>2</a:t>
            </a:r>
            <a:r>
              <a:rPr lang="en-GB"/>
              <a:t>Oe</a:t>
            </a:r>
            <a:endParaRPr/>
          </a:p>
        </p:txBody>
      </p:sp>
      <p:sp>
        <p:nvSpPr>
          <p:cNvPr id="173" name="Google Shape;17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74" name="Google Shape;174;p20"/>
          <p:cNvCxnSpPr/>
          <p:nvPr/>
        </p:nvCxnSpPr>
        <p:spPr>
          <a:xfrm>
            <a:off x="8015700" y="3668625"/>
            <a:ext cx="2670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0"/>
          <p:cNvSpPr txBox="1"/>
          <p:nvPr/>
        </p:nvSpPr>
        <p:spPr>
          <a:xfrm>
            <a:off x="4263525" y="5391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3425325" y="4629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5101725" y="5391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5701700" y="4629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3501525" y="60014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5939925" y="60776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81" name="Google Shape;181;p20"/>
          <p:cNvCxnSpPr/>
          <p:nvPr/>
        </p:nvCxnSpPr>
        <p:spPr>
          <a:xfrm flipH="1" rot="10800000">
            <a:off x="4684925" y="5686550"/>
            <a:ext cx="443400" cy="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0"/>
          <p:cNvCxnSpPr/>
          <p:nvPr/>
        </p:nvCxnSpPr>
        <p:spPr>
          <a:xfrm>
            <a:off x="3942200" y="5155900"/>
            <a:ext cx="371700" cy="446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20"/>
          <p:cNvCxnSpPr/>
          <p:nvPr/>
        </p:nvCxnSpPr>
        <p:spPr>
          <a:xfrm>
            <a:off x="5618600" y="5765500"/>
            <a:ext cx="371700" cy="446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20"/>
          <p:cNvCxnSpPr/>
          <p:nvPr/>
        </p:nvCxnSpPr>
        <p:spPr>
          <a:xfrm flipH="1" rot="10800000">
            <a:off x="3964225" y="5918025"/>
            <a:ext cx="322200" cy="371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20"/>
          <p:cNvCxnSpPr/>
          <p:nvPr/>
        </p:nvCxnSpPr>
        <p:spPr>
          <a:xfrm flipH="1" rot="10800000">
            <a:off x="5618600" y="5193100"/>
            <a:ext cx="322200" cy="371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6" name="Google Shape;186;p20"/>
          <p:cNvSpPr txBox="1"/>
          <p:nvPr/>
        </p:nvSpPr>
        <p:spPr>
          <a:xfrm>
            <a:off x="6767100" y="4833650"/>
            <a:ext cx="15864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87" name="Google Shape;187;p20"/>
          <p:cNvGrpSpPr/>
          <p:nvPr/>
        </p:nvGrpSpPr>
        <p:grpSpPr>
          <a:xfrm>
            <a:off x="10359525" y="4934650"/>
            <a:ext cx="1667725" cy="718800"/>
            <a:chOff x="10359525" y="4934650"/>
            <a:chExt cx="1667725" cy="718800"/>
          </a:xfrm>
        </p:grpSpPr>
        <p:sp>
          <p:nvSpPr>
            <p:cNvPr id="188" name="Google Shape;188;p20"/>
            <p:cNvSpPr txBox="1"/>
            <p:nvPr/>
          </p:nvSpPr>
          <p:spPr>
            <a:xfrm>
              <a:off x="10359525" y="4934650"/>
              <a:ext cx="743700" cy="7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9" name="Google Shape;189;p20"/>
            <p:cNvSpPr txBox="1"/>
            <p:nvPr/>
          </p:nvSpPr>
          <p:spPr>
            <a:xfrm>
              <a:off x="11283550" y="4934650"/>
              <a:ext cx="743700" cy="7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90" name="Google Shape;190;p20"/>
            <p:cNvCxnSpPr/>
            <p:nvPr/>
          </p:nvCxnSpPr>
          <p:spPr>
            <a:xfrm>
              <a:off x="10805700" y="5143500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1" name="Google Shape;191;p20"/>
            <p:cNvCxnSpPr/>
            <p:nvPr/>
          </p:nvCxnSpPr>
          <p:spPr>
            <a:xfrm>
              <a:off x="10806700" y="5278475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2" name="Google Shape;192;p20"/>
            <p:cNvCxnSpPr/>
            <p:nvPr/>
          </p:nvCxnSpPr>
          <p:spPr>
            <a:xfrm>
              <a:off x="10806700" y="5418075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93" name="Google Shape;19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88075" y="4880675"/>
            <a:ext cx="3960723" cy="7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0"/>
          <p:cNvSpPr txBox="1"/>
          <p:nvPr/>
        </p:nvSpPr>
        <p:spPr>
          <a:xfrm>
            <a:off x="502075" y="3929350"/>
            <a:ext cx="2652300" cy="3643800"/>
          </a:xfrm>
          <a:prstGeom prst="rect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 u="sn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Bond energies </a:t>
            </a: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(kJ/mol)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N–N = 163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    N = 945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N–H = 391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 = 498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O–H = 463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0"/>
          <p:cNvSpPr txBox="1"/>
          <p:nvPr/>
        </p:nvSpPr>
        <p:spPr>
          <a:xfrm>
            <a:off x="8820000" y="6110650"/>
            <a:ext cx="9493800" cy="27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overall energy change in this reaction, using the bond energy values given.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355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Explain why this reaction is exothermic, in terms of bonds broken and bonds formed.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96" name="Google Shape;196;p20"/>
          <p:cNvGrpSpPr/>
          <p:nvPr/>
        </p:nvGrpSpPr>
        <p:grpSpPr>
          <a:xfrm>
            <a:off x="917950" y="5895150"/>
            <a:ext cx="371780" cy="186785"/>
            <a:chOff x="6220700" y="7842450"/>
            <a:chExt cx="371780" cy="186785"/>
          </a:xfrm>
        </p:grpSpPr>
        <p:cxnSp>
          <p:nvCxnSpPr>
            <p:cNvPr id="197" name="Google Shape;197;p20"/>
            <p:cNvCxnSpPr/>
            <p:nvPr/>
          </p:nvCxnSpPr>
          <p:spPr>
            <a:xfrm>
              <a:off x="6220700" y="7842450"/>
              <a:ext cx="3711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8" name="Google Shape;198;p20"/>
            <p:cNvCxnSpPr/>
            <p:nvPr/>
          </p:nvCxnSpPr>
          <p:spPr>
            <a:xfrm>
              <a:off x="6221380" y="7934270"/>
              <a:ext cx="3711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20"/>
            <p:cNvCxnSpPr/>
            <p:nvPr/>
          </p:nvCxnSpPr>
          <p:spPr>
            <a:xfrm>
              <a:off x="6221380" y="8029235"/>
              <a:ext cx="3711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answers</a:t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1388975" y="25915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Hydrazine (N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) reacts with oxygen to produce nitrogen gas and water.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             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       +        O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                             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       +          2H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6" name="Google Shape;20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07" name="Google Shape;207;p21"/>
          <p:cNvCxnSpPr/>
          <p:nvPr/>
        </p:nvCxnSpPr>
        <p:spPr>
          <a:xfrm>
            <a:off x="8015700" y="3668625"/>
            <a:ext cx="26541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8" name="Google Shape;208;p21"/>
          <p:cNvSpPr txBox="1"/>
          <p:nvPr>
            <p:ph idx="1" type="body"/>
          </p:nvPr>
        </p:nvSpPr>
        <p:spPr>
          <a:xfrm>
            <a:off x="917950" y="4324125"/>
            <a:ext cx="7902000" cy="34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Energy required for bond breaking: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163 + (4 x 391) + 498           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= 2,225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Total energy taken in = 2225 kJ/mol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1"/>
          <p:cNvSpPr txBox="1"/>
          <p:nvPr>
            <p:ph idx="4294967295" type="body"/>
          </p:nvPr>
        </p:nvSpPr>
        <p:spPr>
          <a:xfrm>
            <a:off x="9467950" y="4247800"/>
            <a:ext cx="7902000" cy="34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released when bonds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are made: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945 + (4 x 463)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Total energy released = 2797 kJ/mol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0" name="Google Shape;210;p21"/>
          <p:cNvSpPr txBox="1"/>
          <p:nvPr/>
        </p:nvSpPr>
        <p:spPr>
          <a:xfrm>
            <a:off x="4546300" y="7287650"/>
            <a:ext cx="6519300" cy="16659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Overall energy = 2225 − 2797  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Overall = </a:t>
            </a: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−</a:t>
            </a: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572 kJ   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21"/>
          <p:cNvSpPr txBox="1"/>
          <p:nvPr/>
        </p:nvSpPr>
        <p:spPr>
          <a:xfrm>
            <a:off x="11774275" y="7287650"/>
            <a:ext cx="5428500" cy="17352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The reaction is exothermic by 572 kJ per mole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answers</a:t>
            </a:r>
            <a:endParaRPr/>
          </a:p>
        </p:txBody>
      </p:sp>
      <p:sp>
        <p:nvSpPr>
          <p:cNvPr id="217" name="Google Shape;217;p22"/>
          <p:cNvSpPr txBox="1"/>
          <p:nvPr>
            <p:ph idx="1" type="body"/>
          </p:nvPr>
        </p:nvSpPr>
        <p:spPr>
          <a:xfrm>
            <a:off x="918000" y="2258325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Hydrazine (N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) reacts with oxygen to produce nitrogen gas and water.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                             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baseline="-25000" lang="en-GB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       +        O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                             N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           +          2H</a:t>
            </a:r>
            <a:r>
              <a:rPr baseline="-25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8" name="Google Shape;21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19" name="Google Shape;219;p22"/>
          <p:cNvCxnSpPr/>
          <p:nvPr/>
        </p:nvCxnSpPr>
        <p:spPr>
          <a:xfrm>
            <a:off x="8015700" y="3668625"/>
            <a:ext cx="2652300" cy="249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0" name="Google Shape;220;p22"/>
          <p:cNvSpPr txBox="1"/>
          <p:nvPr/>
        </p:nvSpPr>
        <p:spPr>
          <a:xfrm>
            <a:off x="4263525" y="5391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1" name="Google Shape;221;p22"/>
          <p:cNvSpPr txBox="1"/>
          <p:nvPr/>
        </p:nvSpPr>
        <p:spPr>
          <a:xfrm>
            <a:off x="3501525" y="4629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22"/>
          <p:cNvSpPr txBox="1"/>
          <p:nvPr/>
        </p:nvSpPr>
        <p:spPr>
          <a:xfrm>
            <a:off x="5101725" y="5391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22"/>
          <p:cNvSpPr txBox="1"/>
          <p:nvPr/>
        </p:nvSpPr>
        <p:spPr>
          <a:xfrm>
            <a:off x="5635125" y="46298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4" name="Google Shape;224;p22"/>
          <p:cNvSpPr txBox="1"/>
          <p:nvPr/>
        </p:nvSpPr>
        <p:spPr>
          <a:xfrm>
            <a:off x="3501525" y="60014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22"/>
          <p:cNvSpPr txBox="1"/>
          <p:nvPr/>
        </p:nvSpPr>
        <p:spPr>
          <a:xfrm>
            <a:off x="5939925" y="6077650"/>
            <a:ext cx="7437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6" name="Google Shape;226;p22"/>
          <p:cNvCxnSpPr/>
          <p:nvPr/>
        </p:nvCxnSpPr>
        <p:spPr>
          <a:xfrm flipH="1" rot="10800000">
            <a:off x="4684925" y="5686550"/>
            <a:ext cx="443400" cy="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22"/>
          <p:cNvCxnSpPr/>
          <p:nvPr/>
        </p:nvCxnSpPr>
        <p:spPr>
          <a:xfrm>
            <a:off x="3942200" y="5155900"/>
            <a:ext cx="371700" cy="446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22"/>
          <p:cNvCxnSpPr/>
          <p:nvPr/>
        </p:nvCxnSpPr>
        <p:spPr>
          <a:xfrm>
            <a:off x="5618600" y="5765500"/>
            <a:ext cx="371700" cy="446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22"/>
          <p:cNvCxnSpPr/>
          <p:nvPr/>
        </p:nvCxnSpPr>
        <p:spPr>
          <a:xfrm flipH="1" rot="10800000">
            <a:off x="3964225" y="5918025"/>
            <a:ext cx="322200" cy="371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22"/>
          <p:cNvCxnSpPr/>
          <p:nvPr/>
        </p:nvCxnSpPr>
        <p:spPr>
          <a:xfrm flipH="1" rot="10800000">
            <a:off x="5488225" y="5232225"/>
            <a:ext cx="322200" cy="371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1" name="Google Shape;231;p22"/>
          <p:cNvSpPr txBox="1"/>
          <p:nvPr/>
        </p:nvSpPr>
        <p:spPr>
          <a:xfrm>
            <a:off x="6767100" y="4833650"/>
            <a:ext cx="15864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O=O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2" name="Google Shape;2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88075" y="4880675"/>
            <a:ext cx="3960723" cy="7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2"/>
          <p:cNvSpPr txBox="1"/>
          <p:nvPr/>
        </p:nvSpPr>
        <p:spPr>
          <a:xfrm>
            <a:off x="917950" y="6775850"/>
            <a:ext cx="15739500" cy="21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2. Explain why this reaction is exothermic, in terms of bonds broken and bonds formed. </a:t>
            </a:r>
            <a:br>
              <a:rPr b="1"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This reaction is exothermic because more energy is released when the bonds are made than is needed to break the bonds.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34" name="Google Shape;234;p22"/>
          <p:cNvGrpSpPr/>
          <p:nvPr/>
        </p:nvGrpSpPr>
        <p:grpSpPr>
          <a:xfrm>
            <a:off x="10668000" y="4919075"/>
            <a:ext cx="1667725" cy="718800"/>
            <a:chOff x="10359525" y="4934650"/>
            <a:chExt cx="1667725" cy="718800"/>
          </a:xfrm>
        </p:grpSpPr>
        <p:sp>
          <p:nvSpPr>
            <p:cNvPr id="235" name="Google Shape;235;p22"/>
            <p:cNvSpPr txBox="1"/>
            <p:nvPr/>
          </p:nvSpPr>
          <p:spPr>
            <a:xfrm>
              <a:off x="10359525" y="4934650"/>
              <a:ext cx="743700" cy="7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36" name="Google Shape;236;p22"/>
            <p:cNvSpPr txBox="1"/>
            <p:nvPr/>
          </p:nvSpPr>
          <p:spPr>
            <a:xfrm>
              <a:off x="11283550" y="4934650"/>
              <a:ext cx="743700" cy="71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37" name="Google Shape;237;p22"/>
            <p:cNvCxnSpPr/>
            <p:nvPr/>
          </p:nvCxnSpPr>
          <p:spPr>
            <a:xfrm>
              <a:off x="10805700" y="5143500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8" name="Google Shape;238;p22"/>
            <p:cNvCxnSpPr/>
            <p:nvPr/>
          </p:nvCxnSpPr>
          <p:spPr>
            <a:xfrm>
              <a:off x="10806700" y="5278475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9" name="Google Shape;239;p22"/>
            <p:cNvCxnSpPr/>
            <p:nvPr/>
          </p:nvCxnSpPr>
          <p:spPr>
            <a:xfrm>
              <a:off x="10806700" y="5418075"/>
              <a:ext cx="545400" cy="0"/>
            </a:xfrm>
            <a:prstGeom prst="straightConnector1">
              <a:avLst/>
            </a:prstGeom>
            <a:noFill/>
            <a:ln cap="flat" cmpd="sng" w="28575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