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8EF31EA-F5F1-4D87-AD9C-858A7649236F}">
  <a:tblStyle styleId="{78EF31EA-F5F1-4D87-AD9C-858A764923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cd269fe5e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cd269fe5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cd269fe5e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cd269fe5e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cd269fe5e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cd269fe5e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cd269fe5e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cd269fe5e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cd269fe5e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cd269fe5e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1" name="Google Shape;81;p14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3" name="Google Shape;83;p14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9" Type="http://schemas.openxmlformats.org/officeDocument/2006/relationships/image" Target="../media/image9.jpg"/><Relationship Id="rId5" Type="http://schemas.openxmlformats.org/officeDocument/2006/relationships/image" Target="../media/image11.jpg"/><Relationship Id="rId6" Type="http://schemas.openxmlformats.org/officeDocument/2006/relationships/image" Target="../media/image7.jpg"/><Relationship Id="rId7" Type="http://schemas.openxmlformats.org/officeDocument/2006/relationships/image" Target="../media/image10.jpg"/><Relationship Id="rId8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2.jpg"/><Relationship Id="rId5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8.jpg"/><Relationship Id="rId5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What is a habitat?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Science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1" name="Google Shape;91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Simkin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2" name="Google Shape;92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660775" y="354250"/>
            <a:ext cx="4062600" cy="73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MRS NERG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6"/>
          <p:cNvSpPr txBox="1"/>
          <p:nvPr>
            <p:ph type="title"/>
          </p:nvPr>
        </p:nvSpPr>
        <p:spPr>
          <a:xfrm>
            <a:off x="6337350" y="354250"/>
            <a:ext cx="4965300" cy="117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434343"/>
                </a:solidFill>
              </a:rPr>
              <a:t>M_______</a:t>
            </a:r>
            <a:endParaRPr sz="8000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434343"/>
                </a:solidFill>
              </a:rPr>
              <a:t>R_______</a:t>
            </a:r>
            <a:endParaRPr sz="8000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434343"/>
                </a:solidFill>
              </a:rPr>
              <a:t>S</a:t>
            </a:r>
            <a:r>
              <a:rPr lang="en-GB" sz="8000">
                <a:solidFill>
                  <a:schemeClr val="dk2"/>
                </a:solidFill>
              </a:rPr>
              <a:t>_______</a:t>
            </a:r>
            <a:r>
              <a:rPr lang="en-GB" sz="8000">
                <a:solidFill>
                  <a:srgbClr val="434343"/>
                </a:solidFill>
              </a:rPr>
              <a:t> </a:t>
            </a:r>
            <a:endParaRPr sz="8000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434343"/>
                </a:solidFill>
              </a:rPr>
              <a:t>N</a:t>
            </a:r>
            <a:r>
              <a:rPr lang="en-GB" sz="8000">
                <a:solidFill>
                  <a:schemeClr val="dk2"/>
                </a:solidFill>
              </a:rPr>
              <a:t>_______</a:t>
            </a:r>
            <a:endParaRPr sz="8000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434343"/>
                </a:solidFill>
              </a:rPr>
              <a:t>E</a:t>
            </a:r>
            <a:r>
              <a:rPr lang="en-GB" sz="8000">
                <a:solidFill>
                  <a:schemeClr val="dk2"/>
                </a:solidFill>
              </a:rPr>
              <a:t>_______</a:t>
            </a:r>
            <a:endParaRPr sz="8000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434343"/>
                </a:solidFill>
              </a:rPr>
              <a:t>R</a:t>
            </a:r>
            <a:r>
              <a:rPr lang="en-GB" sz="8000">
                <a:solidFill>
                  <a:schemeClr val="dk2"/>
                </a:solidFill>
              </a:rPr>
              <a:t>_______</a:t>
            </a:r>
            <a:endParaRPr sz="8000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434343"/>
                </a:solidFill>
              </a:rPr>
              <a:t>G</a:t>
            </a:r>
            <a:r>
              <a:rPr lang="en-GB" sz="8000">
                <a:solidFill>
                  <a:schemeClr val="dk2"/>
                </a:solidFill>
              </a:rPr>
              <a:t>_______</a:t>
            </a:r>
            <a:endParaRPr sz="80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17"/>
          <p:cNvSpPr txBox="1"/>
          <p:nvPr/>
        </p:nvSpPr>
        <p:spPr>
          <a:xfrm>
            <a:off x="2161625" y="1273650"/>
            <a:ext cx="15559200" cy="14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1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✍</a:t>
            </a: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b="1" lang="en-GB" sz="3900">
                <a:latin typeface="Montserrat"/>
                <a:ea typeface="Montserrat"/>
                <a:cs typeface="Montserrat"/>
                <a:sym typeface="Montserrat"/>
              </a:rPr>
              <a:t>habitat </a:t>
            </a: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is the natural _________ of an __________.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3" name="Google Shape;113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4" name="Google Shape;114;p18"/>
          <p:cNvSpPr txBox="1"/>
          <p:nvPr/>
        </p:nvSpPr>
        <p:spPr>
          <a:xfrm>
            <a:off x="315650" y="8982825"/>
            <a:ext cx="29148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700">
                <a:latin typeface="Montserrat"/>
                <a:ea typeface="Montserrat"/>
                <a:cs typeface="Montserrat"/>
                <a:sym typeface="Montserrat"/>
              </a:rPr>
              <a:t>Images from Pixabay.</a:t>
            </a:r>
            <a:endParaRPr i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1300800" y="508925"/>
            <a:ext cx="15038400" cy="9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1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✍ </a:t>
            </a:r>
            <a:r>
              <a:rPr b="1" i="1" lang="en-GB" sz="4000">
                <a:solidFill>
                  <a:srgbClr val="00468C"/>
                </a:solidFill>
                <a:latin typeface="Montserrat"/>
                <a:ea typeface="Montserrat"/>
                <a:cs typeface="Montserrat"/>
                <a:sym typeface="Montserrat"/>
              </a:rPr>
              <a:t>Which habitat does each organism belong to?</a:t>
            </a:r>
            <a:endParaRPr b="1" i="1" sz="4000">
              <a:solidFill>
                <a:srgbClr val="0046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16" name="Google Shape;116;p18"/>
          <p:cNvGraphicFramePr/>
          <p:nvPr/>
        </p:nvGraphicFramePr>
        <p:xfrm>
          <a:off x="1428425" y="6366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{78EF31EA-F5F1-4D87-AD9C-858A7649236F}</a:tableStyleId>
              </a:tblPr>
              <a:tblGrid>
                <a:gridCol w="145021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Woodland: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Pond: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Savannah: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 b="0" l="11738" r="0" t="0"/>
          <a:stretch/>
        </p:blipFill>
        <p:spPr>
          <a:xfrm>
            <a:off x="112475" y="2464275"/>
            <a:ext cx="2052600" cy="325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5200" y="2527075"/>
            <a:ext cx="2325574" cy="3131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 rotWithShape="1">
          <a:blip r:embed="rId5">
            <a:alphaModFix/>
          </a:blip>
          <a:srcRect b="0" l="30593" r="17875" t="0"/>
          <a:stretch/>
        </p:blipFill>
        <p:spPr>
          <a:xfrm>
            <a:off x="7053625" y="2464263"/>
            <a:ext cx="2237669" cy="325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 rotWithShape="1">
          <a:blip r:embed="rId6">
            <a:alphaModFix/>
          </a:blip>
          <a:srcRect b="24125" l="19135" r="29104" t="9393"/>
          <a:stretch/>
        </p:blipFill>
        <p:spPr>
          <a:xfrm>
            <a:off x="11957125" y="2827612"/>
            <a:ext cx="2914800" cy="249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30900" y="2553237"/>
            <a:ext cx="2052602" cy="3078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 rotWithShape="1">
          <a:blip r:embed="rId8">
            <a:alphaModFix/>
          </a:blip>
          <a:srcRect b="0" l="0" r="12960" t="19639"/>
          <a:stretch/>
        </p:blipFill>
        <p:spPr>
          <a:xfrm>
            <a:off x="9461425" y="2464275"/>
            <a:ext cx="2325574" cy="3220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 rotWithShape="1">
          <a:blip r:embed="rId9">
            <a:alphaModFix/>
          </a:blip>
          <a:srcRect b="0" l="29128" r="6313" t="0"/>
          <a:stretch/>
        </p:blipFill>
        <p:spPr>
          <a:xfrm>
            <a:off x="15042050" y="2385775"/>
            <a:ext cx="3032117" cy="313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9" name="Google Shape;129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0" name="Google Shape;130;p19"/>
          <p:cNvSpPr txBox="1"/>
          <p:nvPr/>
        </p:nvSpPr>
        <p:spPr>
          <a:xfrm>
            <a:off x="180550" y="9072450"/>
            <a:ext cx="29148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700">
                <a:latin typeface="Montserrat"/>
                <a:ea typeface="Montserrat"/>
                <a:cs typeface="Montserrat"/>
                <a:sym typeface="Montserrat"/>
              </a:rPr>
              <a:t>Images from Pixabay.</a:t>
            </a:r>
            <a:endParaRPr i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9"/>
          <p:cNvSpPr txBox="1"/>
          <p:nvPr>
            <p:ph type="title"/>
          </p:nvPr>
        </p:nvSpPr>
        <p:spPr>
          <a:xfrm>
            <a:off x="514950" y="2604250"/>
            <a:ext cx="4177500" cy="73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Woodland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1918250" y="524400"/>
            <a:ext cx="14286900" cy="9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1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✍ </a:t>
            </a:r>
            <a:r>
              <a:rPr b="1" i="1" lang="en-GB" sz="4000">
                <a:solidFill>
                  <a:srgbClr val="00468C"/>
                </a:solidFill>
                <a:latin typeface="Montserrat"/>
                <a:ea typeface="Montserrat"/>
                <a:cs typeface="Montserrat"/>
                <a:sym typeface="Montserrat"/>
              </a:rPr>
              <a:t>Can you draw the food chain for this habitat?</a:t>
            </a:r>
            <a:endParaRPr b="1" i="1" sz="4000">
              <a:solidFill>
                <a:srgbClr val="0046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3">
            <a:alphaModFix/>
          </a:blip>
          <a:srcRect b="0" l="29128" r="6313" t="11103"/>
          <a:stretch/>
        </p:blipFill>
        <p:spPr>
          <a:xfrm>
            <a:off x="744550" y="3714175"/>
            <a:ext cx="5120486" cy="470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 rotWithShape="1">
          <a:blip r:embed="rId4">
            <a:alphaModFix/>
          </a:blip>
          <a:srcRect b="0" l="16950" r="17403" t="0"/>
          <a:stretch/>
        </p:blipFill>
        <p:spPr>
          <a:xfrm>
            <a:off x="6803825" y="3773450"/>
            <a:ext cx="4515749" cy="458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 rotWithShape="1">
          <a:blip r:embed="rId5">
            <a:alphaModFix/>
          </a:blip>
          <a:srcRect b="0" l="45471" r="0" t="19270"/>
          <a:stretch/>
        </p:blipFill>
        <p:spPr>
          <a:xfrm>
            <a:off x="12952950" y="3549488"/>
            <a:ext cx="4836269" cy="4773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1" name="Google Shape;141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2" name="Google Shape;142;p20"/>
          <p:cNvSpPr txBox="1"/>
          <p:nvPr/>
        </p:nvSpPr>
        <p:spPr>
          <a:xfrm>
            <a:off x="115425" y="8912975"/>
            <a:ext cx="29148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700">
                <a:latin typeface="Montserrat"/>
                <a:ea typeface="Montserrat"/>
                <a:cs typeface="Montserrat"/>
                <a:sym typeface="Montserrat"/>
              </a:rPr>
              <a:t>Images from Pixabay.</a:t>
            </a:r>
            <a:endParaRPr i="1"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0"/>
          <p:cNvSpPr txBox="1"/>
          <p:nvPr>
            <p:ph type="title"/>
          </p:nvPr>
        </p:nvSpPr>
        <p:spPr>
          <a:xfrm>
            <a:off x="344600" y="2745625"/>
            <a:ext cx="4177500" cy="73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Savannah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1918250" y="524400"/>
            <a:ext cx="14286900" cy="14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1500">
                <a:solidFill>
                  <a:srgbClr val="00468C"/>
                </a:solidFill>
                <a:latin typeface="Montserrat"/>
                <a:ea typeface="Montserrat"/>
                <a:cs typeface="Montserrat"/>
                <a:sym typeface="Montserrat"/>
              </a:rPr>
              <a:t>✍ </a:t>
            </a:r>
            <a:r>
              <a:rPr b="1" i="1" lang="en-GB" sz="4000">
                <a:solidFill>
                  <a:srgbClr val="00468C"/>
                </a:solidFill>
                <a:latin typeface="Montserrat"/>
                <a:ea typeface="Montserrat"/>
                <a:cs typeface="Montserrat"/>
                <a:sym typeface="Montserrat"/>
              </a:rPr>
              <a:t>Can you draw the food chain for this habitat?</a:t>
            </a:r>
            <a:endParaRPr b="1" i="1" sz="4000">
              <a:solidFill>
                <a:srgbClr val="0046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5" name="Google Shape;1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8625" y="3566029"/>
            <a:ext cx="3510074" cy="52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 rotWithShape="1">
          <a:blip r:embed="rId4">
            <a:alphaModFix/>
          </a:blip>
          <a:srcRect b="0" l="0" r="12960" t="19639"/>
          <a:stretch/>
        </p:blipFill>
        <p:spPr>
          <a:xfrm>
            <a:off x="12162625" y="2462538"/>
            <a:ext cx="4781002" cy="6621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3950" y="3764863"/>
            <a:ext cx="6001344" cy="401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