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9a444584_1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9a444584_1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9a444584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9a444584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c9a444584_1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c9a444584_1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9a444584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9a444584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9a444584_1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9a444584_1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c9a444584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c9a444584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9a444584_1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9a444584_1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‘The Rubber Coils’</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History-Lesson 2 of 4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How do we uncover the lived experience of those ruled by Empire in Africa?</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Nicholas Hewitt</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t>Life in the Belgian Congo</a:t>
            </a:r>
            <a:endParaRPr u="sng"/>
          </a:p>
        </p:txBody>
      </p:sp>
      <p:sp>
        <p:nvSpPr>
          <p:cNvPr id="91" name="Google Shape;91;p15"/>
          <p:cNvSpPr txBox="1"/>
          <p:nvPr>
            <p:ph idx="1" type="body"/>
          </p:nvPr>
        </p:nvSpPr>
        <p:spPr>
          <a:xfrm>
            <a:off x="917950" y="1896225"/>
            <a:ext cx="16823100" cy="6942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The Belgian King Leopold II famously described Africa as ‘this magnificent cake’. This disturbing phrase captures the reality of </a:t>
            </a:r>
            <a:r>
              <a:rPr b="1" lang="en-GB" sz="3500"/>
              <a:t>imperial</a:t>
            </a:r>
            <a:r>
              <a:rPr lang="en-GB" sz="3500"/>
              <a:t> </a:t>
            </a:r>
            <a:r>
              <a:rPr lang="en-GB" sz="3500"/>
              <a:t>attitudes toward the colonised. The phrase implies that Africa and Africans, were something to be consumed for the pleasure of Europeans. Indeed Congolese peoples were mercilessly enslaved and murdered in the pursuit of </a:t>
            </a:r>
            <a:r>
              <a:rPr lang="en-GB" sz="3500"/>
              <a:t>valuable</a:t>
            </a:r>
            <a:r>
              <a:rPr lang="en-GB" sz="3500"/>
              <a:t> rubber in the region. Source A in the lesson (HISy9u3L2) gives you an insight into this experience. </a:t>
            </a:r>
            <a:endParaRPr b="1" i="1" sz="3500"/>
          </a:p>
          <a:p>
            <a:pPr indent="0" lvl="0" marL="0" rtl="0" algn="l">
              <a:spcBef>
                <a:spcPts val="2000"/>
              </a:spcBef>
              <a:spcAft>
                <a:spcPts val="2000"/>
              </a:spcAft>
              <a:buNone/>
            </a:pPr>
            <a:r>
              <a:rPr lang="en-GB" sz="3500"/>
              <a:t> </a:t>
            </a:r>
            <a:endParaRPr sz="3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nvSpPr>
        <p:spPr>
          <a:xfrm>
            <a:off x="742500" y="609600"/>
            <a:ext cx="16803000" cy="84768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b="1" lang="en-GB" sz="3000" u="sng">
                <a:solidFill>
                  <a:srgbClr val="434343"/>
                </a:solidFill>
                <a:latin typeface="Montserrat"/>
                <a:ea typeface="Montserrat"/>
                <a:cs typeface="Montserrat"/>
                <a:sym typeface="Montserrat"/>
              </a:rPr>
              <a:t>Source A</a:t>
            </a:r>
            <a:endParaRPr b="1" sz="3000" u="sng">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i="1" lang="en-GB" sz="3000">
                <a:solidFill>
                  <a:srgbClr val="434343"/>
                </a:solidFill>
                <a:latin typeface="Montserrat"/>
                <a:ea typeface="Montserrat"/>
                <a:cs typeface="Montserrat"/>
                <a:sym typeface="Montserrat"/>
              </a:rPr>
              <a:t>From our country each village had to take 20 loads of rubber. These loads were big...we had to take these loads in 4 times a month...We got no pay. Wild beasts-the leopards-killed some of us...we begged the white man to leave us alone, saying we could get no more rubber, the the white men and their soldiers said: Go. You are only beasts yourselves...We tried, always going further into the forest , and when we failed...the soldiers came to our towns and killed us. </a:t>
            </a:r>
            <a:endParaRPr i="1" sz="30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b="1" lang="en-GB" sz="3000">
                <a:solidFill>
                  <a:srgbClr val="434343"/>
                </a:solidFill>
                <a:latin typeface="Montserrat"/>
                <a:ea typeface="Montserrat"/>
                <a:cs typeface="Montserrat"/>
                <a:sym typeface="Montserrat"/>
              </a:rPr>
              <a:t>A Congolese witness testifies to Roger Casement, a British government employee, sent to investigate conditions in the Belgian colony of the Congo, 1903</a:t>
            </a:r>
            <a:endParaRPr b="1" sz="30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rgbClr val="434343"/>
                </a:solidFill>
                <a:latin typeface="Montserrat"/>
                <a:ea typeface="Montserrat"/>
                <a:cs typeface="Montserrat"/>
                <a:sym typeface="Montserrat"/>
              </a:rPr>
              <a:t>Martin Meredith, Fortunes of Africa, 2014</a:t>
            </a:r>
            <a:endParaRPr sz="30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sz="35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500">
              <a:solidFill>
                <a:srgbClr val="434343"/>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3" name="Google Shape;103;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t>The Anglo Zulu Wars</a:t>
            </a:r>
            <a:endParaRPr u="sng"/>
          </a:p>
        </p:txBody>
      </p:sp>
      <p:sp>
        <p:nvSpPr>
          <p:cNvPr id="104" name="Google Shape;104;p17"/>
          <p:cNvSpPr txBox="1"/>
          <p:nvPr>
            <p:ph idx="1" type="body"/>
          </p:nvPr>
        </p:nvSpPr>
        <p:spPr>
          <a:xfrm>
            <a:off x="917950" y="1896225"/>
            <a:ext cx="15918900" cy="6381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During the late 19th Century the British expanded the amount of land they controlled in South Africa. As the British did this, they deprived African </a:t>
            </a:r>
            <a:r>
              <a:rPr b="1" lang="en-GB" sz="3500"/>
              <a:t>chieftains</a:t>
            </a:r>
            <a:r>
              <a:rPr b="1" lang="en-GB" sz="3500"/>
              <a:t> </a:t>
            </a:r>
            <a:r>
              <a:rPr lang="en-GB" sz="3500"/>
              <a:t>of their lands. The British army could achieve this expansion by using contemporary </a:t>
            </a:r>
            <a:r>
              <a:rPr b="1" lang="en-GB" sz="3500"/>
              <a:t>firearms, </a:t>
            </a:r>
            <a:r>
              <a:rPr lang="en-GB" sz="3500"/>
              <a:t>which far outstripped the </a:t>
            </a:r>
            <a:r>
              <a:rPr lang="en-GB" sz="3500"/>
              <a:t>indigenous soldiers capacity for warfare.</a:t>
            </a:r>
            <a:r>
              <a:rPr lang="en-GB" sz="3500"/>
              <a:t> The Zulu’s were one such people, they attempted both to live peacefully with the British and eventually to resist them. Eventually, their lands were taken and their </a:t>
            </a:r>
            <a:r>
              <a:rPr lang="en-GB" sz="3500"/>
              <a:t>chieftain's</a:t>
            </a:r>
            <a:r>
              <a:rPr lang="en-GB" sz="3500"/>
              <a:t> </a:t>
            </a:r>
            <a:r>
              <a:rPr b="1" lang="en-GB" sz="3500"/>
              <a:t>deposed</a:t>
            </a:r>
            <a:r>
              <a:rPr lang="en-GB" sz="3500"/>
              <a:t>. Source B in this lesson offers you an insight into the mind of a Zulu King facing this threat. </a:t>
            </a:r>
            <a:endParaRPr sz="3500"/>
          </a:p>
          <a:p>
            <a:pPr indent="0" lvl="0" marL="0" rtl="0" algn="l">
              <a:spcBef>
                <a:spcPts val="2000"/>
              </a:spcBef>
              <a:spcAft>
                <a:spcPts val="2000"/>
              </a:spcAft>
              <a:buNone/>
            </a:pPr>
            <a:r>
              <a:t/>
            </a:r>
            <a:endParaRPr sz="3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0" name="Google Shape;110;p18"/>
          <p:cNvSpPr txBox="1"/>
          <p:nvPr/>
        </p:nvSpPr>
        <p:spPr>
          <a:xfrm>
            <a:off x="742650" y="905100"/>
            <a:ext cx="16802700" cy="84768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b="1" lang="en-GB" sz="3000" u="sng">
                <a:solidFill>
                  <a:srgbClr val="434343"/>
                </a:solidFill>
                <a:latin typeface="Montserrat"/>
                <a:ea typeface="Montserrat"/>
                <a:cs typeface="Montserrat"/>
                <a:sym typeface="Montserrat"/>
              </a:rPr>
              <a:t>Source B</a:t>
            </a:r>
            <a:endParaRPr b="1" sz="3000" u="sng">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i="1" lang="en-GB" sz="3000">
                <a:solidFill>
                  <a:srgbClr val="434343"/>
                </a:solidFill>
                <a:latin typeface="Montserrat"/>
                <a:ea typeface="Montserrat"/>
                <a:cs typeface="Montserrat"/>
                <a:sym typeface="Montserrat"/>
              </a:rPr>
              <a:t>I hear of troops arriving in Natal, that they are coming to attack the Zulus, and to seize me; in what have I done wrong that I should be seized like an ‘Umtakata’ (wrongdoer)? The English are my fathers, I do not wish to quarrel with them, but to live as I have always done at peace and with them.</a:t>
            </a:r>
            <a:endParaRPr i="1" sz="30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b="1" lang="en-GB" sz="3000">
                <a:solidFill>
                  <a:srgbClr val="434343"/>
                </a:solidFill>
                <a:latin typeface="Montserrat"/>
                <a:ea typeface="Montserrat"/>
                <a:cs typeface="Montserrat"/>
                <a:sym typeface="Montserrat"/>
              </a:rPr>
              <a:t>Zulu King Cetshwayo writes to British protests about attempts to further colonise regions of South Africa, 1878</a:t>
            </a:r>
            <a:endParaRPr b="1" sz="30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rgbClr val="434343"/>
                </a:solidFill>
                <a:latin typeface="Montserrat"/>
                <a:ea typeface="Montserrat"/>
                <a:cs typeface="Montserrat"/>
                <a:sym typeface="Montserrat"/>
              </a:rPr>
              <a:t>Martin Meredith, Fortunes of Africa, 2014</a:t>
            </a:r>
            <a:endParaRPr sz="30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sz="35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500">
              <a:solidFill>
                <a:srgbClr val="434343"/>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917950" y="44515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16" name="Google Shape;116;p19"/>
          <p:cNvSpPr txBox="1"/>
          <p:nvPr/>
        </p:nvSpPr>
        <p:spPr>
          <a:xfrm>
            <a:off x="917950" y="1367150"/>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latin typeface="Montserrat"/>
                <a:ea typeface="Montserrat"/>
                <a:cs typeface="Montserrat"/>
                <a:sym typeface="Montserrat"/>
              </a:rPr>
              <a:t>Imperial: </a:t>
            </a:r>
            <a:r>
              <a:rPr lang="en-GB" sz="3600">
                <a:latin typeface="Montserrat"/>
                <a:ea typeface="Montserrat"/>
                <a:cs typeface="Montserrat"/>
                <a:sym typeface="Montserrat"/>
              </a:rPr>
              <a:t>Relating to empire, an imperial attitude is one that would be held by a colonist.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Chieftain's</a:t>
            </a:r>
            <a:r>
              <a:rPr b="1" lang="en-GB" sz="3600">
                <a:latin typeface="Montserrat"/>
                <a:ea typeface="Montserrat"/>
                <a:cs typeface="Montserrat"/>
                <a:sym typeface="Montserrat"/>
              </a:rPr>
              <a:t>:</a:t>
            </a:r>
            <a:r>
              <a:rPr lang="en-GB" sz="3600">
                <a:latin typeface="Montserrat"/>
                <a:ea typeface="Montserrat"/>
                <a:cs typeface="Montserrat"/>
                <a:sym typeface="Montserrat"/>
              </a:rPr>
              <a:t> A term typically used to describe the leaders of different African peoples.</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Firearms</a:t>
            </a:r>
            <a:r>
              <a:rPr b="1" lang="en-GB" sz="3600">
                <a:latin typeface="Montserrat"/>
                <a:ea typeface="Montserrat"/>
                <a:cs typeface="Montserrat"/>
                <a:sym typeface="Montserrat"/>
              </a:rPr>
              <a:t>: </a:t>
            </a:r>
            <a:r>
              <a:rPr lang="en-GB" sz="3600">
                <a:latin typeface="Montserrat"/>
                <a:ea typeface="Montserrat"/>
                <a:cs typeface="Montserrat"/>
                <a:sym typeface="Montserrat"/>
              </a:rPr>
              <a:t>Guns, rifles, machines guns or revolvers.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Deposed</a:t>
            </a:r>
            <a:r>
              <a:rPr b="1" lang="en-GB" sz="3600">
                <a:latin typeface="Montserrat"/>
                <a:ea typeface="Montserrat"/>
                <a:cs typeface="Montserrat"/>
                <a:sym typeface="Montserrat"/>
              </a:rPr>
              <a:t>: </a:t>
            </a:r>
            <a:r>
              <a:rPr lang="en-GB" sz="3600">
                <a:latin typeface="Montserrat"/>
                <a:ea typeface="Montserrat"/>
                <a:cs typeface="Montserrat"/>
                <a:sym typeface="Montserrat"/>
              </a:rPr>
              <a:t>Removed from a position of power.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17" name="Google Shape;117;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3" name="Google Shape;123;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24" name="Google Shape;124;p20"/>
          <p:cNvSpPr txBox="1"/>
          <p:nvPr>
            <p:ph idx="1" type="body"/>
          </p:nvPr>
        </p:nvSpPr>
        <p:spPr>
          <a:xfrm>
            <a:off x="918000" y="1279425"/>
            <a:ext cx="16452000" cy="79254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valuable commodity were Congolese peoples exploited for under Belgian rule?</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Which African people did King Cetshwayo lead?</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Identify one feature of Source A which a historian must be aware of when using it to uncover the experience of colonialism?</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Identify one feature of Source B which a historian must be aware of when using it to uncover the experience of colonialism?</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can we uncover from the two sources studied in this lesson, about the experiences of living under colonialism?</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lang="en-GB" sz="3800" u="sng">
                <a:solidFill>
                  <a:srgbClr val="000000"/>
                </a:solidFill>
              </a:rPr>
              <a:t>Sentence starter:</a:t>
            </a:r>
            <a:r>
              <a:rPr lang="en-GB" sz="3800">
                <a:solidFill>
                  <a:srgbClr val="000000"/>
                </a:solidFill>
              </a:rPr>
              <a:t>  One experience we can uncover from these sources is...</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25" name="Google Shape;125;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