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  <p:sldMasterId id="214748366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24B31A-0061-4D32-B9E4-7C8F0D6DC78E}">
  <a:tblStyle styleId="{C624B31A-0061-4D32-B9E4-7C8F0D6DC7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6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d434f5b4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d434f5b4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434f5b49_0_1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ed434f5b4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d434f5b49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d434f5b49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go back to out previous experiment.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d434f5b49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ed434f5b49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go back to out previous experiment.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d434f5b4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d434f5b4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434f5b49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d434f5b49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645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1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6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0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8">
          <p15:clr>
            <a:srgbClr val="EA4335"/>
          </p15:clr>
        </p15:guide>
        <p15:guide id="7" orient="horz" pos="1386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Solubility Practical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9" name="Google Shape;89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Chemistry - 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Particles - Lesson 14 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Mrs Wolstenholme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957175" y="3249225"/>
            <a:ext cx="14830200" cy="171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is solubility?</a:t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Montserrat"/>
              <a:buAutoNum type="arabicPeriod"/>
            </a:pP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How does increasing temperature affect solubility?</a:t>
            </a:r>
            <a:br>
              <a:rPr b="1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0" i="0" sz="35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458025" y="885200"/>
            <a:ext cx="97059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How does the temperature of solvent affect the mass of solid that dissolves?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75" y="2739726"/>
            <a:ext cx="3358400" cy="40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11597050" y="3414675"/>
            <a:ext cx="6099300" cy="4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Mass of solid that dissolves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Temperature of solvent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Volume of solvent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Time stirring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Solid substance 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Solvent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975" y="2739726"/>
            <a:ext cx="3358400" cy="40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10654150" y="1334600"/>
            <a:ext cx="60993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Task: </a:t>
            </a: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independent, dependent and control variables.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818275" y="8942675"/>
            <a:ext cx="112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58025" y="885200"/>
            <a:ext cx="97059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latin typeface="Montserrat"/>
                <a:ea typeface="Montserrat"/>
                <a:cs typeface="Montserrat"/>
                <a:sym typeface="Montserrat"/>
              </a:rPr>
              <a:t>How does the solid substance affect the mass of solid that dissolves?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75" y="2739726"/>
            <a:ext cx="3358400" cy="40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975" y="2739726"/>
            <a:ext cx="3358400" cy="407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10654150" y="1334600"/>
            <a:ext cx="60993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latin typeface="Montserrat"/>
                <a:ea typeface="Montserrat"/>
                <a:cs typeface="Montserrat"/>
                <a:sym typeface="Montserrat"/>
              </a:rPr>
              <a:t>Task: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Write down all the variables  in this experiment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818275" y="8942675"/>
            <a:ext cx="1122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6" name="Google Shape;126;p20"/>
          <p:cNvGraphicFramePr/>
          <p:nvPr/>
        </p:nvGraphicFramePr>
        <p:xfrm>
          <a:off x="12478900" y="4964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{C624B31A-0061-4D32-B9E4-7C8F0D6DC78E}</a:tableStyleId>
              </a:tblPr>
              <a:tblGrid>
                <a:gridCol w="2697700"/>
                <a:gridCol w="2732550"/>
              </a:tblGrid>
              <a:tr h="616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 (</a:t>
                      </a:r>
                      <a:r>
                        <a:rPr baseline="30000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Solubility (g/cm</a:t>
                      </a:r>
                      <a:r>
                        <a:rPr baseline="30000"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)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000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?</a:t>
                      </a:r>
                      <a:endParaRPr b="1" sz="2000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90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19050" marB="19050" marR="28575" marL="28575" anchor="b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27" name="Google Shape;127;p2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208375"/>
            <a:ext cx="10263450" cy="8809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3" name="Google Shape;133;p21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921900" cy="8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10716525" y="3049600"/>
            <a:ext cx="6653400" cy="578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What is the solubility at: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 65 </a:t>
            </a:r>
            <a:r>
              <a:rPr baseline="30000" lang="en-GB"/>
              <a:t>o</a:t>
            </a:r>
            <a:r>
              <a:rPr lang="en-GB"/>
              <a:t>C?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30 </a:t>
            </a:r>
            <a:r>
              <a:rPr baseline="30000" lang="en-GB"/>
              <a:t>o</a:t>
            </a:r>
            <a:r>
              <a:rPr lang="en-GB"/>
              <a:t>C?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15 </a:t>
            </a:r>
            <a:r>
              <a:rPr baseline="30000" lang="en-GB"/>
              <a:t>o</a:t>
            </a:r>
            <a:r>
              <a:rPr lang="en-GB"/>
              <a:t>C?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At what temperature is the solubility: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60 g/100cm</a:t>
            </a:r>
            <a:r>
              <a:rPr baseline="30000" lang="en-GB"/>
              <a:t>3</a:t>
            </a:r>
            <a:r>
              <a:rPr lang="en-GB"/>
              <a:t>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85 g/100cm</a:t>
            </a:r>
            <a:r>
              <a:rPr baseline="30000" lang="en-GB"/>
              <a:t>3</a:t>
            </a:r>
            <a:r>
              <a:rPr lang="en-GB"/>
              <a:t>?</a:t>
            </a:r>
            <a:endParaRPr/>
          </a:p>
          <a:p>
            <a:pPr indent="-431800" lvl="1" marL="914400" rtl="0" algn="l"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75 g/100cm</a:t>
            </a:r>
            <a:r>
              <a:rPr baseline="30000" lang="en-GB"/>
              <a:t>3</a:t>
            </a:r>
            <a:r>
              <a:rPr lang="en-GB"/>
              <a:t>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