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10287000" cx="18288000"/>
  <p:notesSz cx="6858000" cy="9144000"/>
  <p:embeddedFontLst>
    <p:embeddedFont>
      <p:font typeface="Montserrat SemiBold"/>
      <p:regular r:id="rId14"/>
      <p:bold r:id="rId15"/>
      <p:italic r:id="rId16"/>
      <p:boldItalic r:id="rId17"/>
    </p:embeddedFont>
    <p:embeddedFont>
      <p:font typeface="Montserrat"/>
      <p:regular r:id="rId18"/>
      <p:bold r:id="rId19"/>
      <p:italic r:id="rId20"/>
      <p:boldItalic r:id="rId21"/>
    </p:embeddedFont>
    <p:embeddedFont>
      <p:font typeface="Montserrat Medium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AB2983DD-43CD-4A48-8DF7-3520E0A9D4EA}">
  <a:tblStyle styleId="{AB2983DD-43CD-4A48-8DF7-3520E0A9D4E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italic.fntdata"/><Relationship Id="rId22" Type="http://schemas.openxmlformats.org/officeDocument/2006/relationships/font" Target="fonts/MontserratMedium-regular.fntdata"/><Relationship Id="rId21" Type="http://schemas.openxmlformats.org/officeDocument/2006/relationships/font" Target="fonts/Montserrat-boldItalic.fntdata"/><Relationship Id="rId24" Type="http://schemas.openxmlformats.org/officeDocument/2006/relationships/font" Target="fonts/MontserratMedium-italic.fntdata"/><Relationship Id="rId23" Type="http://schemas.openxmlformats.org/officeDocument/2006/relationships/font" Target="fonts/MontserratMedium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5" Type="http://schemas.openxmlformats.org/officeDocument/2006/relationships/font" Target="fonts/MontserratMedium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font" Target="fonts/MontserratSemiBold-bold.fntdata"/><Relationship Id="rId14" Type="http://schemas.openxmlformats.org/officeDocument/2006/relationships/font" Target="fonts/MontserratSemiBold-regular.fntdata"/><Relationship Id="rId17" Type="http://schemas.openxmlformats.org/officeDocument/2006/relationships/font" Target="fonts/MontserratSemiBold-boldItalic.fntdata"/><Relationship Id="rId16" Type="http://schemas.openxmlformats.org/officeDocument/2006/relationships/font" Target="fonts/MontserratSemiBold-italic.fntdata"/><Relationship Id="rId19" Type="http://schemas.openxmlformats.org/officeDocument/2006/relationships/font" Target="fonts/Montserrat-bold.fntdata"/><Relationship Id="rId18" Type="http://schemas.openxmlformats.org/officeDocument/2006/relationships/font" Target="fonts/Montserra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c4fb515a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c4fb515a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ebfd5565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8ebfd5565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8bdc9a466c_1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8bdc9a466c_1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8ebfd55653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8ebfd55653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8c50becc13_0_1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8c50becc13_0_1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8c50becc13_0_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8c50becc13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8c50becc13_0_2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8c50becc13_0_2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8ebfd55653_0_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8ebfd55653_0_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0" name="Google Shape;80;p14"/>
          <p:cNvSpPr txBox="1"/>
          <p:nvPr>
            <p:ph idx="4294967295" type="ctrTitle"/>
          </p:nvPr>
        </p:nvSpPr>
        <p:spPr>
          <a:xfrm>
            <a:off x="917950" y="2046775"/>
            <a:ext cx="16452000" cy="4552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Joint Attention</a:t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Lesson number 5 of 14 on Attention and Listening </a:t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Speech and Language Therapy 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2" name="Google Shape;82;p14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Emma Jones</a:t>
            </a:r>
            <a:endParaRPr>
              <a:solidFill>
                <a:srgbClr val="4B324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>
            <p:ph type="title"/>
          </p:nvPr>
        </p:nvSpPr>
        <p:spPr>
          <a:xfrm>
            <a:off x="917950" y="11186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en-GB" sz="5300">
                <a:solidFill>
                  <a:srgbClr val="4B3241"/>
                </a:solidFill>
              </a:rPr>
              <a:t>Joint Attention Vs Joint Engagement </a:t>
            </a:r>
            <a:endParaRPr sz="7500">
              <a:solidFill>
                <a:srgbClr val="4B3241"/>
              </a:solidFill>
            </a:endParaRPr>
          </a:p>
        </p:txBody>
      </p:sp>
      <p:sp>
        <p:nvSpPr>
          <p:cNvPr id="88" name="Google Shape;88;p15"/>
          <p:cNvSpPr txBox="1"/>
          <p:nvPr>
            <p:ph idx="1" type="body"/>
          </p:nvPr>
        </p:nvSpPr>
        <p:spPr>
          <a:xfrm>
            <a:off x="918000" y="2967200"/>
            <a:ext cx="16452000" cy="2816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rgbClr val="000000"/>
                </a:solidFill>
              </a:rPr>
              <a:t>In lesson 1 we focused on Joint Engagement. We know joint engagement refers to a period of time when an adult and child are interacting together while focussed on the same object. </a:t>
            </a:r>
            <a:endParaRPr sz="28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rgbClr val="000000"/>
                </a:solidFill>
              </a:rPr>
              <a:t>Joint attention is the next step on from joint engagement. Joint attention is a specific skill that involves being able to attract and direct another’s attention to an object or activity.</a:t>
            </a:r>
            <a:endParaRPr sz="28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 sz="3400">
              <a:solidFill>
                <a:srgbClr val="69BE4B"/>
              </a:solidFill>
            </a:endParaRPr>
          </a:p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1000"/>
              </a:spcBef>
              <a:spcAft>
                <a:spcPts val="2000"/>
              </a:spcAft>
              <a:buNone/>
            </a:pPr>
            <a:r>
              <a:t/>
            </a:r>
            <a:endParaRPr sz="4400"/>
          </a:p>
        </p:txBody>
      </p:sp>
      <p:sp>
        <p:nvSpPr>
          <p:cNvPr id="89" name="Google Shape;89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en-GB" sz="4700">
                <a:solidFill>
                  <a:srgbClr val="4B3241"/>
                </a:solidFill>
              </a:rPr>
              <a:t>Communicating Joint Attention</a:t>
            </a:r>
            <a:endParaRPr sz="6900">
              <a:solidFill>
                <a:srgbClr val="4B3241"/>
              </a:solidFill>
            </a:endParaRPr>
          </a:p>
        </p:txBody>
      </p:sp>
      <p:sp>
        <p:nvSpPr>
          <p:cNvPr id="95" name="Google Shape;95;p16"/>
          <p:cNvSpPr txBox="1"/>
          <p:nvPr>
            <p:ph idx="1" type="body"/>
          </p:nvPr>
        </p:nvSpPr>
        <p:spPr>
          <a:xfrm>
            <a:off x="975000" y="3468275"/>
            <a:ext cx="16452000" cy="2484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800"/>
              <a:t>There are two key messages we are likely to see during play that will show us the child is engaged in joint attention and trying to direct us (the adults). </a:t>
            </a:r>
            <a:endParaRPr sz="2800"/>
          </a:p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800"/>
              <a:t>These are detailed on the next page with some descriptions of how a child might communicate these messages. </a:t>
            </a:r>
            <a:endParaRPr sz="2800"/>
          </a:p>
          <a:p>
            <a:pPr indent="0" lvl="0" marL="0" rtl="0" algn="l">
              <a:spcBef>
                <a:spcPts val="1000"/>
              </a:spcBef>
              <a:spcAft>
                <a:spcPts val="2000"/>
              </a:spcAft>
              <a:buNone/>
            </a:pPr>
            <a:r>
              <a:t/>
            </a:r>
            <a:endParaRPr sz="4300"/>
          </a:p>
        </p:txBody>
      </p:sp>
      <p:sp>
        <p:nvSpPr>
          <p:cNvPr id="96" name="Google Shape;96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en-GB" sz="4700">
                <a:solidFill>
                  <a:srgbClr val="4B3241"/>
                </a:solidFill>
              </a:rPr>
              <a:t>Communicating Joint Attention</a:t>
            </a:r>
            <a:endParaRPr sz="6900">
              <a:solidFill>
                <a:srgbClr val="4B3241"/>
              </a:solidFill>
            </a:endParaRPr>
          </a:p>
        </p:txBody>
      </p:sp>
      <p:sp>
        <p:nvSpPr>
          <p:cNvPr id="102" name="Google Shape;102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103" name="Google Shape;103;p17"/>
          <p:cNvGraphicFramePr/>
          <p:nvPr/>
        </p:nvGraphicFramePr>
        <p:xfrm>
          <a:off x="1303625" y="21994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{AB2983DD-43CD-4A48-8DF7-3520E0A9D4EA}</a:tableStyleId>
              </a:tblPr>
              <a:tblGrid>
                <a:gridCol w="7857325"/>
                <a:gridCol w="7857325"/>
              </a:tblGrid>
              <a:tr h="9781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6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like this, more please, I want that </a:t>
                      </a:r>
                      <a:endParaRPr b="1" sz="26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6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don’t like this, no more please, I don’t want that</a:t>
                      </a:r>
                      <a:endParaRPr b="1" sz="26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/>
                </a:tc>
              </a:tr>
              <a:tr h="6409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Eyes - looking between you and the object or fixing their gaze on the object</a:t>
                      </a:r>
                      <a:endParaRPr sz="26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6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Hands - reaching or touching</a:t>
                      </a:r>
                      <a:endParaRPr sz="26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6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Face - smiling or nodding</a:t>
                      </a:r>
                      <a:endParaRPr sz="26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6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Mouth - making sounds or words</a:t>
                      </a:r>
                      <a:endParaRPr sz="26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6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Body - moving arms and legs with excitement OR being very still because I’m thinking!</a:t>
                      </a:r>
                      <a:endParaRPr sz="26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6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 combination of the above or something completely different (you know the child best!). </a:t>
                      </a:r>
                      <a:endParaRPr sz="26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Eyes - not focusing or looking away</a:t>
                      </a:r>
                      <a:endParaRPr sz="26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6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Hands - withdrawing or pushing the object away</a:t>
                      </a:r>
                      <a:endParaRPr sz="26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6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Face - frowning, turning head away</a:t>
                      </a:r>
                      <a:endParaRPr sz="26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6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Mouth - making different sounds or words, clamping mouth closed</a:t>
                      </a:r>
                      <a:endParaRPr sz="26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6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Body - keeping still, wriggling more, trying to move away</a:t>
                      </a:r>
                      <a:endParaRPr sz="26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6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 combination of the above or something completely different!</a:t>
                      </a:r>
                      <a:endParaRPr sz="26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6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8"/>
          <p:cNvSpPr txBox="1"/>
          <p:nvPr>
            <p:ph type="title"/>
          </p:nvPr>
        </p:nvSpPr>
        <p:spPr>
          <a:xfrm>
            <a:off x="969725" y="890050"/>
            <a:ext cx="15576300" cy="840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Extending Joint Attention through Play </a:t>
            </a:r>
            <a:endParaRPr/>
          </a:p>
        </p:txBody>
      </p:sp>
      <p:sp>
        <p:nvSpPr>
          <p:cNvPr id="109" name="Google Shape;109;p18"/>
          <p:cNvSpPr txBox="1"/>
          <p:nvPr>
            <p:ph idx="1" type="body"/>
          </p:nvPr>
        </p:nvSpPr>
        <p:spPr>
          <a:xfrm>
            <a:off x="969725" y="2416300"/>
            <a:ext cx="164001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GB"/>
              <a:t>Create as many fun and exciting </a:t>
            </a:r>
            <a:r>
              <a:rPr b="1" lang="en-GB"/>
              <a:t>opportunities for looking</a:t>
            </a:r>
            <a:r>
              <a:rPr lang="en-GB"/>
              <a:t> as possible.</a:t>
            </a: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GB"/>
              <a:t>Add bright, colourful and </a:t>
            </a:r>
            <a:r>
              <a:rPr b="1" lang="en-GB"/>
              <a:t>interesting objects</a:t>
            </a:r>
            <a:r>
              <a:rPr lang="en-GB"/>
              <a:t> into your play.</a:t>
            </a: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GB"/>
              <a:t>Encourage the child to </a:t>
            </a:r>
            <a:r>
              <a:rPr b="1" lang="en-GB"/>
              <a:t>look towards you</a:t>
            </a:r>
            <a:r>
              <a:rPr lang="en-GB"/>
              <a:t> and track the </a:t>
            </a:r>
            <a:r>
              <a:rPr b="1" lang="en-GB"/>
              <a:t>objects </a:t>
            </a:r>
            <a:r>
              <a:rPr lang="en-GB"/>
              <a:t>with their eyes</a:t>
            </a:r>
            <a:r>
              <a:rPr b="1" lang="en-GB"/>
              <a:t>.</a:t>
            </a:r>
            <a:endParaRPr b="1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GB"/>
              <a:t>Use lots of </a:t>
            </a:r>
            <a:r>
              <a:rPr b="1" lang="en-GB"/>
              <a:t>excitement</a:t>
            </a:r>
            <a:r>
              <a:rPr lang="en-GB"/>
              <a:t> and enthusiasm in your </a:t>
            </a:r>
            <a:r>
              <a:rPr b="1" lang="en-GB"/>
              <a:t>voice.</a:t>
            </a:r>
            <a:endParaRPr b="1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b="1" lang="en-GB"/>
              <a:t>Respond</a:t>
            </a:r>
            <a:r>
              <a:rPr lang="en-GB"/>
              <a:t> and reward the child’s gaze by interpreting their message. E.g. if they are looking to the object and then to you, are they asking for more.</a:t>
            </a:r>
            <a:endParaRPr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/>
              <a:t> </a:t>
            </a:r>
            <a:endParaRPr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18"/>
          <p:cNvSpPr txBox="1"/>
          <p:nvPr>
            <p:ph idx="12" type="sldNum"/>
          </p:nvPr>
        </p:nvSpPr>
        <p:spPr>
          <a:xfrm>
            <a:off x="969716" y="879810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Adding activities into Special Time</a:t>
            </a:r>
            <a:endParaRPr/>
          </a:p>
        </p:txBody>
      </p:sp>
      <p:sp>
        <p:nvSpPr>
          <p:cNvPr id="116" name="Google Shape;116;p19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Anything that is going to be of high interest to your child!</a:t>
            </a:r>
            <a:endParaRPr/>
          </a:p>
          <a:p>
            <a:pPr indent="-431800" lvl="0" marL="457200" rtl="0" algn="l">
              <a:spcBef>
                <a:spcPts val="2000"/>
              </a:spcBef>
              <a:spcAft>
                <a:spcPts val="0"/>
              </a:spcAft>
              <a:buSzPts val="3200"/>
              <a:buChar char="●"/>
            </a:pPr>
            <a:r>
              <a:rPr lang="en-GB"/>
              <a:t>Bubbles</a:t>
            </a: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GB"/>
              <a:t>Flashing toys (if appropriate)</a:t>
            </a: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GB"/>
              <a:t>Spinning objects</a:t>
            </a: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GB"/>
              <a:t>Objects that produce interesting noises </a:t>
            </a: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GB"/>
              <a:t>Objects that move in interesting ways</a:t>
            </a:r>
            <a:endParaRPr/>
          </a:p>
        </p:txBody>
      </p:sp>
      <p:sp>
        <p:nvSpPr>
          <p:cNvPr id="117" name="Google Shape;117;p1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0"/>
          <p:cNvSpPr txBox="1"/>
          <p:nvPr>
            <p:ph type="title"/>
          </p:nvPr>
        </p:nvSpPr>
        <p:spPr>
          <a:xfrm>
            <a:off x="687250" y="890050"/>
            <a:ext cx="13201200" cy="1014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Golden Rules</a:t>
            </a:r>
            <a:endParaRPr/>
          </a:p>
        </p:txBody>
      </p:sp>
      <p:sp>
        <p:nvSpPr>
          <p:cNvPr id="123" name="Google Shape;123;p20"/>
          <p:cNvSpPr txBox="1"/>
          <p:nvPr>
            <p:ph idx="1" type="body"/>
          </p:nvPr>
        </p:nvSpPr>
        <p:spPr>
          <a:xfrm>
            <a:off x="917950" y="1904950"/>
            <a:ext cx="16452000" cy="6503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/>
              <a:t>Position</a:t>
            </a:r>
            <a:r>
              <a:rPr lang="en-GB" sz="2800"/>
              <a:t> yourself so you are facing the child, at their level.</a:t>
            </a:r>
            <a:endParaRPr sz="28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2800"/>
              <a:t>Say the child’s </a:t>
            </a:r>
            <a:r>
              <a:rPr b="1" lang="en-GB" sz="2800"/>
              <a:t>name</a:t>
            </a:r>
            <a:r>
              <a:rPr lang="en-GB" sz="2800"/>
              <a:t> to gain their attention.</a:t>
            </a:r>
            <a:endParaRPr sz="28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2800"/>
              <a:t>Keep </a:t>
            </a:r>
            <a:r>
              <a:rPr b="1" lang="en-GB" sz="2800"/>
              <a:t>objects near your face </a:t>
            </a:r>
            <a:r>
              <a:rPr lang="en-GB" sz="2800"/>
              <a:t>and in the child’s line of sight so that they learn to look to you for more.</a:t>
            </a:r>
            <a:endParaRPr sz="28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2800"/>
              <a:t>Use your </a:t>
            </a:r>
            <a:r>
              <a:rPr b="1" lang="en-GB" sz="2800"/>
              <a:t>face, voice</a:t>
            </a:r>
            <a:r>
              <a:rPr lang="en-GB" sz="2800"/>
              <a:t> and </a:t>
            </a:r>
            <a:r>
              <a:rPr b="1" lang="en-GB" sz="2800"/>
              <a:t>simple words </a:t>
            </a:r>
            <a:r>
              <a:rPr lang="en-GB" sz="2800"/>
              <a:t>to build interest. </a:t>
            </a:r>
            <a:endParaRPr sz="28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2800"/>
              <a:t>Stop, look and listen. </a:t>
            </a:r>
            <a:r>
              <a:rPr b="1" lang="en-GB" sz="2800"/>
              <a:t>Wait</a:t>
            </a:r>
            <a:r>
              <a:rPr lang="en-GB" sz="2800"/>
              <a:t> for the pupil to take the object/organise a response. </a:t>
            </a:r>
            <a:r>
              <a:rPr b="1" lang="en-GB" sz="2800"/>
              <a:t>Observe</a:t>
            </a:r>
            <a:r>
              <a:rPr lang="en-GB" sz="2800"/>
              <a:t> any messages they are giving.  </a:t>
            </a:r>
            <a:endParaRPr sz="28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2800"/>
              <a:t>ALWAYS </a:t>
            </a:r>
            <a:r>
              <a:rPr b="1" lang="en-GB" sz="2800"/>
              <a:t>respond</a:t>
            </a:r>
            <a:r>
              <a:rPr lang="en-GB" sz="2800"/>
              <a:t> to the child’s bid for joint attention (if they look towards the object, name it and give praise with a smile and warmth and repeat the action with the object e.g. blowing more bubbles). </a:t>
            </a:r>
            <a:endParaRPr sz="2800"/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rPr b="1" lang="en-GB" sz="2800"/>
              <a:t>Say</a:t>
            </a:r>
            <a:r>
              <a:rPr lang="en-GB" sz="2800"/>
              <a:t> something about the activity (one or two simple words). </a:t>
            </a:r>
            <a:endParaRPr sz="2800"/>
          </a:p>
        </p:txBody>
      </p:sp>
      <p:sp>
        <p:nvSpPr>
          <p:cNvPr id="124" name="Google Shape;124;p2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130" name="Google Shape;130;p21"/>
          <p:cNvGraphicFramePr/>
          <p:nvPr/>
        </p:nvGraphicFramePr>
        <p:xfrm>
          <a:off x="10247100" y="4556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{AB2983DD-43CD-4A48-8DF7-3520E0A9D4EA}</a:tableStyleId>
              </a:tblPr>
              <a:tblGrid>
                <a:gridCol w="7566500"/>
              </a:tblGrid>
              <a:tr h="60154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Insert picture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/>
                </a:tc>
              </a:tr>
            </a:tbl>
          </a:graphicData>
        </a:graphic>
      </p:graphicFrame>
      <p:sp>
        <p:nvSpPr>
          <p:cNvPr id="131" name="Google Shape;131;p21"/>
          <p:cNvSpPr txBox="1"/>
          <p:nvPr/>
        </p:nvSpPr>
        <p:spPr>
          <a:xfrm>
            <a:off x="576900" y="455650"/>
            <a:ext cx="8243100" cy="8702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Special Time Diary </a:t>
            </a:r>
            <a:endParaRPr b="1" sz="2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Date: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We learnt about __________________________________________________________________________________________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When my adult __________________________________________________________________________________________</a:t>
            </a:r>
            <a:endParaRPr sz="28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I…</a:t>
            </a:r>
            <a:endParaRPr sz="28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__________________________________________________________________________________________</a:t>
            </a:r>
            <a:endParaRPr sz="2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b="1" sz="2900">
              <a:solidFill>
                <a:srgbClr val="69BE4B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