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10287000" cx="18288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9D2F9B2-F3AD-472A-9B70-2482D48E6AE2}">
  <a:tblStyle styleId="{39D2F9B2-F3AD-472A-9B70-2482D48E6AE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5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4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b8991a0839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b8991a0839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afbcf8a28f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afbcf8a28f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afbcf8a28f_0_6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afbcf8a28f_0_6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afbcf8a28f_0_6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afbcf8a28f_0_6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afbcf8a28f_0_6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afbcf8a28f_0_6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0" name="Google Shape;70;p11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_2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Google Shape;74;p12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80" name="Google Shape;80;p12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2">
  <p:cSld name="TITLE_ONLY_1_3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13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86" name="Google Shape;86;p13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88" name="Google Shape;88;p13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90" name="Google Shape;90;p13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8" name="Google Shape;98;p15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9" name="Google Shape;99;p15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00" name="Google Shape;100;p15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04" name="Google Shape;104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5" name="Google Shape;105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6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9" name="Google Shape;109;p17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10" name="Google Shape;110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>
            <p:ph type="title"/>
          </p:nvPr>
        </p:nvSpPr>
        <p:spPr>
          <a:xfrm>
            <a:off x="917950" y="890050"/>
            <a:ext cx="63999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14" name="Google Shape;114;p18"/>
          <p:cNvSpPr txBox="1"/>
          <p:nvPr>
            <p:ph idx="2" type="body"/>
          </p:nvPr>
        </p:nvSpPr>
        <p:spPr>
          <a:xfrm>
            <a:off x="78677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15" name="Google Shape;115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6" name="Google Shape;116;p18"/>
          <p:cNvSpPr txBox="1"/>
          <p:nvPr>
            <p:ph idx="3" type="title"/>
          </p:nvPr>
        </p:nvSpPr>
        <p:spPr>
          <a:xfrm>
            <a:off x="7842641" y="890050"/>
            <a:ext cx="63999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17" name="Google Shape;117;p18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20" name="Google Shape;120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1" name="Google Shape;121;p19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24" name="Google Shape;124;p20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5" name="Google Shape;125;p20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26" name="Google Shape;126;p20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27" name="Google Shape;127;p20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8" name="Google Shape;128;p20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29" name="Google Shape;129;p20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30" name="Google Shape;130;p20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31" name="Google Shape;131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34" name="Google Shape;134;p21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5" name="Google Shape;135;p21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36" name="Google Shape;136;p21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7" name="Google Shape;137;p21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38" name="Google Shape;138;p21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9" name="Google Shape;139;p21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40" name="Google Shape;140;p21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1" name="Google Shape;141;p21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42" name="Google Shape;142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5" name="Google Shape;145;p22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46" name="Google Shape;146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7" name="Google Shape;147;p22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00468C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/>
          <p:nvPr>
            <p:ph type="title"/>
          </p:nvPr>
        </p:nvSpPr>
        <p:spPr>
          <a:xfrm>
            <a:off x="980500" y="3647250"/>
            <a:ext cx="16389600" cy="465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Montserrat SemiBold"/>
              <a:buNone/>
              <a:defRPr b="0" i="1" sz="7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50" name="Google Shape;150;p23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51" name="Google Shape;151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3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5" name="Google Shape;155;p24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_2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58" name="Google Shape;158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9" name="Google Shape;159;p25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0" name="Google Shape;160;p25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61" name="Google Shape;161;p25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2" name="Google Shape;162;p25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63" name="Google Shape;163;p25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4" name="Google Shape;164;p25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65" name="Google Shape;165;p25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2">
  <p:cSld name="TITLE_ONLY_1_3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68" name="Google Shape;168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9" name="Google Shape;169;p26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0" name="Google Shape;170;p26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171" name="Google Shape;171;p26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2" name="Google Shape;172;p26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173" name="Google Shape;173;p26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4" name="Google Shape;174;p26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175" name="Google Shape;175;p26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917950" y="890050"/>
            <a:ext cx="63999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78677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" name="Google Shape;31;p5"/>
          <p:cNvSpPr txBox="1"/>
          <p:nvPr>
            <p:ph idx="3" type="title"/>
          </p:nvPr>
        </p:nvSpPr>
        <p:spPr>
          <a:xfrm>
            <a:off x="7842641" y="890050"/>
            <a:ext cx="63999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5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6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1" name="Google Shape;41;p7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5" name="Google Shape;45;p7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2" name="Google Shape;62;p9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00468C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80500" y="3647250"/>
            <a:ext cx="16389600" cy="465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Montserrat SemiBold"/>
              <a:buNone/>
              <a:defRPr b="0" i="1" sz="7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66" name="Google Shape;66;p10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0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rtl="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4" name="Google Shape;94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5" name="Google Shape;95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7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Design and technology - Reactions (</a:t>
            </a:r>
            <a:r>
              <a:rPr lang="en-GB">
                <a:solidFill>
                  <a:srgbClr val="333333"/>
                </a:solidFill>
              </a:rPr>
              <a:t>Control in D&amp;T)</a:t>
            </a:r>
            <a:endParaRPr>
              <a:solidFill>
                <a:srgbClr val="333333"/>
              </a:solidFill>
            </a:endParaRPr>
          </a:p>
        </p:txBody>
      </p:sp>
      <p:sp>
        <p:nvSpPr>
          <p:cNvPr id="181" name="Google Shape;181;p2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900"/>
              </a:spcAft>
              <a:buNone/>
            </a:pPr>
            <a:r>
              <a:rPr lang="en-GB">
                <a:solidFill>
                  <a:srgbClr val="4B3241"/>
                </a:solidFill>
              </a:rPr>
              <a:t>Critically evaluate the end product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82" name="Google Shape;182;p27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Mrs L Mee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83" name="Google Shape;183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9" name="Google Shape;189;p2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Evaluate product against your criteria</a:t>
            </a:r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190" name="Google Shape;190;p28"/>
          <p:cNvGraphicFramePr/>
          <p:nvPr/>
        </p:nvGraphicFramePr>
        <p:xfrm>
          <a:off x="954313" y="2519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{39D2F9B2-F3AD-472A-9B70-2482D48E6AE2}</a:tableStyleId>
              </a:tblPr>
              <a:tblGrid>
                <a:gridCol w="3771500"/>
                <a:gridCol w="11959875"/>
              </a:tblGrid>
              <a:tr h="7460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Evaluate product against your criteria 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898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Smart device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86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Young children 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69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Recycle</a:t>
                      </a: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Function 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5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Appearance 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Materials 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1" name="Google Shape;191;p28"/>
          <p:cNvSpPr txBox="1"/>
          <p:nvPr>
            <p:ph idx="3" type="body"/>
          </p:nvPr>
        </p:nvSpPr>
        <p:spPr>
          <a:xfrm>
            <a:off x="917950" y="1823300"/>
            <a:ext cx="145902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Here is a blank table you can use to make notes</a:t>
            </a:r>
            <a:endParaRPr sz="3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7" name="Google Shape;197;p2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Evaluate product against your criteria</a:t>
            </a:r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198" name="Google Shape;198;p29"/>
          <p:cNvGraphicFramePr/>
          <p:nvPr/>
        </p:nvGraphicFramePr>
        <p:xfrm>
          <a:off x="954313" y="2519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{39D2F9B2-F3AD-472A-9B70-2482D48E6AE2}</a:tableStyleId>
              </a:tblPr>
              <a:tblGrid>
                <a:gridCol w="7073500"/>
                <a:gridCol w="8657875"/>
              </a:tblGrid>
              <a:tr h="11336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Evaluate product against your criteria 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365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Advantages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Disadvantages 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98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0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20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solidFill>
                          <a:schemeClr val="accent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6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0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9" name="Google Shape;199;p29"/>
          <p:cNvSpPr txBox="1"/>
          <p:nvPr>
            <p:ph idx="3" type="body"/>
          </p:nvPr>
        </p:nvSpPr>
        <p:spPr>
          <a:xfrm>
            <a:off x="917950" y="1823300"/>
            <a:ext cx="145902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Here you can also note down the advantages and disadvantages</a:t>
            </a:r>
            <a:endParaRPr sz="3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5" name="Google Shape;205;p3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Gather feedback from users</a:t>
            </a:r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206" name="Google Shape;206;p30"/>
          <p:cNvGraphicFramePr/>
          <p:nvPr/>
        </p:nvGraphicFramePr>
        <p:xfrm>
          <a:off x="954313" y="2519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{39D2F9B2-F3AD-472A-9B70-2482D48E6AE2}</a:tableStyleId>
              </a:tblPr>
              <a:tblGrid>
                <a:gridCol w="3771500"/>
                <a:gridCol w="11959875"/>
              </a:tblGrid>
              <a:tr h="7460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Evaluate product against your criteria 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898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Smart device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86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Young children 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69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Recycle</a:t>
                      </a: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9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Function 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5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Appearance 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Materials 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07" name="Google Shape;207;p30"/>
          <p:cNvSpPr txBox="1"/>
          <p:nvPr>
            <p:ph idx="3" type="body"/>
          </p:nvPr>
        </p:nvSpPr>
        <p:spPr>
          <a:xfrm>
            <a:off x="917950" y="1594700"/>
            <a:ext cx="145902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000"/>
              <a:t>How effective would your </a:t>
            </a:r>
            <a:r>
              <a:rPr lang="en-GB" sz="3000"/>
              <a:t>feedback</a:t>
            </a:r>
            <a:r>
              <a:rPr lang="en-GB" sz="3000"/>
              <a:t> be if you simply gave your users this?</a:t>
            </a:r>
            <a:endParaRPr sz="3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3" name="Google Shape;213;p3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Gather feedback from users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214" name="Google Shape;214;p31"/>
          <p:cNvGraphicFramePr/>
          <p:nvPr/>
        </p:nvGraphicFramePr>
        <p:xfrm>
          <a:off x="954313" y="2519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{39D2F9B2-F3AD-472A-9B70-2482D48E6AE2}</a:tableStyleId>
              </a:tblPr>
              <a:tblGrid>
                <a:gridCol w="7073500"/>
                <a:gridCol w="8657875"/>
              </a:tblGrid>
              <a:tr h="113965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Evaluate product against your criteria 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372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Advantages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Disadvantages 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06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0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27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solidFill>
                          <a:schemeClr val="accent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83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0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15" name="Google Shape;215;p31"/>
          <p:cNvSpPr txBox="1"/>
          <p:nvPr>
            <p:ph idx="3" type="body"/>
          </p:nvPr>
        </p:nvSpPr>
        <p:spPr>
          <a:xfrm>
            <a:off x="917950" y="1594700"/>
            <a:ext cx="145902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000"/>
              <a:t>Give the following to a range of users in your household to gather feedback</a:t>
            </a:r>
            <a:endParaRPr sz="3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