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1256F2-EF16-4AB5-8597-12A200C388F8}">
  <a:tblStyle styleId="{2A1256F2-EF16-4AB5-8597-12A200C388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3f66699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3f66699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3f66699e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d3f66699e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d3f66699e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d3f66699e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d3f66699e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d3f66699e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d3f66699e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d3f66699e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3f66699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3f66699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f66699e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f66699e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3f66699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3f66699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3f66699e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3f66699e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d3f66699e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d3f66699e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3f66699e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3f66699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3f66699e_0_3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3f66699e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d3f66699e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d3f66699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Making arrangements to go out [3/3]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verb</a:t>
            </a:r>
            <a:r>
              <a:rPr i="1" lang="en-GB">
                <a:solidFill>
                  <a:srgbClr val="4B3241"/>
                </a:solidFill>
              </a:rPr>
              <a:t> </a:t>
            </a:r>
            <a:r>
              <a:rPr lang="en-GB">
                <a:solidFill>
                  <a:srgbClr val="4B3241"/>
                </a:solidFill>
              </a:rPr>
              <a:t>+ infinitive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9" name="Google Shape;129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30" name="Google Shape;130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Hodgson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198300" y="3634900"/>
            <a:ext cx="375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want to visit my parents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259350" y="135835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veux </a:t>
            </a:r>
            <a:r>
              <a:rPr b="1" lang="en-GB" sz="1800">
                <a:solidFill>
                  <a:schemeClr val="accent3"/>
                </a:solidFill>
              </a:rPr>
              <a:t>rendre visite à </a:t>
            </a:r>
            <a:r>
              <a:rPr lang="en-GB" sz="1800"/>
              <a:t>mes parents</a:t>
            </a:r>
            <a:endParaRPr b="1" sz="1400"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4441025" y="362613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want to visit the castle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5177275" y="1347038"/>
            <a:ext cx="32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veux </a:t>
            </a:r>
            <a:r>
              <a:rPr b="1" lang="en-GB" sz="1800">
                <a:solidFill>
                  <a:schemeClr val="accent5"/>
                </a:solidFill>
              </a:rPr>
              <a:t>visiter </a:t>
            </a:r>
            <a:r>
              <a:rPr lang="en-GB" sz="1800"/>
              <a:t>le château</a:t>
            </a:r>
            <a:endParaRPr b="1" sz="1400"/>
          </a:p>
        </p:txBody>
      </p:sp>
      <p:cxnSp>
        <p:nvCxnSpPr>
          <p:cNvPr id="228" name="Google Shape;228;p36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9" name="Google Shape;229;p36"/>
          <p:cNvSpPr txBox="1"/>
          <p:nvPr>
            <p:ph type="title"/>
          </p:nvPr>
        </p:nvSpPr>
        <p:spPr>
          <a:xfrm>
            <a:off x="337075" y="489050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Rendre visite à vs visiter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801600"/>
            <a:ext cx="15049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140" y="1825912"/>
            <a:ext cx="2432998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210700" y="34063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3"/>
                </a:solidFill>
              </a:rPr>
              <a:t>vais </a:t>
            </a:r>
            <a:r>
              <a:rPr lang="en-GB" sz="1800"/>
              <a:t>manger = I’m going to eat</a:t>
            </a:r>
            <a:endParaRPr b="1" sz="18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210700" y="1358350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chemeClr val="accent3"/>
                </a:solidFill>
              </a:rPr>
              <a:t>Aller </a:t>
            </a:r>
            <a:r>
              <a:rPr lang="en-GB" sz="1800"/>
              <a:t>+ infinitive = I’m </a:t>
            </a:r>
            <a:r>
              <a:rPr b="1" lang="en-GB" sz="1800">
                <a:solidFill>
                  <a:schemeClr val="accent3"/>
                </a:solidFill>
              </a:rPr>
              <a:t>going</a:t>
            </a:r>
            <a:r>
              <a:rPr lang="en-GB" sz="1800"/>
              <a:t> to ___</a:t>
            </a:r>
            <a:endParaRPr sz="1400"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4743100" y="34044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5"/>
                </a:solidFill>
              </a:rPr>
              <a:t>veux </a:t>
            </a:r>
            <a:r>
              <a:rPr lang="en-GB" sz="1800"/>
              <a:t>manger = I want to eat</a:t>
            </a:r>
            <a:endParaRPr sz="1800"/>
          </a:p>
        </p:txBody>
      </p:sp>
      <p:cxnSp>
        <p:nvCxnSpPr>
          <p:cNvPr id="240" name="Google Shape;240;p37"/>
          <p:cNvCxnSpPr/>
          <p:nvPr/>
        </p:nvCxnSpPr>
        <p:spPr>
          <a:xfrm>
            <a:off x="4412163" y="1159644"/>
            <a:ext cx="300" cy="25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1" name="Google Shape;241;p37"/>
          <p:cNvSpPr txBox="1"/>
          <p:nvPr>
            <p:ph type="title"/>
          </p:nvPr>
        </p:nvSpPr>
        <p:spPr>
          <a:xfrm>
            <a:off x="1425313" y="326663"/>
            <a:ext cx="5899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verb + infinitive constructions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4743100" y="13470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chemeClr val="accent5"/>
                </a:solidFill>
              </a:rPr>
              <a:t>Vouloir </a:t>
            </a:r>
            <a:r>
              <a:rPr lang="en-GB" sz="1800"/>
              <a:t>+ infinitive = I </a:t>
            </a:r>
            <a:r>
              <a:rPr b="1" lang="en-GB" sz="1800">
                <a:solidFill>
                  <a:schemeClr val="accent5"/>
                </a:solidFill>
              </a:rPr>
              <a:t>want </a:t>
            </a:r>
            <a:r>
              <a:rPr lang="en-GB" sz="1800"/>
              <a:t>to ___</a:t>
            </a:r>
            <a:endParaRPr sz="1400"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925306"/>
            <a:ext cx="2082589" cy="117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063" y="1752188"/>
            <a:ext cx="1728717" cy="13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/>
        </p:nvSpPr>
        <p:spPr>
          <a:xfrm>
            <a:off x="123938" y="3777300"/>
            <a:ext cx="87873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 is the -er, -ir or -re version of the verb.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means ‘to _____’ or ‘_____ing’.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25000" y="14632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3"/>
                </a:solidFill>
              </a:rPr>
              <a:t>vais </a:t>
            </a:r>
            <a:r>
              <a:rPr lang="en-GB" sz="1800"/>
              <a:t>= I go/I’m going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210700" y="824950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chemeClr val="accent3"/>
                </a:solidFill>
              </a:rPr>
              <a:t>Aller </a:t>
            </a:r>
            <a:r>
              <a:rPr lang="en-GB" sz="1800"/>
              <a:t>+ infinitive = I’m </a:t>
            </a:r>
            <a:r>
              <a:rPr b="1" lang="en-GB" sz="1800">
                <a:solidFill>
                  <a:schemeClr val="accent3"/>
                </a:solidFill>
              </a:rPr>
              <a:t>going</a:t>
            </a:r>
            <a:r>
              <a:rPr lang="en-GB" sz="1800"/>
              <a:t> to ___</a:t>
            </a:r>
            <a:endParaRPr sz="1400"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4628800" y="14613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5"/>
                </a:solidFill>
              </a:rPr>
              <a:t>veux </a:t>
            </a:r>
            <a:r>
              <a:rPr lang="en-GB" sz="1800"/>
              <a:t>= I want/I’m wanting</a:t>
            </a:r>
            <a:endParaRPr sz="1800"/>
          </a:p>
        </p:txBody>
      </p:sp>
      <p:cxnSp>
        <p:nvCxnSpPr>
          <p:cNvPr id="254" name="Google Shape;254;p38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55" name="Google Shape;255;p38"/>
          <p:cNvSpPr txBox="1"/>
          <p:nvPr>
            <p:ph type="title"/>
          </p:nvPr>
        </p:nvSpPr>
        <p:spPr>
          <a:xfrm>
            <a:off x="1425313" y="326663"/>
            <a:ext cx="5899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verb + infinitive constructions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743100" y="8136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chemeClr val="accent5"/>
                </a:solidFill>
              </a:rPr>
              <a:t>Vouloir </a:t>
            </a:r>
            <a:r>
              <a:rPr lang="en-GB" sz="1800"/>
              <a:t>+ infinitive = I </a:t>
            </a:r>
            <a:r>
              <a:rPr b="1" lang="en-GB" sz="1800">
                <a:solidFill>
                  <a:schemeClr val="accent5"/>
                </a:solidFill>
              </a:rPr>
              <a:t>want </a:t>
            </a:r>
            <a:r>
              <a:rPr lang="en-GB" sz="1800"/>
              <a:t>to ___</a:t>
            </a:r>
            <a:endParaRPr sz="1400"/>
          </a:p>
        </p:txBody>
      </p:sp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4971700" y="2159625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Tu </a:t>
            </a:r>
            <a:r>
              <a:rPr b="1" lang="en-GB" sz="1800">
                <a:solidFill>
                  <a:schemeClr val="accent5"/>
                </a:solidFill>
              </a:rPr>
              <a:t>veux </a:t>
            </a:r>
            <a:r>
              <a:rPr lang="en-GB" sz="1800"/>
              <a:t>= You want/You’re wanting</a:t>
            </a:r>
            <a:endParaRPr sz="1800"/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4819300" y="27948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Il </a:t>
            </a:r>
            <a:r>
              <a:rPr b="1" lang="en-GB" sz="1800">
                <a:solidFill>
                  <a:schemeClr val="accent5"/>
                </a:solidFill>
              </a:rPr>
              <a:t>veut </a:t>
            </a:r>
            <a:r>
              <a:rPr lang="en-GB" sz="1800"/>
              <a:t>= He wants/He’s wanting</a:t>
            </a:r>
            <a:endParaRPr sz="1800"/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5009800" y="32520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Elle </a:t>
            </a:r>
            <a:r>
              <a:rPr b="1" lang="en-GB" sz="1800">
                <a:solidFill>
                  <a:schemeClr val="accent5"/>
                </a:solidFill>
              </a:rPr>
              <a:t>veut </a:t>
            </a:r>
            <a:r>
              <a:rPr lang="en-GB" sz="1800"/>
              <a:t>= She wants/She’s wanting</a:t>
            </a:r>
            <a:endParaRPr sz="1800"/>
          </a:p>
        </p:txBody>
      </p:sp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744100" y="21109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Tu </a:t>
            </a:r>
            <a:r>
              <a:rPr b="1" lang="en-GB" sz="1800">
                <a:solidFill>
                  <a:schemeClr val="accent3"/>
                </a:solidFill>
              </a:rPr>
              <a:t>vas </a:t>
            </a:r>
            <a:r>
              <a:rPr lang="en-GB" sz="1800"/>
              <a:t>= You go/You’re going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591700" y="26824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Il </a:t>
            </a:r>
            <a:r>
              <a:rPr b="1" lang="en-GB" sz="1800">
                <a:solidFill>
                  <a:schemeClr val="accent3"/>
                </a:solidFill>
              </a:rPr>
              <a:t>va </a:t>
            </a:r>
            <a:r>
              <a:rPr lang="en-GB" sz="1800"/>
              <a:t>= He goes/He’s going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629800" y="32158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Elle </a:t>
            </a:r>
            <a:r>
              <a:rPr b="1" lang="en-GB" sz="1800">
                <a:solidFill>
                  <a:schemeClr val="accent3"/>
                </a:solidFill>
              </a:rPr>
              <a:t>va </a:t>
            </a:r>
            <a:r>
              <a:rPr lang="en-GB" sz="1800"/>
              <a:t>= She goes/She’s going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744100" y="3901600"/>
            <a:ext cx="399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On </a:t>
            </a:r>
            <a:r>
              <a:rPr b="1" lang="en-GB" sz="1800">
                <a:solidFill>
                  <a:schemeClr val="accent3"/>
                </a:solidFill>
              </a:rPr>
              <a:t>va </a:t>
            </a:r>
            <a:r>
              <a:rPr lang="en-GB" sz="1800"/>
              <a:t>= You go/You’re going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          We go/We’re going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5047900" y="3937838"/>
            <a:ext cx="4186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On </a:t>
            </a:r>
            <a:r>
              <a:rPr b="1" lang="en-GB" sz="1800">
                <a:solidFill>
                  <a:schemeClr val="accent5"/>
                </a:solidFill>
              </a:rPr>
              <a:t>veut </a:t>
            </a:r>
            <a:r>
              <a:rPr lang="en-GB" sz="1800"/>
              <a:t>= You want/You’re wanting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               We want/We’re wanting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0" y="1270206"/>
            <a:ext cx="298274" cy="6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75" y="1948925"/>
            <a:ext cx="701064" cy="59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266" y="2577550"/>
            <a:ext cx="701059" cy="51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88" y="3115873"/>
            <a:ext cx="701061" cy="56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2914" y="3891136"/>
            <a:ext cx="244914" cy="4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99" y="3798158"/>
            <a:ext cx="244914" cy="4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48" y="3782975"/>
            <a:ext cx="244914" cy="4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50" y="1308306"/>
            <a:ext cx="298274" cy="6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062" y="2028400"/>
            <a:ext cx="606805" cy="51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9166" y="2577550"/>
            <a:ext cx="701059" cy="51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4098" y="3191383"/>
            <a:ext cx="606824" cy="48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9268" y="3940374"/>
            <a:ext cx="211983" cy="36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700" y="3865297"/>
            <a:ext cx="211983" cy="36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5517" y="3853038"/>
            <a:ext cx="211983" cy="366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8"/>
          <p:cNvGrpSpPr/>
          <p:nvPr/>
        </p:nvGrpSpPr>
        <p:grpSpPr>
          <a:xfrm>
            <a:off x="8538771" y="66775"/>
            <a:ext cx="481551" cy="733786"/>
            <a:chOff x="1177672" y="4392800"/>
            <a:chExt cx="1324399" cy="2193024"/>
          </a:xfrm>
        </p:grpSpPr>
        <p:pic>
          <p:nvPicPr>
            <p:cNvPr id="280" name="Google Shape;280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81" name="Google Shape;281;p38"/>
            <p:cNvPicPr preferRelativeResize="0"/>
            <p:nvPr/>
          </p:nvPicPr>
          <p:blipFill rotWithShape="1">
            <a:blip r:embed="rId9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/>
          <p:nvPr>
            <p:ph type="title"/>
          </p:nvPr>
        </p:nvSpPr>
        <p:spPr>
          <a:xfrm>
            <a:off x="458050" y="543563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Making arrangements to go out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We use rendre visite à when we are visiting a  = </a:t>
            </a:r>
            <a:endParaRPr sz="2800" u="sng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We use visiter when we are visiting a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After ‘je veux’ and ‘je vais’ we use an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An infinitive always ends in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An infinitive means                     or              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/>
          </a:p>
        </p:txBody>
      </p:sp>
      <p:cxnSp>
        <p:nvCxnSpPr>
          <p:cNvPr id="287" name="Google Shape;287;p39"/>
          <p:cNvCxnSpPr/>
          <p:nvPr/>
        </p:nvCxnSpPr>
        <p:spPr>
          <a:xfrm flipH="1" rot="10800000">
            <a:off x="3101700" y="2400988"/>
            <a:ext cx="1372500" cy="6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9"/>
          <p:cNvCxnSpPr/>
          <p:nvPr/>
        </p:nvCxnSpPr>
        <p:spPr>
          <a:xfrm flipH="1" rot="10800000">
            <a:off x="7807675" y="2912375"/>
            <a:ext cx="1138500" cy="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9"/>
          <p:cNvCxnSpPr/>
          <p:nvPr/>
        </p:nvCxnSpPr>
        <p:spPr>
          <a:xfrm flipH="1" rot="10800000">
            <a:off x="7597888" y="3383500"/>
            <a:ext cx="1486800" cy="8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9"/>
          <p:cNvCxnSpPr/>
          <p:nvPr/>
        </p:nvCxnSpPr>
        <p:spPr>
          <a:xfrm>
            <a:off x="4474050" y="4415800"/>
            <a:ext cx="2008800" cy="6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9"/>
          <p:cNvCxnSpPr/>
          <p:nvPr/>
        </p:nvCxnSpPr>
        <p:spPr>
          <a:xfrm flipH="1" rot="10800000">
            <a:off x="7090663" y="4414600"/>
            <a:ext cx="1138500" cy="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39"/>
          <p:cNvSpPr txBox="1"/>
          <p:nvPr/>
        </p:nvSpPr>
        <p:spPr>
          <a:xfrm>
            <a:off x="3153300" y="1980388"/>
            <a:ext cx="15807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person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7851350" y="2494475"/>
            <a:ext cx="12159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7622750" y="2989775"/>
            <a:ext cx="1444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6036150" y="3462100"/>
            <a:ext cx="18150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-er, -ir or -re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6" name="Google Shape;296;p39"/>
          <p:cNvCxnSpPr/>
          <p:nvPr/>
        </p:nvCxnSpPr>
        <p:spPr>
          <a:xfrm>
            <a:off x="6036150" y="3882400"/>
            <a:ext cx="2008800" cy="6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9"/>
          <p:cNvSpPr txBox="1"/>
          <p:nvPr/>
        </p:nvSpPr>
        <p:spPr>
          <a:xfrm>
            <a:off x="4588350" y="4033600"/>
            <a:ext cx="18150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________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7102950" y="3995500"/>
            <a:ext cx="18150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______ing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5" name="Google Shape;135;p28"/>
          <p:cNvSpPr/>
          <p:nvPr/>
        </p:nvSpPr>
        <p:spPr>
          <a:xfrm>
            <a:off x="2832313" y="15329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3484563" y="4371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3398226" y="2909813"/>
            <a:ext cx="21879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139" name="Google Shape;13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999" y="1762398"/>
            <a:ext cx="967050" cy="9670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3757561" y="28541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3484563" y="4371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4">
            <a:alphaModFix/>
          </a:blip>
          <a:srcRect b="27639" l="71619" r="11346" t="49891"/>
          <a:stretch/>
        </p:blipFill>
        <p:spPr>
          <a:xfrm>
            <a:off x="6236438" y="1804188"/>
            <a:ext cx="1557600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1453538" y="180418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little]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969" y="3316077"/>
            <a:ext cx="1712787" cy="111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3757561" y="28541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3484563" y="4371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4">
            <a:alphaModFix/>
          </a:blip>
          <a:srcRect b="27639" l="71619" r="11346" t="49891"/>
          <a:stretch/>
        </p:blipFill>
        <p:spPr>
          <a:xfrm>
            <a:off x="6236438" y="1804188"/>
            <a:ext cx="1557600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1453538" y="180418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little]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969" y="3316077"/>
            <a:ext cx="1712787" cy="111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8" name="Google Shape;168;p31"/>
          <p:cNvSpPr/>
          <p:nvPr/>
        </p:nvSpPr>
        <p:spPr>
          <a:xfrm>
            <a:off x="2679913" y="13805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3253575" y="2755325"/>
            <a:ext cx="2264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175" y="1602463"/>
            <a:ext cx="1305413" cy="1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3757561" y="18635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1282725" y="1721813"/>
            <a:ext cx="1054099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3948394" y="2491938"/>
            <a:ext cx="1460501" cy="13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3735106" y="3505988"/>
            <a:ext cx="5334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7011711" y="1702613"/>
            <a:ext cx="4179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6571137" y="1793438"/>
            <a:ext cx="176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3757561" y="18635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1282725" y="1721813"/>
            <a:ext cx="1054099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3948394" y="2491938"/>
            <a:ext cx="1460501" cy="13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/>
          <p:nvPr/>
        </p:nvSpPr>
        <p:spPr>
          <a:xfrm>
            <a:off x="3735106" y="3505988"/>
            <a:ext cx="5334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7011711" y="1702613"/>
            <a:ext cx="4179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6571137" y="1793438"/>
            <a:ext cx="176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5" name="Google Shape;205;p34"/>
          <p:cNvSpPr/>
          <p:nvPr/>
        </p:nvSpPr>
        <p:spPr>
          <a:xfrm>
            <a:off x="889213" y="16853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206" name="Google Shape;206;p34"/>
          <p:cNvSpPr/>
          <p:nvPr/>
        </p:nvSpPr>
        <p:spPr>
          <a:xfrm>
            <a:off x="5108044" y="166289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1086875" y="430638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5333819" y="446400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899" y="1952898"/>
            <a:ext cx="967050" cy="9670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10" name="Google Shape;210;p34"/>
          <p:cNvSpPr txBox="1"/>
          <p:nvPr/>
        </p:nvSpPr>
        <p:spPr>
          <a:xfrm>
            <a:off x="1378926" y="3100313"/>
            <a:ext cx="21879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5577675" y="3060125"/>
            <a:ext cx="2264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212" name="Google Shape;21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1275" y="1907263"/>
            <a:ext cx="1305413" cy="1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35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{2A1256F2-EF16-4AB5-8597-12A200C388F8}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magasins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shops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voir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spectacle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show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come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chez moi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to/at my house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à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(for a person)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(for a location)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 en ville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to town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pratiquer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practise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