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12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64" name="Google Shape;64;p13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66" name="Google Shape;66;p13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7" name="Google Shape;27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Ratio and proportion in geometry I</a:t>
            </a:r>
            <a:br>
              <a:rPr lang="en-GB">
                <a:solidFill>
                  <a:srgbClr val="4B3241"/>
                </a:solidFill>
              </a:rPr>
            </a:br>
            <a:r>
              <a:rPr lang="en-GB">
                <a:solidFill>
                  <a:srgbClr val="4B3241"/>
                </a:solidFill>
              </a:rPr>
              <a:t>Lesson 5 of 8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9" name="Google Shape;89;p17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0" name="Google Shape;90;p1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Miss Kidd-Rossiter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p18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7" name="Google Shape;97;p18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8" name="Google Shape;98;p18"/>
          <p:cNvSpPr txBox="1"/>
          <p:nvPr/>
        </p:nvSpPr>
        <p:spPr>
          <a:xfrm>
            <a:off x="881343" y="1922320"/>
            <a:ext cx="10849740" cy="3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Tree A is 1.8m tall.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Its shadow is 2.3m long.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Tree B is 7.2m tall.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long do you think its shadow will be?</a:t>
            </a:r>
            <a:endParaRPr/>
          </a:p>
        </p:txBody>
      </p:sp>
      <p:grpSp>
        <p:nvGrpSpPr>
          <p:cNvPr id="99" name="Google Shape;99;p18"/>
          <p:cNvGrpSpPr/>
          <p:nvPr/>
        </p:nvGrpSpPr>
        <p:grpSpPr>
          <a:xfrm>
            <a:off x="5504879" y="1922320"/>
            <a:ext cx="9705382" cy="6999635"/>
            <a:chOff x="6463885" y="3316687"/>
            <a:chExt cx="9014027" cy="5615595"/>
          </a:xfrm>
        </p:grpSpPr>
        <p:sp>
          <p:nvSpPr>
            <p:cNvPr id="100" name="Google Shape;100;p18"/>
            <p:cNvSpPr/>
            <p:nvPr/>
          </p:nvSpPr>
          <p:spPr>
            <a:xfrm>
              <a:off x="9112291" y="8443695"/>
              <a:ext cx="3421231" cy="137646"/>
            </a:xfrm>
            <a:prstGeom prst="ellipse">
              <a:avLst/>
            </a:prstGeom>
            <a:solidFill>
              <a:srgbClr val="7F7F7F"/>
            </a:solidFill>
            <a:ln cap="flat" cmpd="sng" w="2540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6463885" y="8443695"/>
              <a:ext cx="1853153" cy="137646"/>
            </a:xfrm>
            <a:prstGeom prst="ellipse">
              <a:avLst/>
            </a:prstGeom>
            <a:solidFill>
              <a:srgbClr val="7F7F7F"/>
            </a:solidFill>
            <a:ln cap="flat" cmpd="sng" w="2540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Simple Pine Tree Clipart , Png Download - Draw A Cartoon Tree ..." id="102" name="Google Shape;102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63416" y="7064554"/>
              <a:ext cx="1107244" cy="15606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mple Pine Tree Clipart , Png Download - Draw A Cartoon Tree ..." id="103" name="Google Shape;103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291683" y="5715582"/>
              <a:ext cx="2121080" cy="29895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18"/>
            <p:cNvSpPr txBox="1"/>
            <p:nvPr/>
          </p:nvSpPr>
          <p:spPr>
            <a:xfrm>
              <a:off x="8162014" y="8486735"/>
              <a:ext cx="310048" cy="4197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/>
            </a:p>
          </p:txBody>
        </p:sp>
        <p:sp>
          <p:nvSpPr>
            <p:cNvPr id="105" name="Google Shape;105;p18"/>
            <p:cNvSpPr txBox="1"/>
            <p:nvPr/>
          </p:nvSpPr>
          <p:spPr>
            <a:xfrm>
              <a:off x="12170923" y="8512518"/>
              <a:ext cx="423122" cy="4197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</a:t>
              </a:r>
              <a:endParaRPr/>
            </a:p>
          </p:txBody>
        </p:sp>
        <p:pic>
          <p:nvPicPr>
            <p:cNvPr descr="Sun Clipart Illustrations, Royalty-Free Vector Graphics &amp; Clip Art ..." id="106" name="Google Shape;106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641720" y="3316687"/>
              <a:ext cx="1836192" cy="1758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18"/>
            <p:cNvSpPr/>
            <p:nvPr/>
          </p:nvSpPr>
          <p:spPr>
            <a:xfrm rot="-1479756">
              <a:off x="12562547" y="3940381"/>
              <a:ext cx="1062202" cy="37132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666666"/>
            </a:solidFill>
            <a:ln cap="flat" cmpd="sng" w="254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8"/>
            <p:cNvSpPr/>
            <p:nvPr/>
          </p:nvSpPr>
          <p:spPr>
            <a:xfrm rot="-1479756">
              <a:off x="12762002" y="4364783"/>
              <a:ext cx="1062202" cy="37132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666666"/>
            </a:solidFill>
            <a:ln cap="flat" cmpd="sng" w="254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8"/>
            <p:cNvSpPr/>
            <p:nvPr/>
          </p:nvSpPr>
          <p:spPr>
            <a:xfrm rot="-1479756">
              <a:off x="12990960" y="4802461"/>
              <a:ext cx="1062202" cy="37132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666666"/>
            </a:solidFill>
            <a:ln cap="flat" cmpd="sng" w="254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8"/>
            <p:cNvSpPr/>
            <p:nvPr/>
          </p:nvSpPr>
          <p:spPr>
            <a:xfrm rot="-1479756">
              <a:off x="13222543" y="5234724"/>
              <a:ext cx="1062202" cy="37132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666666"/>
            </a:solidFill>
            <a:ln cap="flat" cmpd="sng" w="254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Google Shape;115;p19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6" name="Google Shape;116;p19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7" name="Google Shape;117;p19"/>
          <p:cNvSpPr/>
          <p:nvPr/>
        </p:nvSpPr>
        <p:spPr>
          <a:xfrm>
            <a:off x="2456436" y="1794735"/>
            <a:ext cx="5840077" cy="2398124"/>
          </a:xfrm>
          <a:prstGeom prst="wedgeRoundRectCallout">
            <a:avLst>
              <a:gd fmla="val -65743" name="adj1"/>
              <a:gd fmla="val 941" name="adj2"/>
              <a:gd fmla="val 16667" name="adj3"/>
            </a:avLst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triangle with side lengths 6 cm, 8 cm and 10 cm is an enlargement of the triangle with side lengths 4 cm, 5 cm and 3 cm. </a:t>
            </a:r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8586445" y="1794735"/>
            <a:ext cx="5664820" cy="2398124"/>
          </a:xfrm>
          <a:prstGeom prst="wedgeRoundRectCallout">
            <a:avLst>
              <a:gd fmla="val 66196" name="adj1"/>
              <a:gd fmla="val 28268" name="adj2"/>
              <a:gd fmla="val 16667" name="adj3"/>
            </a:avLst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triangle with side lengths 4 cm, 5 cm and 6 cm is an enlargement of the triangle with side lengths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 cm, 10 cm and 12 cm. </a:t>
            </a:r>
            <a:endParaRPr/>
          </a:p>
        </p:txBody>
      </p:sp>
      <p:sp>
        <p:nvSpPr>
          <p:cNvPr id="119" name="Google Shape;119;p19"/>
          <p:cNvSpPr/>
          <p:nvPr/>
        </p:nvSpPr>
        <p:spPr>
          <a:xfrm>
            <a:off x="2456436" y="5152845"/>
            <a:ext cx="5840077" cy="2398123"/>
          </a:xfrm>
          <a:prstGeom prst="wedgeRoundRectCallout">
            <a:avLst>
              <a:gd fmla="val -62962" name="adj1"/>
              <a:gd fmla="val 15770" name="adj2"/>
              <a:gd fmla="val 16667" name="adj3"/>
            </a:avLst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triangle with side lengths 8 cm, 8 cm and 6 cm is an enlargement of the triangle with side lengths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 cm, 5 cm and 3 cm. </a:t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8896920" y="5156770"/>
            <a:ext cx="5664820" cy="1428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Who do you agree with? Why?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561500" y="2490988"/>
            <a:ext cx="1605000" cy="10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Antoni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851425" y="6084650"/>
            <a:ext cx="1605000" cy="10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Binh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15150300" y="3496600"/>
            <a:ext cx="1605000" cy="10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Cala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20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9" name="Google Shape;129;p20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0" name="Google Shape;130;p20"/>
          <p:cNvSpPr txBox="1"/>
          <p:nvPr/>
        </p:nvSpPr>
        <p:spPr>
          <a:xfrm>
            <a:off x="853068" y="2024390"/>
            <a:ext cx="13063654" cy="1826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of these triangles are enlargements of each other?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Work out the constant of proportionality between any pair of enlarged triangles.</a:t>
            </a:r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4925" y="3580862"/>
            <a:ext cx="9228572" cy="5393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0498" y="2981513"/>
            <a:ext cx="6472726" cy="554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864776" y="2332996"/>
            <a:ext cx="9144000" cy="6196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 startAt="2"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Using the points marked on the grid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Write the coordinates of the points A to G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Find the following ratios between the lengths stated</a:t>
            </a:r>
            <a:endParaRPr/>
          </a:p>
          <a:p>
            <a:pPr indent="0" lvl="0" marL="11557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i) AB:BC	 	ii) AD:DE 		iii) AB:AF</a:t>
            </a:r>
            <a:endParaRPr/>
          </a:p>
          <a:p>
            <a:pPr indent="0" lvl="0" marL="11557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iv) BC:DE 	 v) AC:AG 		vi) AB:BF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 startAt="3"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Find the constant of proportionality between the following pairs of triangles</a:t>
            </a:r>
            <a:endParaRPr/>
          </a:p>
          <a:p>
            <a:pPr indent="-73025" lvl="0" marL="11557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i) ABC and ADE 	ii) 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ABC</a:t>
            </a: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AFG</a:t>
            </a:r>
            <a:endParaRPr/>
          </a:p>
          <a:p>
            <a:pPr indent="-73025" lvl="0" marL="11557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iii) ADE and AFG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Google Shape;142;p22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3" name="Google Shape;143;p22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4" name="Google Shape;144;p22"/>
          <p:cNvSpPr txBox="1"/>
          <p:nvPr/>
        </p:nvSpPr>
        <p:spPr>
          <a:xfrm>
            <a:off x="942371" y="2069099"/>
            <a:ext cx="14785891" cy="2221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Zaki is considering the enlargement of triangles.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 makes the statement below.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his statement always true, sometimes true or never true?</a:t>
            </a:r>
            <a:endParaRPr/>
          </a:p>
        </p:txBody>
      </p:sp>
      <p:sp>
        <p:nvSpPr>
          <p:cNvPr id="145" name="Google Shape;145;p22"/>
          <p:cNvSpPr/>
          <p:nvPr/>
        </p:nvSpPr>
        <p:spPr>
          <a:xfrm>
            <a:off x="5082017" y="4549741"/>
            <a:ext cx="8123965" cy="3150132"/>
          </a:xfrm>
          <a:prstGeom prst="wedgeRoundRectCallout">
            <a:avLst>
              <a:gd fmla="val -59748" name="adj1"/>
              <a:gd fmla="val -6493" name="adj2"/>
              <a:gd fmla="val 16667" name="adj3"/>
            </a:avLst>
          </a:prstGeom>
          <a:solidFill>
            <a:schemeClr val="lt1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When I make the lengths of the sides of a triangle bigger by adding 5 cm to each one, the new triangle is an enlargement of the original triangle.  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3143425" y="5812750"/>
            <a:ext cx="1605000" cy="10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Zaki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