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84db94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84db94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9162c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9162c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00832d8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00832d8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00832d8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00832d8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84db948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84db948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84db948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84db948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Balancing Equations - Foundation</a:t>
            </a:r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Combined Science - Chemistry - Key Stage 4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Quantitative Chemistry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Mrs. Begum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50" y="0"/>
            <a:ext cx="15403000" cy="97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check questions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917950" y="2519050"/>
            <a:ext cx="149166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How many electrons do Group 2 elements have in their outer shell?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How many electrons do Group 7 elements have in their outer shell?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When an atom loses or gains electrons, what do they become?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is the charge on Group 1 ions?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is the charge on Group 6 ions? </a:t>
            </a:r>
            <a:endParaRPr sz="3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229545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   +   Br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                          	   HB</a:t>
            </a:r>
            <a:r>
              <a:rPr lang="en-GB" sz="3500">
                <a:solidFill>
                  <a:srgbClr val="000000"/>
                </a:solidFill>
              </a:rPr>
              <a:t>r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22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Ca  +   O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                      	    </a:t>
            </a:r>
            <a:r>
              <a:rPr b="1" lang="en-GB" sz="3700">
                <a:solidFill>
                  <a:srgbClr val="000000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CaO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22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MgCO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r>
              <a:rPr lang="en-GB" sz="3500">
                <a:solidFill>
                  <a:srgbClr val="000000"/>
                </a:solidFill>
              </a:rPr>
              <a:t>   +   HCl                       	   MgCl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   +   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O  +   CO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 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22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Fe  +   O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                             	Fe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O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endParaRPr baseline="-25000"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22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Fe  +   Cl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                             	FeCl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endParaRPr baseline="-25000"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3" name="Google Shape;103;p17"/>
          <p:cNvCxnSpPr/>
          <p:nvPr/>
        </p:nvCxnSpPr>
        <p:spPr>
          <a:xfrm>
            <a:off x="4377625" y="2962800"/>
            <a:ext cx="2552700" cy="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7"/>
          <p:cNvCxnSpPr/>
          <p:nvPr/>
        </p:nvCxnSpPr>
        <p:spPr>
          <a:xfrm flipH="1" rot="10800000">
            <a:off x="3429075" y="4152863"/>
            <a:ext cx="2636400" cy="3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4923050" y="5493350"/>
            <a:ext cx="2590800" cy="13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3444225" y="6689675"/>
            <a:ext cx="2606100" cy="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7"/>
          <p:cNvCxnSpPr/>
          <p:nvPr/>
        </p:nvCxnSpPr>
        <p:spPr>
          <a:xfrm flipH="1" rot="10800000">
            <a:off x="3570075" y="7880300"/>
            <a:ext cx="2636400" cy="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918000" y="20782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In a reaction, copper sulfate and sodium hydroxide react together to form copper hydroxide and sodium sulfate.</a:t>
            </a:r>
            <a:br>
              <a:rPr lang="en-GB" sz="3500">
                <a:solidFill>
                  <a:srgbClr val="000000"/>
                </a:solidFill>
              </a:rPr>
            </a:br>
            <a:endParaRPr sz="3500">
              <a:solidFill>
                <a:srgbClr val="000000"/>
              </a:solidFill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lphaLcPeriod"/>
            </a:pPr>
            <a:r>
              <a:rPr lang="en-GB" sz="3500">
                <a:solidFill>
                  <a:srgbClr val="000000"/>
                </a:solidFill>
              </a:rPr>
              <a:t>Write a word equation for this reaction.</a:t>
            </a:r>
            <a:endParaRPr sz="3500">
              <a:solidFill>
                <a:srgbClr val="000000"/>
              </a:solidFill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lphaLcPeriod"/>
            </a:pPr>
            <a:r>
              <a:rPr lang="en-GB" sz="3500">
                <a:solidFill>
                  <a:srgbClr val="000000"/>
                </a:solidFill>
              </a:rPr>
              <a:t>Name the reactants and the products.</a:t>
            </a:r>
            <a:endParaRPr sz="3500">
              <a:solidFill>
                <a:srgbClr val="000000"/>
              </a:solidFill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lphaLcPeriod"/>
            </a:pPr>
            <a:r>
              <a:rPr lang="en-GB" sz="3500">
                <a:solidFill>
                  <a:srgbClr val="000000"/>
                </a:solidFill>
              </a:rPr>
              <a:t>Write the formulae of the reactants copper sulfate and sodium hydroxide. Ions are Cu</a:t>
            </a:r>
            <a:r>
              <a:rPr baseline="30000" lang="en-GB" sz="3500">
                <a:solidFill>
                  <a:srgbClr val="000000"/>
                </a:solidFill>
              </a:rPr>
              <a:t>2+</a:t>
            </a:r>
            <a:r>
              <a:rPr lang="en-GB" sz="3500">
                <a:solidFill>
                  <a:srgbClr val="000000"/>
                </a:solidFill>
              </a:rPr>
              <a:t>, SO</a:t>
            </a:r>
            <a:r>
              <a:rPr baseline="-25000" lang="en-GB" sz="3500">
                <a:solidFill>
                  <a:srgbClr val="000000"/>
                </a:solidFill>
              </a:rPr>
              <a:t>4</a:t>
            </a:r>
            <a:r>
              <a:rPr baseline="30000" lang="en-GB" sz="3500">
                <a:solidFill>
                  <a:srgbClr val="000000"/>
                </a:solidFill>
              </a:rPr>
              <a:t>2-</a:t>
            </a:r>
            <a:r>
              <a:rPr lang="en-GB" sz="3500">
                <a:solidFill>
                  <a:srgbClr val="000000"/>
                </a:solidFill>
              </a:rPr>
              <a:t>, Na</a:t>
            </a:r>
            <a:r>
              <a:rPr baseline="30000" lang="en-GB" sz="3500">
                <a:solidFill>
                  <a:srgbClr val="000000"/>
                </a:solidFill>
              </a:rPr>
              <a:t>+</a:t>
            </a:r>
            <a:r>
              <a:rPr lang="en-GB" sz="3500">
                <a:solidFill>
                  <a:srgbClr val="000000"/>
                </a:solidFill>
              </a:rPr>
              <a:t> and OH</a:t>
            </a:r>
            <a:r>
              <a:rPr baseline="30000" lang="en-GB" sz="3500">
                <a:solidFill>
                  <a:srgbClr val="000000"/>
                </a:solidFill>
              </a:rPr>
              <a:t>-</a:t>
            </a:r>
            <a:r>
              <a:rPr lang="en-GB" sz="3500">
                <a:solidFill>
                  <a:srgbClr val="000000"/>
                </a:solidFill>
              </a:rPr>
              <a:t>.</a:t>
            </a:r>
            <a:endParaRPr sz="3500">
              <a:solidFill>
                <a:srgbClr val="000000"/>
              </a:solidFill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lphaLcPeriod"/>
            </a:pPr>
            <a:r>
              <a:rPr lang="en-GB" sz="3500">
                <a:solidFill>
                  <a:srgbClr val="000000"/>
                </a:solidFill>
              </a:rPr>
              <a:t>Write a balanced symbol equation for this reaction. Formulae of products are copper hydroxide Cu(OH)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 and sodium sulfate Na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SO</a:t>
            </a:r>
            <a:r>
              <a:rPr baseline="-25000" lang="en-GB" sz="3500">
                <a:solidFill>
                  <a:srgbClr val="000000"/>
                </a:solidFill>
              </a:rPr>
              <a:t>4</a:t>
            </a:r>
            <a:r>
              <a:rPr lang="en-GB" sz="3500">
                <a:solidFill>
                  <a:srgbClr val="000000"/>
                </a:solidFill>
              </a:rPr>
              <a:t>.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918000" y="20782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 startAt="2"/>
            </a:pPr>
            <a:r>
              <a:rPr lang="en-GB">
                <a:solidFill>
                  <a:srgbClr val="000000"/>
                </a:solidFill>
              </a:rPr>
              <a:t>In a reaction, calcium oxide and hydrochloric acid (HCl) react together to form calcium chloride and water (H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O).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LcPeriod"/>
            </a:pPr>
            <a:r>
              <a:rPr lang="en-GB">
                <a:solidFill>
                  <a:srgbClr val="000000"/>
                </a:solidFill>
              </a:rPr>
              <a:t>Write a word equation for this reaction.</a:t>
            </a:r>
            <a:endParaRPr>
              <a:solidFill>
                <a:srgbClr val="000000"/>
              </a:solidFill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LcPeriod"/>
            </a:pPr>
            <a:r>
              <a:rPr lang="en-GB">
                <a:solidFill>
                  <a:srgbClr val="000000"/>
                </a:solidFill>
              </a:rPr>
              <a:t>Name the reactants and the products.</a:t>
            </a:r>
            <a:endParaRPr>
              <a:solidFill>
                <a:srgbClr val="000000"/>
              </a:solidFill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LcPeriod"/>
            </a:pPr>
            <a:r>
              <a:rPr lang="en-GB">
                <a:solidFill>
                  <a:srgbClr val="000000"/>
                </a:solidFill>
              </a:rPr>
              <a:t>Write the formulae of the reactants calcium oxide and calcium chloride.      Ions are Ca</a:t>
            </a:r>
            <a:r>
              <a:rPr baseline="30000" lang="en-GB">
                <a:solidFill>
                  <a:srgbClr val="000000"/>
                </a:solidFill>
              </a:rPr>
              <a:t>2+</a:t>
            </a:r>
            <a:r>
              <a:rPr lang="en-GB">
                <a:solidFill>
                  <a:srgbClr val="000000"/>
                </a:solidFill>
              </a:rPr>
              <a:t>, O</a:t>
            </a:r>
            <a:r>
              <a:rPr baseline="30000" lang="en-GB">
                <a:solidFill>
                  <a:srgbClr val="000000"/>
                </a:solidFill>
              </a:rPr>
              <a:t>2-</a:t>
            </a:r>
            <a:r>
              <a:rPr lang="en-GB">
                <a:solidFill>
                  <a:srgbClr val="000000"/>
                </a:solidFill>
              </a:rPr>
              <a:t>,  and Cl</a:t>
            </a:r>
            <a:r>
              <a:rPr baseline="30000" lang="en-GB">
                <a:solidFill>
                  <a:srgbClr val="000000"/>
                </a:solidFill>
              </a:rPr>
              <a:t>-</a:t>
            </a:r>
            <a:r>
              <a:rPr lang="en-GB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LcPeriod"/>
            </a:pPr>
            <a:r>
              <a:rPr lang="en-GB">
                <a:solidFill>
                  <a:srgbClr val="000000"/>
                </a:solidFill>
              </a:rPr>
              <a:t>Write a balanced symbol equation for this reaction.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