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E5B404-93FD-4D4F-B1FA-D66CDA2AA59D}">
  <a:tblStyle styleId="{E6E5B404-93FD-4D4F-B1FA-D66CDA2AA59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SemiBold-regular.fntdata"/><Relationship Id="rId16" Type="http://schemas.openxmlformats.org/officeDocument/2006/relationships/slide" Target="slides/slide11.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45a883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45a883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c979020ae_0_1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c979020ae_0_1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On the screen you can see some sentence starters in TL which might help you to get started.  I’ve also put down a couple of ideas of what you might write about on the right hand side of the screen.  Remember to look back at the notes in your book from earlier in the lesson.  </a:t>
            </a:r>
            <a:r>
              <a:rPr b="1" lang="en-GB" sz="1400">
                <a:solidFill>
                  <a:srgbClr val="1F4E79"/>
                </a:solidFill>
                <a:latin typeface="Century Gothic"/>
                <a:ea typeface="Century Gothic"/>
                <a:cs typeface="Century Gothic"/>
                <a:sym typeface="Century Gothic"/>
              </a:rPr>
              <a:t>Pausa el vídeo.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c979020ae_0_1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c979020ae_0_1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you’re looking for something a little more challenging, why don’t you attempt to answer all four bullet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key here is to be concise.  Don’t allow yourself to get distracted from the </a:t>
            </a:r>
            <a:r>
              <a:rPr lang="en-GB"/>
              <a:t>question</a:t>
            </a:r>
            <a:r>
              <a:rPr lang="en-GB"/>
              <a:t> and include irrelevant </a:t>
            </a:r>
            <a:r>
              <a:rPr lang="en-GB"/>
              <a:t>information</a:t>
            </a:r>
            <a:r>
              <a:rPr lang="en-GB"/>
              <a:t>. Focus on including things that you know how to say - this might be different from what you actually might want to say.  Accuracy and relevance are two of the keys to success on this task.</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sz="1400">
                <a:solidFill>
                  <a:srgbClr val="1F4E79"/>
                </a:solidFill>
                <a:latin typeface="Century Gothic"/>
                <a:ea typeface="Century Gothic"/>
                <a:cs typeface="Century Gothic"/>
                <a:sym typeface="Century Gothic"/>
              </a:rPr>
              <a:t>¿Estás listo? ¿Estás lista?  ¡Venga! ¡Vamos!  Pausa el vídeo.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ec57179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ec57179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is the GCSE style question we will be working on today.  Everything we do in today’s lesson will help you to write an answer to this question.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So what are you being asked to do in this question?  Let’s explore it together.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go through the bullet points to find out what they mean.  Don’t tell them.  Elicit the answers from them.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c979020ae_0_1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c979020ae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Before we get started today, I’d like to introduce you to the writing model we will use in our lesson today to structure our piece of writing in a logical and coherent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At Oak National Academy, the writing model we use is called the BORDER model.  This model will help you to plan your answer carefully.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When you are planning your answer to this question you are going to Identify a Basic answer to the bullet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There are then multiple options for what else you might include.  Press return but don’t talk.  Then explain.  You will also need to identify an  Opinion, a Reason, some ways to develop your basic answer and an example of elaborate language you can include to impress your teachers.  Ideally you would include each of these aspects in each of your answers to the different bullet points.  </a:t>
            </a:r>
            <a:br>
              <a:rPr lang="en-GB"/>
            </a:br>
            <a:br>
              <a:rPr lang="en-GB"/>
            </a:br>
            <a:r>
              <a:rPr lang="en-GB"/>
              <a:t>Once you have written your plan and then your piece of writing, you need to review it very carefully, thinking about whether what you are planning on including actually answers the question and is relevant to the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you’d like to make a note of this model, please pause the video now to do.  </a:t>
            </a:r>
            <a:r>
              <a:rPr b="1" lang="en-GB" sz="1400">
                <a:solidFill>
                  <a:srgbClr val="1F4E79"/>
                </a:solidFill>
                <a:latin typeface="Century Gothic"/>
                <a:ea typeface="Century Gothic"/>
                <a:cs typeface="Century Gothic"/>
                <a:sym typeface="Century Gothic"/>
              </a:rPr>
              <a:t>Pausa el video.</a:t>
            </a:r>
            <a:endParaRPr/>
          </a:p>
          <a:p>
            <a:pPr indent="0" lvl="0" marL="0" rtl="0" algn="l">
              <a:spcBef>
                <a:spcPts val="0"/>
              </a:spcBef>
              <a:spcAft>
                <a:spcPts val="0"/>
              </a:spcAft>
              <a:buNone/>
            </a:pPr>
            <a:r>
              <a:t/>
            </a:r>
            <a:endParaRPr/>
          </a:p>
          <a:p>
            <a:pPr indent="0" lvl="0" marL="0" rtl="0" algn="l">
              <a:lnSpc>
                <a:spcPct val="115000"/>
              </a:lnSpc>
              <a:spcBef>
                <a:spcPts val="1200"/>
              </a:spcBef>
              <a:spcAft>
                <a:spcPts val="0"/>
              </a:spcAft>
              <a:buNone/>
            </a:pPr>
            <a:r>
              <a:rPr b="1" lang="en-GB" sz="1400">
                <a:solidFill>
                  <a:srgbClr val="1F4E79"/>
                </a:solidFill>
                <a:latin typeface="Century Gothic"/>
                <a:ea typeface="Century Gothic"/>
                <a:cs typeface="Century Gothic"/>
                <a:sym typeface="Century Gothic"/>
              </a:rPr>
              <a:t>¿Estás listo? ¿Estás lista?  ¡Venga! ¡Vamos!</a:t>
            </a:r>
            <a:endParaRPr b="1" sz="1400">
              <a:solidFill>
                <a:srgbClr val="1F4E79"/>
              </a:solidFill>
              <a:latin typeface="Century Gothic"/>
              <a:ea typeface="Century Gothic"/>
              <a:cs typeface="Century Gothic"/>
              <a:sym typeface="Century Gothic"/>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ec57179a1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ec57179a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Summary - copy them into your book if you’d like to!</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c979020a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c979020a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now we have spontaneously conjugated three verbs in multiple tenses, let’s focus on your accuracy. Can you actually write these verbs down accurately.</a:t>
            </a:r>
            <a:br>
              <a:rPr lang="en-GB"/>
            </a:br>
            <a:br>
              <a:rPr lang="en-GB"/>
            </a:br>
            <a:r>
              <a:rPr lang="en-GB"/>
              <a:t>Please write down the title “using verbs in multiple tenses”. On the screen you can see a grid.  Please copy down the titles for the 6 columns.  You don’t need to copy the grid in full - just make sure you lay out your work so you can understand it when you come back to look at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want you to fill in as much as you can on this table.  If you have no idea where to start, keep watching for a few clues!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Your first verb should be a regular verb.  The second verb could be a different type of regular verb or a HF irregular verb needed for this unit.  The 3rd verb should be something really high frequency, likely to be irregular and relevant to the unit.  It might be to go - might be something else.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680756ea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680756ea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FULL ANSWERS</a:t>
            </a:r>
            <a:br>
              <a:rPr lang="en-GB"/>
            </a:br>
            <a:r>
              <a:rPr lang="en-GB"/>
              <a:t>Take a moment to compare your grid to mine.  Make sure you have all verb forms the same. Pausa el video.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b850cff9a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b850cff9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work together to create an answer to this first bullet point.  What type of things might we want to include in our answer here.  Dime!  We might want to say ………….  Bullet point plan on the screen.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NOTES</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en-GB"/>
              <a:t>Make sure that whatever you are going to include in your model paragraph is what you write on here for the plan!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ec57179a1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ec57179a1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the screen, you  can see our model answer to our second bullet point.  Let’s look at it more closely.  The bullet point asked us to ………  In this paragraph we have got a basic answer (highlight in green) and we’ve also got…  highlight other aspects from the BORDER model in the relevant colour.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there are any parts of this paragraph you’d like to borrow for your own answer, please pause the video now and make some notes.  </a:t>
            </a:r>
            <a:r>
              <a:rPr b="1" lang="en-GB" sz="1400">
                <a:solidFill>
                  <a:srgbClr val="1F4E79"/>
                </a:solidFill>
                <a:latin typeface="Century Gothic"/>
                <a:ea typeface="Century Gothic"/>
                <a:cs typeface="Century Gothic"/>
                <a:sym typeface="Century Gothic"/>
              </a:rPr>
              <a:t>Pausa el vídeo.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c979020ae_0_1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c979020ae_0_1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it’s over to you.  There are two more bullet points to answer.  Please write BORDER down in your margin.  What are you going to include for each bullet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FOUNDATION - Remember you don’t have to include all elements of BORDER in your answer in each paragraph.  Just make sure you have all of the elements across the entire piece of writing.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HIGHER - Try to include all of the elements of BORDER in each of your paragraphs.  Remember, R stands for relevance.  If you find yourself writing something that doesn’t answer the question, stop and consider what you can write that is directly linked to the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Once you’ve written your plan, you can get started writing an answer to the remaining two bullet points.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PLease keep watching, if you think you’re going to need a bit more help to be able to complete this task, likewise, if you’d like to challenge yourself further.</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59345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Guided Writing: Higher </a:t>
            </a:r>
            <a:br>
              <a:rPr lang="en-GB">
                <a:solidFill>
                  <a:srgbClr val="4B3241"/>
                </a:solidFill>
              </a:rPr>
            </a:br>
            <a:r>
              <a:rPr i="1" lang="en-GB">
                <a:solidFill>
                  <a:srgbClr val="4B3241"/>
                </a:solidFill>
              </a:rPr>
              <a:t>Unit 6: Special Events</a:t>
            </a:r>
            <a:endParaRPr i="1">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Spanish</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4B3241"/>
                </a:solidFill>
                <a:latin typeface="Montserrat SemiBold"/>
                <a:ea typeface="Montserrat SemiBold"/>
                <a:cs typeface="Montserrat SemiBold"/>
                <a:sym typeface="Montserrat SemiBold"/>
              </a:rPr>
              <a:t>Señor Malhi</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1908900" y="519900"/>
            <a:ext cx="159366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En qué fiesta </a:t>
            </a:r>
            <a:r>
              <a:rPr lang="en-GB">
                <a:solidFill>
                  <a:schemeClr val="dk2"/>
                </a:solidFill>
              </a:rPr>
              <a:t>española</a:t>
            </a:r>
            <a:r>
              <a:rPr lang="en-GB">
                <a:solidFill>
                  <a:schemeClr val="dk2"/>
                </a:solidFill>
              </a:rPr>
              <a:t> participarás </a:t>
            </a:r>
            <a:r>
              <a:rPr lang="en-GB">
                <a:solidFill>
                  <a:schemeClr val="dk2"/>
                </a:solidFill>
              </a:rPr>
              <a:t>en el futuro</a:t>
            </a:r>
            <a:endParaRPr>
              <a:solidFill>
                <a:schemeClr val="dk2"/>
              </a:solidFill>
            </a:endParaRPr>
          </a:p>
        </p:txBody>
      </p:sp>
      <p:sp>
        <p:nvSpPr>
          <p:cNvPr id="155" name="Google Shape;155;p23"/>
          <p:cNvSpPr/>
          <p:nvPr/>
        </p:nvSpPr>
        <p:spPr>
          <a:xfrm>
            <a:off x="533400" y="5306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a:off x="533400" y="52550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nvSpPr>
        <p:spPr>
          <a:xfrm>
            <a:off x="2554375" y="2417100"/>
            <a:ext cx="10042800" cy="18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En el futuro, me gustaría…</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Cuando sea mayor, iré a…</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Si tuviera la oportunidad, me </a:t>
            </a:r>
            <a:r>
              <a:rPr lang="en-GB" sz="3500">
                <a:latin typeface="Montserrat"/>
                <a:ea typeface="Montserrat"/>
                <a:cs typeface="Montserrat"/>
                <a:sym typeface="Montserrat"/>
              </a:rPr>
              <a:t>gustaría…</a:t>
            </a:r>
            <a:endParaRPr sz="3500">
              <a:latin typeface="Montserrat"/>
              <a:ea typeface="Montserrat"/>
              <a:cs typeface="Montserrat"/>
              <a:sym typeface="Montserrat"/>
            </a:endParaRPr>
          </a:p>
          <a:p>
            <a:pPr indent="0" lvl="0" marL="0" rtl="0" algn="l">
              <a:spcBef>
                <a:spcPts val="0"/>
              </a:spcBef>
              <a:spcAft>
                <a:spcPts val="0"/>
              </a:spcAft>
              <a:buNone/>
            </a:pPr>
            <a:r>
              <a:rPr lang="en-GB" sz="3500">
                <a:latin typeface="Montserrat"/>
                <a:ea typeface="Montserrat"/>
                <a:cs typeface="Montserrat"/>
                <a:sym typeface="Montserrat"/>
              </a:rPr>
              <a:t>El año próximo, voy a asistir...</a:t>
            </a:r>
            <a:endParaRPr sz="3500">
              <a:latin typeface="Montserrat"/>
              <a:ea typeface="Montserrat"/>
              <a:cs typeface="Montserrat"/>
              <a:sym typeface="Montserrat"/>
            </a:endParaRPr>
          </a:p>
        </p:txBody>
      </p:sp>
      <p:sp>
        <p:nvSpPr>
          <p:cNvPr id="158" name="Google Shape;158;p23"/>
          <p:cNvSpPr/>
          <p:nvPr/>
        </p:nvSpPr>
        <p:spPr>
          <a:xfrm>
            <a:off x="13245425" y="2193225"/>
            <a:ext cx="4408800" cy="2881800"/>
          </a:xfrm>
          <a:prstGeom prst="wedgeRectCallout">
            <a:avLst>
              <a:gd fmla="val -51883" name="adj1"/>
              <a:gd fmla="val 77751"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400050" lvl="0" marL="457200" rtl="0" algn="l">
              <a:spcBef>
                <a:spcPts val="0"/>
              </a:spcBef>
              <a:spcAft>
                <a:spcPts val="0"/>
              </a:spcAft>
              <a:buSzPts val="2700"/>
              <a:buAutoNum type="arabicPeriod"/>
            </a:pPr>
            <a:r>
              <a:rPr lang="en-GB" sz="2700"/>
              <a:t>What would you like to do if you had the opportunity?</a:t>
            </a:r>
            <a:endParaRPr sz="2700"/>
          </a:p>
          <a:p>
            <a:pPr indent="-400050" lvl="0" marL="457200" rtl="0" algn="l">
              <a:spcBef>
                <a:spcPts val="0"/>
              </a:spcBef>
              <a:spcAft>
                <a:spcPts val="0"/>
              </a:spcAft>
              <a:buSzPts val="2700"/>
              <a:buAutoNum type="arabicPeriod"/>
            </a:pPr>
            <a:r>
              <a:rPr lang="en-GB" sz="2700"/>
              <a:t>When you are older?</a:t>
            </a:r>
            <a:endParaRPr sz="2700"/>
          </a:p>
          <a:p>
            <a:pPr indent="-400050" lvl="0" marL="457200" rtl="0" algn="l">
              <a:spcBef>
                <a:spcPts val="0"/>
              </a:spcBef>
              <a:spcAft>
                <a:spcPts val="0"/>
              </a:spcAft>
              <a:buSzPts val="2700"/>
              <a:buAutoNum type="arabicPeriod"/>
            </a:pPr>
            <a:r>
              <a:rPr lang="en-GB" sz="2700"/>
              <a:t>What are you going to do next year?</a:t>
            </a:r>
            <a:endParaRPr sz="2700"/>
          </a:p>
        </p:txBody>
      </p:sp>
      <p:sp>
        <p:nvSpPr>
          <p:cNvPr id="159" name="Google Shape;159;p23"/>
          <p:cNvSpPr/>
          <p:nvPr/>
        </p:nvSpPr>
        <p:spPr>
          <a:xfrm>
            <a:off x="647975" y="206600"/>
            <a:ext cx="933300" cy="465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0" name="Google Shape;160;p23"/>
          <p:cNvPicPr preferRelativeResize="0"/>
          <p:nvPr/>
        </p:nvPicPr>
        <p:blipFill>
          <a:blip r:embed="rId3">
            <a:alphaModFix/>
          </a:blip>
          <a:stretch>
            <a:fillRect/>
          </a:stretch>
        </p:blipFill>
        <p:spPr>
          <a:xfrm>
            <a:off x="701700" y="386099"/>
            <a:ext cx="687550" cy="4324625"/>
          </a:xfrm>
          <a:prstGeom prst="rect">
            <a:avLst/>
          </a:prstGeom>
          <a:noFill/>
          <a:ln>
            <a:noFill/>
          </a:ln>
        </p:spPr>
      </p:pic>
      <p:sp>
        <p:nvSpPr>
          <p:cNvPr id="161" name="Google Shape;161;p23"/>
          <p:cNvSpPr/>
          <p:nvPr/>
        </p:nvSpPr>
        <p:spPr>
          <a:xfrm>
            <a:off x="647975" y="4926925"/>
            <a:ext cx="933300" cy="465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1949950" y="6227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Lo que más te gustó de la fiesta </a:t>
            </a:r>
            <a:endParaRPr>
              <a:solidFill>
                <a:schemeClr val="dk2"/>
              </a:solidFill>
            </a:endParaRPr>
          </a:p>
        </p:txBody>
      </p:sp>
      <p:sp>
        <p:nvSpPr>
          <p:cNvPr id="167" name="Google Shape;167;p24"/>
          <p:cNvSpPr/>
          <p:nvPr/>
        </p:nvSpPr>
        <p:spPr>
          <a:xfrm>
            <a:off x="533400" y="5306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533400" y="5255025"/>
            <a:ext cx="1451700" cy="4337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ph type="title"/>
          </p:nvPr>
        </p:nvSpPr>
        <p:spPr>
          <a:xfrm>
            <a:off x="1949950" y="527092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En qué fiesta española participarás en el futuro</a:t>
            </a:r>
            <a:endParaRPr>
              <a:solidFill>
                <a:schemeClr val="dk2"/>
              </a:solidFill>
            </a:endParaRPr>
          </a:p>
          <a:p>
            <a:pPr indent="0" lvl="0" marL="0" rtl="0" algn="l">
              <a:spcBef>
                <a:spcPts val="0"/>
              </a:spcBef>
              <a:spcAft>
                <a:spcPts val="0"/>
              </a:spcAft>
              <a:buNone/>
            </a:pPr>
            <a:r>
              <a:t/>
            </a:r>
            <a:endParaRPr>
              <a:solidFill>
                <a:schemeClr val="dk2"/>
              </a:solidFill>
            </a:endParaRPr>
          </a:p>
        </p:txBody>
      </p:sp>
      <p:pic>
        <p:nvPicPr>
          <p:cNvPr id="170" name="Google Shape;170;p24"/>
          <p:cNvPicPr preferRelativeResize="0"/>
          <p:nvPr/>
        </p:nvPicPr>
        <p:blipFill>
          <a:blip r:embed="rId3">
            <a:alphaModFix/>
          </a:blip>
          <a:stretch>
            <a:fillRect/>
          </a:stretch>
        </p:blipFill>
        <p:spPr>
          <a:xfrm>
            <a:off x="701700" y="386099"/>
            <a:ext cx="687550" cy="4324625"/>
          </a:xfrm>
          <a:prstGeom prst="rect">
            <a:avLst/>
          </a:prstGeom>
          <a:noFill/>
          <a:ln>
            <a:noFill/>
          </a:ln>
        </p:spPr>
      </p:pic>
      <p:pic>
        <p:nvPicPr>
          <p:cNvPr id="171" name="Google Shape;171;p24"/>
          <p:cNvPicPr preferRelativeResize="0"/>
          <p:nvPr/>
        </p:nvPicPr>
        <p:blipFill>
          <a:blip r:embed="rId3">
            <a:alphaModFix/>
          </a:blip>
          <a:stretch>
            <a:fillRect/>
          </a:stretch>
        </p:blipFill>
        <p:spPr>
          <a:xfrm>
            <a:off x="701700" y="5106424"/>
            <a:ext cx="687550" cy="432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401400" y="75550"/>
            <a:ext cx="17668200" cy="1629000"/>
          </a:xfrm>
          <a:prstGeom prst="rect">
            <a:avLst/>
          </a:prstGeom>
        </p:spPr>
        <p:txBody>
          <a:bodyPr anchorCtr="0" anchor="t" bIns="0" lIns="0" spcFirstLastPara="1" rIns="0" wrap="square" tIns="0">
            <a:noAutofit/>
          </a:bodyPr>
          <a:lstStyle/>
          <a:p>
            <a:pPr indent="914400" lvl="0" marL="1828800" rtl="0" algn="l">
              <a:spcBef>
                <a:spcPts val="0"/>
              </a:spcBef>
              <a:spcAft>
                <a:spcPts val="0"/>
              </a:spcAft>
              <a:buNone/>
            </a:pPr>
            <a:r>
              <a:rPr lang="en-GB" sz="10000"/>
              <a:t>Las fiestas españolas </a:t>
            </a:r>
            <a:endParaRPr sz="10000"/>
          </a:p>
        </p:txBody>
      </p:sp>
      <p:sp>
        <p:nvSpPr>
          <p:cNvPr id="87" name="Google Shape;87;p15"/>
          <p:cNvSpPr txBox="1"/>
          <p:nvPr>
            <p:ph idx="1" type="body"/>
          </p:nvPr>
        </p:nvSpPr>
        <p:spPr>
          <a:xfrm>
            <a:off x="394800" y="1992150"/>
            <a:ext cx="17498400" cy="311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000"/>
              <a:t>Durante tus vacaciones en </a:t>
            </a:r>
            <a:r>
              <a:rPr lang="en-GB" sz="4000"/>
              <a:t>España</a:t>
            </a:r>
            <a:r>
              <a:rPr lang="en-GB" sz="4000"/>
              <a:t>, escribes un </a:t>
            </a:r>
            <a:r>
              <a:rPr lang="en-GB" sz="4000"/>
              <a:t>artículo</a:t>
            </a:r>
            <a:r>
              <a:rPr lang="en-GB" sz="4000"/>
              <a:t> para describir una fiesta que asististeis. </a:t>
            </a:r>
            <a:endParaRPr sz="4000"/>
          </a:p>
          <a:p>
            <a:pPr indent="0" lvl="0" marL="0" rtl="0" algn="l">
              <a:spcBef>
                <a:spcPts val="2000"/>
              </a:spcBef>
              <a:spcAft>
                <a:spcPts val="0"/>
              </a:spcAft>
              <a:buNone/>
            </a:pPr>
            <a:r>
              <a:rPr lang="en-GB" sz="4000"/>
              <a:t>Menciona:  </a:t>
            </a:r>
            <a:endParaRPr sz="4000"/>
          </a:p>
          <a:p>
            <a:pPr indent="0" lvl="0" marL="2743200" rtl="0" algn="l">
              <a:lnSpc>
                <a:spcPct val="115000"/>
              </a:lnSpc>
              <a:spcBef>
                <a:spcPts val="2000"/>
              </a:spcBef>
              <a:spcAft>
                <a:spcPts val="0"/>
              </a:spcAft>
              <a:buNone/>
            </a:pPr>
            <a:r>
              <a:t/>
            </a:r>
            <a:endParaRPr>
              <a:solidFill>
                <a:srgbClr val="000000"/>
              </a:solidFill>
            </a:endParaRPr>
          </a:p>
        </p:txBody>
      </p:sp>
      <p:sp>
        <p:nvSpPr>
          <p:cNvPr id="88" name="Google Shape;88;p15"/>
          <p:cNvSpPr txBox="1"/>
          <p:nvPr/>
        </p:nvSpPr>
        <p:spPr>
          <a:xfrm>
            <a:off x="-1003000" y="6593550"/>
            <a:ext cx="20716200" cy="952200"/>
          </a:xfrm>
          <a:prstGeom prst="rect">
            <a:avLst/>
          </a:prstGeom>
          <a:noFill/>
          <a:ln>
            <a:noFill/>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t/>
            </a:r>
            <a:endParaRPr sz="4400">
              <a:solidFill>
                <a:schemeClr val="dk2"/>
              </a:solidFill>
              <a:latin typeface="Montserrat"/>
              <a:ea typeface="Montserrat"/>
              <a:cs typeface="Montserrat"/>
              <a:sym typeface="Montserrat"/>
            </a:endParaRPr>
          </a:p>
        </p:txBody>
      </p:sp>
      <p:sp>
        <p:nvSpPr>
          <p:cNvPr id="89" name="Google Shape;89;p15"/>
          <p:cNvSpPr txBox="1"/>
          <p:nvPr/>
        </p:nvSpPr>
        <p:spPr>
          <a:xfrm>
            <a:off x="-910850" y="5727600"/>
            <a:ext cx="20378400" cy="952200"/>
          </a:xfrm>
          <a:prstGeom prst="rect">
            <a:avLst/>
          </a:prstGeom>
          <a:noFill/>
          <a:ln>
            <a:noFill/>
          </a:ln>
        </p:spPr>
        <p:txBody>
          <a:bodyPr anchorCtr="0" anchor="t" bIns="182850" lIns="182850" spcFirstLastPara="1" rIns="182850" wrap="square" tIns="182850">
            <a:noAutofit/>
          </a:bodyPr>
          <a:lstStyle/>
          <a:p>
            <a:pPr indent="-711200" lvl="0" marL="2743200" rtl="0" algn="l">
              <a:lnSpc>
                <a:spcPct val="115000"/>
              </a:lnSpc>
              <a:spcBef>
                <a:spcPts val="0"/>
              </a:spcBef>
              <a:spcAft>
                <a:spcPts val="0"/>
              </a:spcAft>
              <a:buClr>
                <a:schemeClr val="dk2"/>
              </a:buClr>
              <a:buSzPts val="4000"/>
              <a:buFont typeface="Montserrat"/>
              <a:buChar char="●"/>
            </a:pPr>
            <a:r>
              <a:rPr lang="en-GB" sz="4000">
                <a:solidFill>
                  <a:schemeClr val="dk2"/>
                </a:solidFill>
                <a:latin typeface="Montserrat"/>
                <a:ea typeface="Montserrat"/>
                <a:cs typeface="Montserrat"/>
                <a:sym typeface="Montserrat"/>
              </a:rPr>
              <a:t>lo que más te gustó de la fiesta</a:t>
            </a:r>
            <a:endParaRPr sz="2800">
              <a:solidFill>
                <a:schemeClr val="dk2"/>
              </a:solidFill>
            </a:endParaRPr>
          </a:p>
        </p:txBody>
      </p:sp>
      <p:sp>
        <p:nvSpPr>
          <p:cNvPr id="90" name="Google Shape;90;p15"/>
          <p:cNvSpPr txBox="1"/>
          <p:nvPr/>
        </p:nvSpPr>
        <p:spPr>
          <a:xfrm>
            <a:off x="-914400" y="7467600"/>
            <a:ext cx="17498400" cy="606600"/>
          </a:xfrm>
          <a:prstGeom prst="rect">
            <a:avLst/>
          </a:prstGeom>
          <a:noFill/>
          <a:ln>
            <a:noFill/>
          </a:ln>
        </p:spPr>
        <p:txBody>
          <a:bodyPr anchorCtr="0" anchor="t" bIns="182850" lIns="182850" spcFirstLastPara="1" rIns="182850" wrap="square" tIns="182850">
            <a:noAutofit/>
          </a:bodyPr>
          <a:lstStyle/>
          <a:p>
            <a:pPr indent="-711200" lvl="0" marL="2743200" rtl="0" algn="l">
              <a:lnSpc>
                <a:spcPct val="115000"/>
              </a:lnSpc>
              <a:spcBef>
                <a:spcPts val="0"/>
              </a:spcBef>
              <a:spcAft>
                <a:spcPts val="0"/>
              </a:spcAft>
              <a:buClr>
                <a:schemeClr val="dk2"/>
              </a:buClr>
              <a:buSzPts val="4000"/>
              <a:buFont typeface="Montserrat"/>
              <a:buChar char="●"/>
            </a:pPr>
            <a:r>
              <a:rPr lang="en-GB" sz="4000">
                <a:solidFill>
                  <a:schemeClr val="dk2"/>
                </a:solidFill>
                <a:latin typeface="Montserrat"/>
                <a:ea typeface="Montserrat"/>
                <a:cs typeface="Montserrat"/>
                <a:sym typeface="Montserrat"/>
              </a:rPr>
              <a:t>e</a:t>
            </a:r>
            <a:r>
              <a:rPr lang="en-GB" sz="4000">
                <a:solidFill>
                  <a:schemeClr val="dk2"/>
                </a:solidFill>
                <a:latin typeface="Montserrat"/>
                <a:ea typeface="Montserrat"/>
                <a:cs typeface="Montserrat"/>
                <a:sym typeface="Montserrat"/>
              </a:rPr>
              <a:t>n </a:t>
            </a:r>
            <a:r>
              <a:rPr lang="en-GB" sz="4000">
                <a:solidFill>
                  <a:schemeClr val="dk2"/>
                </a:solidFill>
                <a:latin typeface="Montserrat"/>
                <a:ea typeface="Montserrat"/>
                <a:cs typeface="Montserrat"/>
                <a:sym typeface="Montserrat"/>
              </a:rPr>
              <a:t>qué fiesta española participarás en el futuro</a:t>
            </a:r>
            <a:endParaRPr sz="2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3237750" y="680050"/>
            <a:ext cx="132084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GB" sz="4400">
                <a:latin typeface="Montserrat SemiBold"/>
                <a:ea typeface="Montserrat SemiBold"/>
                <a:cs typeface="Montserrat SemiBold"/>
                <a:sym typeface="Montserrat SemiBold"/>
              </a:rPr>
              <a:t>Basic answer to the bullet point</a:t>
            </a:r>
            <a:endParaRPr sz="4400">
              <a:latin typeface="Montserrat SemiBold"/>
              <a:ea typeface="Montserrat SemiBold"/>
              <a:cs typeface="Montserrat SemiBold"/>
              <a:sym typeface="Montserrat SemiBold"/>
            </a:endParaRPr>
          </a:p>
        </p:txBody>
      </p:sp>
      <p:sp>
        <p:nvSpPr>
          <p:cNvPr id="96" name="Google Shape;96;p16"/>
          <p:cNvSpPr txBox="1"/>
          <p:nvPr/>
        </p:nvSpPr>
        <p:spPr>
          <a:xfrm>
            <a:off x="4791550" y="2188100"/>
            <a:ext cx="11613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GB" sz="4400">
                <a:latin typeface="Montserrat SemiBold"/>
                <a:ea typeface="Montserrat SemiBold"/>
                <a:cs typeface="Montserrat SemiBold"/>
                <a:sym typeface="Montserrat SemiBold"/>
              </a:rPr>
              <a:t>Opinion </a:t>
            </a:r>
            <a:endParaRPr sz="4400">
              <a:latin typeface="Montserrat SemiBold"/>
              <a:ea typeface="Montserrat SemiBold"/>
              <a:cs typeface="Montserrat SemiBold"/>
              <a:sym typeface="Montserrat SemiBold"/>
            </a:endParaRPr>
          </a:p>
        </p:txBody>
      </p:sp>
      <p:sp>
        <p:nvSpPr>
          <p:cNvPr id="97" name="Google Shape;97;p16"/>
          <p:cNvSpPr txBox="1"/>
          <p:nvPr/>
        </p:nvSpPr>
        <p:spPr>
          <a:xfrm>
            <a:off x="3307350" y="7908550"/>
            <a:ext cx="132084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GB" sz="4400">
                <a:latin typeface="Montserrat SemiBold"/>
                <a:ea typeface="Montserrat SemiBold"/>
                <a:cs typeface="Montserrat SemiBold"/>
                <a:sym typeface="Montserrat SemiBold"/>
              </a:rPr>
              <a:t>Relevance</a:t>
            </a:r>
            <a:endParaRPr sz="4400">
              <a:latin typeface="Montserrat SemiBold"/>
              <a:ea typeface="Montserrat SemiBold"/>
              <a:cs typeface="Montserrat SemiBold"/>
              <a:sym typeface="Montserrat SemiBold"/>
            </a:endParaRPr>
          </a:p>
        </p:txBody>
      </p:sp>
      <p:sp>
        <p:nvSpPr>
          <p:cNvPr id="98" name="Google Shape;98;p16"/>
          <p:cNvSpPr txBox="1"/>
          <p:nvPr/>
        </p:nvSpPr>
        <p:spPr>
          <a:xfrm>
            <a:off x="4902850" y="6435925"/>
            <a:ext cx="11613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GB" sz="4400">
                <a:latin typeface="Montserrat SemiBold"/>
                <a:ea typeface="Montserrat SemiBold"/>
                <a:cs typeface="Montserrat SemiBold"/>
                <a:sym typeface="Montserrat SemiBold"/>
              </a:rPr>
              <a:t>Elaborate language :)</a:t>
            </a:r>
            <a:endParaRPr sz="4400">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t/>
            </a:r>
            <a:endParaRPr sz="4400">
              <a:latin typeface="Montserrat SemiBold"/>
              <a:ea typeface="Montserrat SemiBold"/>
              <a:cs typeface="Montserrat SemiBold"/>
              <a:sym typeface="Montserrat SemiBold"/>
            </a:endParaRPr>
          </a:p>
        </p:txBody>
      </p:sp>
      <p:sp>
        <p:nvSpPr>
          <p:cNvPr id="99" name="Google Shape;99;p16"/>
          <p:cNvSpPr txBox="1"/>
          <p:nvPr/>
        </p:nvSpPr>
        <p:spPr>
          <a:xfrm>
            <a:off x="4880700" y="5024275"/>
            <a:ext cx="11613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GB" sz="4400">
                <a:latin typeface="Montserrat SemiBold"/>
                <a:ea typeface="Montserrat SemiBold"/>
                <a:cs typeface="Montserrat SemiBold"/>
                <a:sym typeface="Montserrat SemiBold"/>
              </a:rPr>
              <a:t>Development</a:t>
            </a:r>
            <a:endParaRPr sz="4400">
              <a:latin typeface="Montserrat SemiBold"/>
              <a:ea typeface="Montserrat SemiBold"/>
              <a:cs typeface="Montserrat SemiBold"/>
              <a:sym typeface="Montserrat SemiBold"/>
            </a:endParaRPr>
          </a:p>
        </p:txBody>
      </p:sp>
      <p:sp>
        <p:nvSpPr>
          <p:cNvPr id="100" name="Google Shape;100;p16"/>
          <p:cNvSpPr txBox="1"/>
          <p:nvPr/>
        </p:nvSpPr>
        <p:spPr>
          <a:xfrm>
            <a:off x="4861500" y="3580800"/>
            <a:ext cx="11613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l">
              <a:lnSpc>
                <a:spcPct val="115000"/>
              </a:lnSpc>
              <a:spcBef>
                <a:spcPts val="0"/>
              </a:spcBef>
              <a:spcAft>
                <a:spcPts val="0"/>
              </a:spcAft>
              <a:buNone/>
            </a:pPr>
            <a:r>
              <a:rPr lang="en-GB" sz="4400">
                <a:latin typeface="Montserrat SemiBold"/>
                <a:ea typeface="Montserrat SemiBold"/>
                <a:cs typeface="Montserrat SemiBold"/>
                <a:sym typeface="Montserrat SemiBold"/>
              </a:rPr>
              <a:t>Reason </a:t>
            </a:r>
            <a:endParaRPr sz="4400">
              <a:latin typeface="Montserrat SemiBold"/>
              <a:ea typeface="Montserrat SemiBold"/>
              <a:cs typeface="Montserrat SemiBold"/>
              <a:sym typeface="Montserrat SemiBold"/>
            </a:endParaRPr>
          </a:p>
        </p:txBody>
      </p:sp>
      <p:sp>
        <p:nvSpPr>
          <p:cNvPr id="101" name="Google Shape;101;p16"/>
          <p:cNvSpPr txBox="1"/>
          <p:nvPr/>
        </p:nvSpPr>
        <p:spPr>
          <a:xfrm>
            <a:off x="3350700" y="2998450"/>
            <a:ext cx="1056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latin typeface="Montserrat"/>
                <a:ea typeface="Montserrat"/>
                <a:cs typeface="Montserrat"/>
                <a:sym typeface="Montserrat"/>
              </a:rPr>
              <a:t>+</a:t>
            </a:r>
            <a:endParaRPr b="1" sz="2800">
              <a:latin typeface="Montserrat"/>
              <a:ea typeface="Montserrat"/>
              <a:cs typeface="Montserrat"/>
              <a:sym typeface="Montserrat"/>
            </a:endParaRPr>
          </a:p>
        </p:txBody>
      </p:sp>
      <p:sp>
        <p:nvSpPr>
          <p:cNvPr id="102" name="Google Shape;102;p16"/>
          <p:cNvSpPr txBox="1"/>
          <p:nvPr/>
        </p:nvSpPr>
        <p:spPr>
          <a:xfrm>
            <a:off x="3350700" y="4293850"/>
            <a:ext cx="1056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latin typeface="Montserrat"/>
                <a:ea typeface="Montserrat"/>
                <a:cs typeface="Montserrat"/>
                <a:sym typeface="Montserrat"/>
              </a:rPr>
              <a:t>+</a:t>
            </a:r>
            <a:endParaRPr b="1" sz="2800">
              <a:latin typeface="Montserrat"/>
              <a:ea typeface="Montserrat"/>
              <a:cs typeface="Montserrat"/>
              <a:sym typeface="Montserrat"/>
            </a:endParaRPr>
          </a:p>
        </p:txBody>
      </p:sp>
      <p:sp>
        <p:nvSpPr>
          <p:cNvPr id="103" name="Google Shape;103;p16"/>
          <p:cNvSpPr txBox="1"/>
          <p:nvPr/>
        </p:nvSpPr>
        <p:spPr>
          <a:xfrm>
            <a:off x="3350700" y="5589250"/>
            <a:ext cx="1056000" cy="1111200"/>
          </a:xfrm>
          <a:prstGeom prst="rect">
            <a:avLst/>
          </a:prstGeom>
          <a:noFill/>
          <a:ln cap="flat" cmpd="sng" w="9525">
            <a:solidFill>
              <a:srgbClr val="000000"/>
            </a:solidFill>
            <a:prstDash val="solid"/>
            <a:round/>
            <a:headEnd len="sm" w="sm" type="none"/>
            <a:tailEnd len="sm" w="sm" type="none"/>
          </a:ln>
        </p:spPr>
        <p:txBody>
          <a:bodyPr anchorCtr="0" anchor="t" bIns="182850" lIns="182850" spcFirstLastPara="1" rIns="182850" wrap="square" tIns="182850">
            <a:noAutofit/>
          </a:bodyPr>
          <a:lstStyle/>
          <a:p>
            <a:pPr indent="0" lvl="0" marL="0" rtl="0" algn="ctr">
              <a:spcBef>
                <a:spcPts val="0"/>
              </a:spcBef>
              <a:spcAft>
                <a:spcPts val="0"/>
              </a:spcAft>
              <a:buNone/>
            </a:pPr>
            <a:r>
              <a:rPr b="1" lang="en-GB" sz="2800">
                <a:latin typeface="Montserrat"/>
                <a:ea typeface="Montserrat"/>
                <a:cs typeface="Montserrat"/>
                <a:sym typeface="Montserrat"/>
              </a:rPr>
              <a:t>+</a:t>
            </a:r>
            <a:endParaRPr b="1" sz="2800">
              <a:latin typeface="Montserrat"/>
              <a:ea typeface="Montserrat"/>
              <a:cs typeface="Montserrat"/>
              <a:sym typeface="Montserrat"/>
            </a:endParaRPr>
          </a:p>
        </p:txBody>
      </p:sp>
      <p:cxnSp>
        <p:nvCxnSpPr>
          <p:cNvPr id="104" name="Google Shape;104;p16"/>
          <p:cNvCxnSpPr/>
          <p:nvPr/>
        </p:nvCxnSpPr>
        <p:spPr>
          <a:xfrm>
            <a:off x="2392100" y="485000"/>
            <a:ext cx="0" cy="9039600"/>
          </a:xfrm>
          <a:prstGeom prst="straightConnector1">
            <a:avLst/>
          </a:prstGeom>
          <a:noFill/>
          <a:ln cap="flat" cmpd="sng" w="9525">
            <a:solidFill>
              <a:schemeClr val="dk2"/>
            </a:solidFill>
            <a:prstDash val="dashDot"/>
            <a:round/>
            <a:headEnd len="med" w="med" type="none"/>
            <a:tailEnd len="med" w="med" type="none"/>
          </a:ln>
        </p:spPr>
      </p:cxnSp>
      <p:sp>
        <p:nvSpPr>
          <p:cNvPr id="105" name="Google Shape;105;p16"/>
          <p:cNvSpPr txBox="1"/>
          <p:nvPr/>
        </p:nvSpPr>
        <p:spPr>
          <a:xfrm>
            <a:off x="12081400" y="4004600"/>
            <a:ext cx="3391800" cy="253530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This is the higher model</a:t>
            </a:r>
            <a:endParaRPr sz="3500">
              <a:latin typeface="Montserrat"/>
              <a:ea typeface="Montserrat"/>
              <a:cs typeface="Montserrat"/>
              <a:sym typeface="Montserrat"/>
            </a:endParaRPr>
          </a:p>
        </p:txBody>
      </p:sp>
      <p:pic>
        <p:nvPicPr>
          <p:cNvPr id="106" name="Google Shape;106;p16"/>
          <p:cNvPicPr preferRelativeResize="0"/>
          <p:nvPr/>
        </p:nvPicPr>
        <p:blipFill>
          <a:blip r:embed="rId3">
            <a:alphaModFix/>
          </a:blip>
          <a:stretch>
            <a:fillRect/>
          </a:stretch>
        </p:blipFill>
        <p:spPr>
          <a:xfrm>
            <a:off x="152400" y="152400"/>
            <a:ext cx="1323975" cy="897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nvSpPr>
        <p:spPr>
          <a:xfrm>
            <a:off x="16655120" y="492598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p:txBody>
      </p:sp>
      <p:sp>
        <p:nvSpPr>
          <p:cNvPr id="112" name="Google Shape;112;p17"/>
          <p:cNvSpPr txBox="1"/>
          <p:nvPr/>
        </p:nvSpPr>
        <p:spPr>
          <a:xfrm>
            <a:off x="16708741" y="6436334"/>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5000">
              <a:solidFill>
                <a:schemeClr val="accent4"/>
              </a:solidFill>
              <a:latin typeface="Montserrat"/>
              <a:ea typeface="Montserrat"/>
              <a:cs typeface="Montserrat"/>
              <a:sym typeface="Montserrat"/>
            </a:endParaRPr>
          </a:p>
        </p:txBody>
      </p:sp>
      <p:sp>
        <p:nvSpPr>
          <p:cNvPr id="113" name="Google Shape;113;p17"/>
          <p:cNvSpPr txBox="1"/>
          <p:nvPr/>
        </p:nvSpPr>
        <p:spPr>
          <a:xfrm>
            <a:off x="16655120" y="3342450"/>
            <a:ext cx="8634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b="1" sz="6400">
              <a:solidFill>
                <a:schemeClr val="accent4"/>
              </a:solidFill>
              <a:latin typeface="Montserrat"/>
              <a:ea typeface="Montserrat"/>
              <a:cs typeface="Montserrat"/>
              <a:sym typeface="Montserrat"/>
            </a:endParaRPr>
          </a:p>
        </p:txBody>
      </p:sp>
      <p:graphicFrame>
        <p:nvGraphicFramePr>
          <p:cNvPr id="114" name="Google Shape;114;p17"/>
          <p:cNvGraphicFramePr/>
          <p:nvPr/>
        </p:nvGraphicFramePr>
        <p:xfrm>
          <a:off x="1802625" y="474975"/>
          <a:ext cx="3000000" cy="3000000"/>
        </p:xfrm>
        <a:graphic>
          <a:graphicData uri="http://schemas.openxmlformats.org/drawingml/2006/table">
            <a:tbl>
              <a:tblPr>
                <a:noFill/>
                <a:tableStyleId>{E6E5B404-93FD-4D4F-B1FA-D66CDA2AA59D}</a:tableStyleId>
              </a:tblPr>
              <a:tblGrid>
                <a:gridCol w="6793225"/>
                <a:gridCol w="6601900"/>
              </a:tblGrid>
              <a:tr h="870025">
                <a:tc>
                  <a:txBody>
                    <a:bodyPr/>
                    <a:lstStyle/>
                    <a:p>
                      <a:pPr indent="0" lvl="0" marL="0" rtl="0" algn="l">
                        <a:spcBef>
                          <a:spcPts val="0"/>
                        </a:spcBef>
                        <a:spcAft>
                          <a:spcPts val="0"/>
                        </a:spcAft>
                        <a:buNone/>
                      </a:pPr>
                      <a:r>
                        <a:rPr b="1" lang="en-GB" sz="3000">
                          <a:latin typeface="Montserrat"/>
                          <a:ea typeface="Montserrat"/>
                          <a:cs typeface="Montserrat"/>
                          <a:sym typeface="Montserrat"/>
                        </a:rPr>
                        <a:t>infinitive</a:t>
                      </a:r>
                      <a:endParaRPr b="1"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3000">
                          <a:latin typeface="Montserrat"/>
                          <a:ea typeface="Montserrat"/>
                          <a:cs typeface="Montserrat"/>
                          <a:sym typeface="Montserrat"/>
                        </a:rPr>
                        <a:t>to do something, doing</a:t>
                      </a:r>
                      <a:endParaRPr b="1"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ir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go, going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descubrir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discover, discovering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hacer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do, doing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sacar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take, taking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asistir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attend, attending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viajar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travel, travelling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llevar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wear, wearing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70025">
                <a:tc>
                  <a:txBody>
                    <a:bodyPr/>
                    <a:lstStyle/>
                    <a:p>
                      <a:pPr indent="0" lvl="0" marL="0" rtl="0" algn="l">
                        <a:spcBef>
                          <a:spcPts val="0"/>
                        </a:spcBef>
                        <a:spcAft>
                          <a:spcPts val="0"/>
                        </a:spcAft>
                        <a:buNone/>
                      </a:pPr>
                      <a:r>
                        <a:rPr lang="en-GB" sz="3000">
                          <a:latin typeface="Montserrat"/>
                          <a:ea typeface="Montserrat"/>
                          <a:cs typeface="Montserrat"/>
                          <a:sym typeface="Montserrat"/>
                        </a:rPr>
                        <a:t>correr</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000">
                          <a:latin typeface="Montserrat"/>
                          <a:ea typeface="Montserrat"/>
                          <a:cs typeface="Montserrat"/>
                          <a:sym typeface="Montserrat"/>
                        </a:rPr>
                        <a:t>to run, running</a:t>
                      </a:r>
                      <a:endParaRPr sz="3000">
                        <a:latin typeface="Montserrat"/>
                        <a:ea typeface="Montserrat"/>
                        <a:cs typeface="Montserrat"/>
                        <a:sym typeface="Montserrat"/>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20" name="Google Shape;120;p18"/>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200"/>
              <a:t>Using verbs in multiple tenses</a:t>
            </a:r>
            <a:endParaRPr sz="5200"/>
          </a:p>
        </p:txBody>
      </p:sp>
      <p:graphicFrame>
        <p:nvGraphicFramePr>
          <p:cNvPr id="121" name="Google Shape;121;p18"/>
          <p:cNvGraphicFramePr/>
          <p:nvPr/>
        </p:nvGraphicFramePr>
        <p:xfrm>
          <a:off x="613300" y="1110250"/>
          <a:ext cx="3000000" cy="3000000"/>
        </p:xfrm>
        <a:graphic>
          <a:graphicData uri="http://schemas.openxmlformats.org/drawingml/2006/table">
            <a:tbl>
              <a:tblPr>
                <a:noFill/>
                <a:tableStyleId>{E6E5B404-93FD-4D4F-B1FA-D66CDA2AA59D}</a:tableStyleId>
              </a:tblPr>
              <a:tblGrid>
                <a:gridCol w="2132950"/>
                <a:gridCol w="3032000"/>
                <a:gridCol w="2723800"/>
                <a:gridCol w="3783250"/>
                <a:gridCol w="2588950"/>
                <a:gridCol w="3032000"/>
              </a:tblGrid>
              <a:tr h="1247775">
                <a:tc>
                  <a:txBody>
                    <a:bodyPr/>
                    <a:lstStyle/>
                    <a:p>
                      <a:pPr indent="0" lvl="0" marL="0" rtl="0" algn="ctr">
                        <a:spcBef>
                          <a:spcPts val="0"/>
                        </a:spcBef>
                        <a:spcAft>
                          <a:spcPts val="0"/>
                        </a:spcAft>
                        <a:buNone/>
                      </a:pPr>
                      <a:r>
                        <a:rPr lang="en-GB" sz="2800">
                          <a:latin typeface="Montserrat SemiBold"/>
                          <a:ea typeface="Montserrat SemiBold"/>
                          <a:cs typeface="Montserrat SemiBold"/>
                          <a:sym typeface="Montserrat SemiBold"/>
                        </a:rPr>
                        <a:t>Infinitive</a:t>
                      </a:r>
                      <a:endParaRPr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3000">
                          <a:latin typeface="Montserrat SemiBold"/>
                          <a:ea typeface="Montserrat SemiBold"/>
                          <a:cs typeface="Montserrat SemiBold"/>
                          <a:sym typeface="Montserrat SemiBold"/>
                        </a:rPr>
                        <a:t>Past (preterite)</a:t>
                      </a:r>
                      <a:endParaRPr sz="30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3000">
                          <a:latin typeface="Montserrat SemiBold"/>
                          <a:ea typeface="Montserrat SemiBold"/>
                          <a:cs typeface="Montserrat SemiBold"/>
                          <a:sym typeface="Montserrat SemiBold"/>
                        </a:rPr>
                        <a:t>Present</a:t>
                      </a:r>
                      <a:endParaRPr sz="30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3000">
                          <a:latin typeface="Montserrat SemiBold"/>
                          <a:ea typeface="Montserrat SemiBold"/>
                          <a:cs typeface="Montserrat SemiBold"/>
                          <a:sym typeface="Montserrat SemiBold"/>
                        </a:rPr>
                        <a:t>Near Future</a:t>
                      </a:r>
                      <a:endParaRPr sz="30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3000">
                          <a:latin typeface="Montserrat SemiBold"/>
                          <a:ea typeface="Montserrat SemiBold"/>
                          <a:cs typeface="Montserrat SemiBold"/>
                          <a:sym typeface="Montserrat SemiBold"/>
                        </a:rPr>
                        <a:t>Simple Future</a:t>
                      </a:r>
                      <a:endParaRPr sz="30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ctr">
                        <a:spcBef>
                          <a:spcPts val="0"/>
                        </a:spcBef>
                        <a:spcAft>
                          <a:spcPts val="0"/>
                        </a:spcAft>
                        <a:buNone/>
                      </a:pPr>
                      <a:r>
                        <a:rPr lang="en-GB" sz="3000">
                          <a:latin typeface="Montserrat SemiBold"/>
                          <a:ea typeface="Montserrat SemiBold"/>
                          <a:cs typeface="Montserrat SemiBold"/>
                          <a:sym typeface="Montserrat SemiBold"/>
                        </a:rPr>
                        <a:t>Conditional</a:t>
                      </a:r>
                      <a:endParaRPr sz="3000">
                        <a:latin typeface="Montserrat SemiBold"/>
                        <a:ea typeface="Montserrat SemiBold"/>
                        <a:cs typeface="Montserrat SemiBold"/>
                        <a:sym typeface="Montserrat SemiBold"/>
                      </a:endParaRPr>
                    </a:p>
                  </a:txBody>
                  <a:tcPr marT="182850" marB="182850" marR="182850" marL="182850">
                    <a:solidFill>
                      <a:schemeClr val="lt1"/>
                    </a:solidFill>
                  </a:tcPr>
                </a:tc>
              </a:tr>
              <a:tr h="2445450">
                <a:tc>
                  <a:txBody>
                    <a:bodyPr/>
                    <a:lstStyle/>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rPr b="1" lang="en-GB" sz="2800">
                          <a:latin typeface="Montserrat"/>
                          <a:ea typeface="Montserrat"/>
                          <a:cs typeface="Montserrat"/>
                          <a:sym typeface="Montserrat"/>
                        </a:rPr>
                        <a:t>viajar</a:t>
                      </a:r>
                      <a:endParaRPr b="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SemiBold"/>
                          <a:ea typeface="Montserrat SemiBold"/>
                          <a:cs typeface="Montserrat SemiBold"/>
                          <a:sym typeface="Montserrat SemiBold"/>
                        </a:rPr>
                        <a:t>to travel (time)</a:t>
                      </a:r>
                      <a:br>
                        <a:rPr i="1" lang="en-GB" sz="2800">
                          <a:latin typeface="Montserrat SemiBold"/>
                          <a:ea typeface="Montserrat SemiBold"/>
                          <a:cs typeface="Montserrat SemiBold"/>
                          <a:sym typeface="Montserrat SemiBold"/>
                        </a:rPr>
                      </a:br>
                      <a:r>
                        <a:rPr lang="en-GB" sz="2800">
                          <a:latin typeface="Montserrat SemiBold"/>
                          <a:ea typeface="Montserrat SemiBold"/>
                          <a:cs typeface="Montserrat SemiBold"/>
                          <a:sym typeface="Montserrat SemiBold"/>
                        </a:rPr>
                        <a:t>-AR verbs</a:t>
                      </a:r>
                      <a:endParaRPr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viajé</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travel</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travel</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am going to travel</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will travel</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None/>
                      </a:pPr>
                      <a:r>
                        <a:rPr i="1" lang="en-GB" sz="2800">
                          <a:latin typeface="Montserrat"/>
                          <a:ea typeface="Montserrat"/>
                          <a:cs typeface="Montserrat"/>
                          <a:sym typeface="Montserrat"/>
                        </a:rPr>
                        <a:t>I would travel</a:t>
                      </a:r>
                      <a:endParaRPr i="1" sz="28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rPr b="1" lang="en-GB" sz="2800">
                          <a:latin typeface="Montserrat"/>
                          <a:ea typeface="Montserrat"/>
                          <a:cs typeface="Montserrat"/>
                          <a:sym typeface="Montserrat"/>
                        </a:rPr>
                        <a:t>hacer</a:t>
                      </a:r>
                      <a:endParaRPr b="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SemiBold"/>
                          <a:ea typeface="Montserrat SemiBold"/>
                          <a:cs typeface="Montserrat SemiBold"/>
                          <a:sym typeface="Montserrat SemiBold"/>
                        </a:rPr>
                        <a:t>To do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did</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do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am going to do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800">
                          <a:latin typeface="Montserrat"/>
                          <a:ea typeface="Montserrat"/>
                          <a:cs typeface="Montserrat"/>
                          <a:sym typeface="Montserrat"/>
                        </a:rPr>
                        <a:t>I will do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800">
                          <a:latin typeface="Montserrat"/>
                          <a:ea typeface="Montserrat"/>
                          <a:cs typeface="Montserrat"/>
                          <a:sym typeface="Montserrat"/>
                        </a:rPr>
                        <a:t>I would do</a:t>
                      </a:r>
                      <a:endParaRPr i="1" sz="2800">
                        <a:latin typeface="Montserrat"/>
                        <a:ea typeface="Montserrat"/>
                        <a:cs typeface="Montserrat"/>
                        <a:sym typeface="Montserrat"/>
                      </a:endParaRPr>
                    </a:p>
                  </a:txBody>
                  <a:tcPr marT="182850" marB="182850" marR="182850" marL="182850">
                    <a:solidFill>
                      <a:schemeClr val="lt1"/>
                    </a:solidFill>
                  </a:tcPr>
                </a:tc>
              </a:tr>
              <a:tr h="2027650">
                <a:tc>
                  <a:txBody>
                    <a:bodyPr/>
                    <a:lstStyle/>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rPr b="1" lang="en-GB" sz="2800">
                          <a:latin typeface="Montserrat"/>
                          <a:ea typeface="Montserrat"/>
                          <a:cs typeface="Montserrat"/>
                          <a:sym typeface="Montserrat"/>
                        </a:rPr>
                        <a:t>ir</a:t>
                      </a:r>
                      <a:endParaRPr b="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SemiBold"/>
                          <a:ea typeface="Montserrat SemiBold"/>
                          <a:cs typeface="Montserrat SemiBold"/>
                          <a:sym typeface="Montserrat SemiBold"/>
                        </a:rPr>
                        <a:t>To go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went</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go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800">
                          <a:latin typeface="Montserrat"/>
                          <a:ea typeface="Montserrat"/>
                          <a:cs typeface="Montserrat"/>
                          <a:sym typeface="Montserrat"/>
                        </a:rPr>
                        <a:t>I am going to go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800">
                          <a:latin typeface="Montserrat"/>
                          <a:ea typeface="Montserrat"/>
                          <a:cs typeface="Montserrat"/>
                          <a:sym typeface="Montserrat"/>
                        </a:rPr>
                        <a:t>I will go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2800">
                        <a:latin typeface="Montserrat"/>
                        <a:ea typeface="Montserrat"/>
                        <a:cs typeface="Montserrat"/>
                        <a:sym typeface="Montserrat"/>
                      </a:endParaRPr>
                    </a:p>
                    <a:p>
                      <a:pPr indent="0" lvl="0" marL="0" marR="0" rtl="0" algn="l">
                        <a:lnSpc>
                          <a:spcPct val="100000"/>
                        </a:lnSpc>
                        <a:spcBef>
                          <a:spcPts val="0"/>
                        </a:spcBef>
                        <a:spcAft>
                          <a:spcPts val="0"/>
                        </a:spcAft>
                        <a:buNone/>
                      </a:pPr>
                      <a:r>
                        <a:rPr i="1" lang="en-GB" sz="2800">
                          <a:latin typeface="Montserrat"/>
                          <a:ea typeface="Montserrat"/>
                          <a:cs typeface="Montserrat"/>
                          <a:sym typeface="Montserrat"/>
                        </a:rPr>
                        <a:t>I would go</a:t>
                      </a:r>
                      <a:endParaRPr i="1" sz="2800">
                        <a:latin typeface="Montserrat"/>
                        <a:ea typeface="Montserrat"/>
                        <a:cs typeface="Montserrat"/>
                        <a:sym typeface="Montserrat"/>
                      </a:endParaRPr>
                    </a:p>
                  </a:txBody>
                  <a:tcPr marT="182850" marB="182850" marR="182850" marL="182850">
                    <a:solidFill>
                      <a:schemeClr val="lt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graphicFrame>
        <p:nvGraphicFramePr>
          <p:cNvPr id="127" name="Google Shape;127;p19"/>
          <p:cNvGraphicFramePr/>
          <p:nvPr/>
        </p:nvGraphicFramePr>
        <p:xfrm>
          <a:off x="613300" y="1415050"/>
          <a:ext cx="3000000" cy="3000000"/>
        </p:xfrm>
        <a:graphic>
          <a:graphicData uri="http://schemas.openxmlformats.org/drawingml/2006/table">
            <a:tbl>
              <a:tblPr>
                <a:noFill/>
                <a:tableStyleId>{E6E5B404-93FD-4D4F-B1FA-D66CDA2AA59D}</a:tableStyleId>
              </a:tblPr>
              <a:tblGrid>
                <a:gridCol w="2132950"/>
                <a:gridCol w="3032000"/>
                <a:gridCol w="2723800"/>
                <a:gridCol w="3783250"/>
                <a:gridCol w="2588950"/>
                <a:gridCol w="3032000"/>
              </a:tblGrid>
              <a:tr h="1319900">
                <a:tc>
                  <a:txBody>
                    <a:bodyPr/>
                    <a:lstStyle/>
                    <a:p>
                      <a:pPr indent="0" lvl="0" marL="0" rtl="0" algn="ctr">
                        <a:spcBef>
                          <a:spcPts val="0"/>
                        </a:spcBef>
                        <a:spcAft>
                          <a:spcPts val="0"/>
                        </a:spcAft>
                        <a:buNone/>
                      </a:pPr>
                      <a:r>
                        <a:rPr b="1" lang="en-GB" sz="2800">
                          <a:latin typeface="Montserrat"/>
                          <a:ea typeface="Montserrat"/>
                          <a:cs typeface="Montserrat"/>
                          <a:sym typeface="Montserrat"/>
                        </a:rPr>
                        <a:t>Infinitive</a:t>
                      </a:r>
                      <a:endParaRPr b="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ctr">
                        <a:spcBef>
                          <a:spcPts val="0"/>
                        </a:spcBef>
                        <a:spcAft>
                          <a:spcPts val="0"/>
                        </a:spcAft>
                        <a:buNone/>
                      </a:pPr>
                      <a:r>
                        <a:rPr b="1" lang="en-GB" sz="3000">
                          <a:latin typeface="Montserrat"/>
                          <a:ea typeface="Montserrat"/>
                          <a:cs typeface="Montserrat"/>
                          <a:sym typeface="Montserrat"/>
                        </a:rPr>
                        <a:t>Past (preterite)</a:t>
                      </a:r>
                      <a:endParaRPr b="1" sz="30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ctr">
                        <a:spcBef>
                          <a:spcPts val="0"/>
                        </a:spcBef>
                        <a:spcAft>
                          <a:spcPts val="0"/>
                        </a:spcAft>
                        <a:buNone/>
                      </a:pPr>
                      <a:r>
                        <a:rPr b="1" lang="en-GB" sz="3000">
                          <a:latin typeface="Montserrat"/>
                          <a:ea typeface="Montserrat"/>
                          <a:cs typeface="Montserrat"/>
                          <a:sym typeface="Montserrat"/>
                        </a:rPr>
                        <a:t>Present</a:t>
                      </a:r>
                      <a:endParaRPr b="1" sz="30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ctr">
                        <a:spcBef>
                          <a:spcPts val="0"/>
                        </a:spcBef>
                        <a:spcAft>
                          <a:spcPts val="0"/>
                        </a:spcAft>
                        <a:buNone/>
                      </a:pPr>
                      <a:r>
                        <a:rPr b="1" lang="en-GB" sz="3000">
                          <a:latin typeface="Montserrat"/>
                          <a:ea typeface="Montserrat"/>
                          <a:cs typeface="Montserrat"/>
                          <a:sym typeface="Montserrat"/>
                        </a:rPr>
                        <a:t>Near Future</a:t>
                      </a:r>
                      <a:endParaRPr b="1" sz="30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ctr">
                        <a:spcBef>
                          <a:spcPts val="0"/>
                        </a:spcBef>
                        <a:spcAft>
                          <a:spcPts val="0"/>
                        </a:spcAft>
                        <a:buNone/>
                      </a:pPr>
                      <a:r>
                        <a:rPr b="1" lang="en-GB" sz="3000">
                          <a:latin typeface="Montserrat"/>
                          <a:ea typeface="Montserrat"/>
                          <a:cs typeface="Montserrat"/>
                          <a:sym typeface="Montserrat"/>
                        </a:rPr>
                        <a:t>Simple Future</a:t>
                      </a:r>
                      <a:endParaRPr b="1" sz="30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ctr">
                        <a:spcBef>
                          <a:spcPts val="0"/>
                        </a:spcBef>
                        <a:spcAft>
                          <a:spcPts val="0"/>
                        </a:spcAft>
                        <a:buNone/>
                      </a:pPr>
                      <a:r>
                        <a:rPr b="1" lang="en-GB" sz="3000">
                          <a:latin typeface="Montserrat"/>
                          <a:ea typeface="Montserrat"/>
                          <a:cs typeface="Montserrat"/>
                          <a:sym typeface="Montserrat"/>
                        </a:rPr>
                        <a:t>Conditional</a:t>
                      </a:r>
                      <a:endParaRPr b="1" sz="3000">
                        <a:latin typeface="Montserrat"/>
                        <a:ea typeface="Montserrat"/>
                        <a:cs typeface="Montserrat"/>
                        <a:sym typeface="Montserrat"/>
                      </a:endParaRPr>
                    </a:p>
                  </a:txBody>
                  <a:tcPr marT="182850" marB="182850" marR="182850" marL="182850">
                    <a:solidFill>
                      <a:schemeClr val="lt1"/>
                    </a:solidFill>
                  </a:tcPr>
                </a:tc>
              </a:tr>
              <a:tr h="1986300">
                <a:tc>
                  <a:txBody>
                    <a:bodyPr/>
                    <a:lstStyle/>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rPr b="1" lang="en-GB" sz="2800">
                          <a:latin typeface="Montserrat"/>
                          <a:ea typeface="Montserrat"/>
                          <a:cs typeface="Montserrat"/>
                          <a:sym typeface="Montserrat"/>
                        </a:rPr>
                        <a:t>viajar</a:t>
                      </a:r>
                      <a:endParaRPr b="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SemiBold"/>
                          <a:ea typeface="Montserrat SemiBold"/>
                          <a:cs typeface="Montserrat SemiBold"/>
                          <a:sym typeface="Montserrat SemiBold"/>
                        </a:rPr>
                        <a:t>To spend (time)</a:t>
                      </a:r>
                      <a:br>
                        <a:rPr i="1" lang="en-GB" sz="2800">
                          <a:latin typeface="Montserrat SemiBold"/>
                          <a:ea typeface="Montserrat SemiBold"/>
                          <a:cs typeface="Montserrat SemiBold"/>
                          <a:sym typeface="Montserrat SemiBold"/>
                        </a:rPr>
                      </a:br>
                      <a:r>
                        <a:rPr lang="en-GB" sz="2800">
                          <a:latin typeface="Montserrat SemiBold"/>
                          <a:ea typeface="Montserrat SemiBold"/>
                          <a:cs typeface="Montserrat SemiBold"/>
                          <a:sym typeface="Montserrat SemiBold"/>
                        </a:rPr>
                        <a:t>-AR verbs</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viaj</a:t>
                      </a:r>
                      <a:r>
                        <a:rPr b="1" lang="en-GB" sz="2800">
                          <a:latin typeface="Montserrat"/>
                          <a:ea typeface="Montserrat"/>
                          <a:cs typeface="Montserrat"/>
                          <a:sym typeface="Montserrat"/>
                        </a:rPr>
                        <a:t>é</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spent (time)</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viaj</a:t>
                      </a:r>
                      <a:r>
                        <a:rPr b="1" lang="en-GB" sz="2800">
                          <a:latin typeface="Montserrat"/>
                          <a:ea typeface="Montserrat"/>
                          <a:cs typeface="Montserrat"/>
                          <a:sym typeface="Montserrat"/>
                        </a:rPr>
                        <a:t>o</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spend (time)</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 a viajar</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am going to spend (time)</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viajar</a:t>
                      </a:r>
                      <a:r>
                        <a:rPr b="1" lang="en-GB" sz="2800">
                          <a:latin typeface="Montserrat"/>
                          <a:ea typeface="Montserrat"/>
                          <a:cs typeface="Montserrat"/>
                          <a:sym typeface="Montserrat"/>
                        </a:rPr>
                        <a:t>é</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will spend (time)</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viajar</a:t>
                      </a:r>
                      <a:r>
                        <a:rPr b="1" lang="en-GB" sz="2800">
                          <a:latin typeface="Montserrat"/>
                          <a:ea typeface="Montserrat"/>
                          <a:cs typeface="Montserrat"/>
                          <a:sym typeface="Montserrat"/>
                        </a:rPr>
                        <a:t>ía</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would spend (time)</a:t>
                      </a:r>
                      <a:endParaRPr i="1" sz="2800">
                        <a:latin typeface="Montserrat"/>
                        <a:ea typeface="Montserrat"/>
                        <a:cs typeface="Montserrat"/>
                        <a:sym typeface="Montserrat"/>
                      </a:endParaRPr>
                    </a:p>
                  </a:txBody>
                  <a:tcPr marT="182850" marB="182850" marR="182850" marL="182850">
                    <a:solidFill>
                      <a:schemeClr val="lt1"/>
                    </a:solidFill>
                  </a:tcPr>
                </a:tc>
              </a:tr>
              <a:tr h="1986300">
                <a:tc>
                  <a:txBody>
                    <a:bodyPr/>
                    <a:lstStyle/>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rPr b="1" lang="en-GB" sz="2800">
                          <a:latin typeface="Montserrat"/>
                          <a:ea typeface="Montserrat"/>
                          <a:cs typeface="Montserrat"/>
                          <a:sym typeface="Montserrat"/>
                        </a:rPr>
                        <a:t>hacer</a:t>
                      </a:r>
                      <a:endParaRPr b="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SemiBold"/>
                          <a:ea typeface="Montserrat SemiBold"/>
                          <a:cs typeface="Montserrat SemiBold"/>
                          <a:sym typeface="Montserrat SemiBold"/>
                        </a:rPr>
                        <a:t>To do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hice</a:t>
                      </a:r>
                      <a:endParaRPr b="1" sz="2800">
                        <a:latin typeface="Montserrat"/>
                        <a:ea typeface="Montserrat"/>
                        <a:cs typeface="Montserrat"/>
                        <a:sym typeface="Montserrat"/>
                      </a:endParaRPr>
                    </a:p>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did</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hago</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do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 a hacer</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am going to do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haré</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will do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haría</a:t>
                      </a:r>
                      <a:endParaRPr b="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rtl="0" algn="l">
                        <a:spcBef>
                          <a:spcPts val="0"/>
                        </a:spcBef>
                        <a:spcAft>
                          <a:spcPts val="0"/>
                        </a:spcAft>
                        <a:buNone/>
                      </a:pPr>
                      <a:r>
                        <a:rPr i="1" lang="en-GB" sz="2800">
                          <a:latin typeface="Montserrat"/>
                          <a:ea typeface="Montserrat"/>
                          <a:cs typeface="Montserrat"/>
                          <a:sym typeface="Montserrat"/>
                        </a:rPr>
                        <a:t>I would do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r>
              <a:tr h="1986300">
                <a:tc>
                  <a:txBody>
                    <a:bodyPr/>
                    <a:lstStyle/>
                    <a:p>
                      <a:pPr indent="0" lvl="0" marL="0" rtl="0" algn="l">
                        <a:spcBef>
                          <a:spcPts val="0"/>
                        </a:spcBef>
                        <a:spcAft>
                          <a:spcPts val="0"/>
                        </a:spcAft>
                        <a:buNone/>
                      </a:pPr>
                      <a:r>
                        <a:t/>
                      </a:r>
                      <a:endParaRPr b="1" sz="2800">
                        <a:latin typeface="Montserrat"/>
                        <a:ea typeface="Montserrat"/>
                        <a:cs typeface="Montserrat"/>
                        <a:sym typeface="Montserrat"/>
                      </a:endParaRPr>
                    </a:p>
                    <a:p>
                      <a:pPr indent="0" lvl="0" marL="0" rtl="0" algn="l">
                        <a:spcBef>
                          <a:spcPts val="0"/>
                        </a:spcBef>
                        <a:spcAft>
                          <a:spcPts val="0"/>
                        </a:spcAft>
                        <a:buNone/>
                      </a:pPr>
                      <a:r>
                        <a:rPr b="1" lang="en-GB" sz="2800">
                          <a:latin typeface="Montserrat"/>
                          <a:ea typeface="Montserrat"/>
                          <a:cs typeface="Montserrat"/>
                          <a:sym typeface="Montserrat"/>
                        </a:rPr>
                        <a:t>ir</a:t>
                      </a:r>
                      <a:endParaRPr b="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SemiBold"/>
                          <a:ea typeface="Montserrat SemiBold"/>
                          <a:cs typeface="Montserrat SemiBold"/>
                          <a:sym typeface="Montserrat SemiBold"/>
                        </a:rPr>
                        <a:t>To go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fui</a:t>
                      </a:r>
                      <a:endParaRPr b="1" i="1" sz="2800">
                        <a:latin typeface="Montserrat"/>
                        <a:ea typeface="Montserrat"/>
                        <a:cs typeface="Montserrat"/>
                        <a:sym typeface="Montserrat"/>
                      </a:endParaRPr>
                    </a:p>
                    <a:p>
                      <a:pPr indent="0" lvl="0" marL="0" rtl="0" algn="l">
                        <a:spcBef>
                          <a:spcPts val="0"/>
                        </a:spcBef>
                        <a:spcAft>
                          <a:spcPts val="0"/>
                        </a:spcAft>
                        <a:buNone/>
                      </a:pPr>
                      <a:r>
                        <a:t/>
                      </a:r>
                      <a:endParaRPr b="1"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went</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a:t>
                      </a:r>
                      <a:endParaRPr b="1"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go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voy a ir</a:t>
                      </a:r>
                      <a:endParaRPr b="1" i="1" sz="2800">
                        <a:latin typeface="Montserrat"/>
                        <a:ea typeface="Montserrat"/>
                        <a:cs typeface="Montserrat"/>
                        <a:sym typeface="Montserrat"/>
                      </a:endParaRPr>
                    </a:p>
                    <a:p>
                      <a:pPr indent="0" lvl="0" marL="0" rtl="0" algn="l">
                        <a:spcBef>
                          <a:spcPts val="0"/>
                        </a:spcBef>
                        <a:spcAft>
                          <a:spcPts val="0"/>
                        </a:spcAft>
                        <a:buNone/>
                      </a:pPr>
                      <a:r>
                        <a:t/>
                      </a:r>
                      <a:endParaRPr b="1" i="1" sz="2800">
                        <a:latin typeface="Montserrat"/>
                        <a:ea typeface="Montserrat"/>
                        <a:cs typeface="Montserrat"/>
                        <a:sym typeface="Montserrat"/>
                      </a:endParaRPr>
                    </a:p>
                    <a:p>
                      <a:pPr indent="0" lvl="0" marL="0" rtl="0" algn="l">
                        <a:spcBef>
                          <a:spcPts val="0"/>
                        </a:spcBef>
                        <a:spcAft>
                          <a:spcPts val="0"/>
                        </a:spcAft>
                        <a:buNone/>
                      </a:pPr>
                      <a:r>
                        <a:t/>
                      </a:r>
                      <a:endParaRPr b="1"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am going to go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iré</a:t>
                      </a:r>
                      <a:endParaRPr b="1" i="1" sz="2800">
                        <a:latin typeface="Montserrat"/>
                        <a:ea typeface="Montserrat"/>
                        <a:cs typeface="Montserrat"/>
                        <a:sym typeface="Montserrat"/>
                      </a:endParaRPr>
                    </a:p>
                    <a:p>
                      <a:pPr indent="0" lvl="0" marL="0" rtl="0" algn="l">
                        <a:spcBef>
                          <a:spcPts val="0"/>
                        </a:spcBef>
                        <a:spcAft>
                          <a:spcPts val="0"/>
                        </a:spcAft>
                        <a:buNone/>
                      </a:pPr>
                      <a:r>
                        <a:t/>
                      </a:r>
                      <a:endParaRPr b="1" i="1" sz="2800">
                        <a:latin typeface="Montserrat"/>
                        <a:ea typeface="Montserrat"/>
                        <a:cs typeface="Montserrat"/>
                        <a:sym typeface="Montserrat"/>
                      </a:endParaRPr>
                    </a:p>
                    <a:p>
                      <a:pPr indent="0" lvl="0" marL="0" rtl="0" algn="l">
                        <a:spcBef>
                          <a:spcPts val="0"/>
                        </a:spcBef>
                        <a:spcAft>
                          <a:spcPts val="0"/>
                        </a:spcAft>
                        <a:buNone/>
                      </a:pPr>
                      <a:r>
                        <a:t/>
                      </a:r>
                      <a:endParaRPr b="1" i="1" sz="2800">
                        <a:latin typeface="Montserrat"/>
                        <a:ea typeface="Montserrat"/>
                        <a:cs typeface="Montserrat"/>
                        <a:sym typeface="Montserrat"/>
                      </a:endParaRPr>
                    </a:p>
                    <a:p>
                      <a:pPr indent="0" lvl="0" marL="0" rtl="0" algn="l">
                        <a:spcBef>
                          <a:spcPts val="0"/>
                        </a:spcBef>
                        <a:spcAft>
                          <a:spcPts val="0"/>
                        </a:spcAft>
                        <a:buNone/>
                      </a:pPr>
                      <a:r>
                        <a:rPr i="1" lang="en-GB" sz="2800">
                          <a:latin typeface="Montserrat"/>
                          <a:ea typeface="Montserrat"/>
                          <a:cs typeface="Montserrat"/>
                          <a:sym typeface="Montserrat"/>
                        </a:rPr>
                        <a:t>I will go</a:t>
                      </a:r>
                      <a:endParaRPr i="1" sz="2800">
                        <a:latin typeface="Montserrat"/>
                        <a:ea typeface="Montserrat"/>
                        <a:cs typeface="Montserrat"/>
                        <a:sym typeface="Montserrat"/>
                      </a:endParaRPr>
                    </a:p>
                  </a:txBody>
                  <a:tcPr marT="182850" marB="182850" marR="182850" marL="182850">
                    <a:solidFill>
                      <a:schemeClr val="lt1"/>
                    </a:solidFill>
                  </a:tcPr>
                </a:tc>
                <a:tc>
                  <a:txBody>
                    <a:bodyPr/>
                    <a:lstStyle/>
                    <a:p>
                      <a:pPr indent="0" lvl="0" marL="0" rtl="0" algn="l">
                        <a:spcBef>
                          <a:spcPts val="0"/>
                        </a:spcBef>
                        <a:spcAft>
                          <a:spcPts val="0"/>
                        </a:spcAft>
                        <a:buNone/>
                      </a:pPr>
                      <a:r>
                        <a:rPr b="1" lang="en-GB" sz="2800">
                          <a:latin typeface="Montserrat"/>
                          <a:ea typeface="Montserrat"/>
                          <a:cs typeface="Montserrat"/>
                          <a:sym typeface="Montserrat"/>
                        </a:rPr>
                        <a:t>iría</a:t>
                      </a:r>
                      <a:endParaRPr b="1" i="1" sz="2800">
                        <a:latin typeface="Montserrat"/>
                        <a:ea typeface="Montserrat"/>
                        <a:cs typeface="Montserrat"/>
                        <a:sym typeface="Montserrat"/>
                      </a:endParaRPr>
                    </a:p>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rtl="0" algn="l">
                        <a:spcBef>
                          <a:spcPts val="0"/>
                        </a:spcBef>
                        <a:spcAft>
                          <a:spcPts val="0"/>
                        </a:spcAft>
                        <a:buNone/>
                      </a:pPr>
                      <a:r>
                        <a:t/>
                      </a:r>
                      <a:endParaRPr i="1" sz="2800">
                        <a:latin typeface="Montserrat SemiBold"/>
                        <a:ea typeface="Montserrat SemiBold"/>
                        <a:cs typeface="Montserrat SemiBold"/>
                        <a:sym typeface="Montserrat SemiBold"/>
                      </a:endParaRPr>
                    </a:p>
                    <a:p>
                      <a:pPr indent="0" lvl="0" marL="0" rtl="0" algn="l">
                        <a:spcBef>
                          <a:spcPts val="0"/>
                        </a:spcBef>
                        <a:spcAft>
                          <a:spcPts val="0"/>
                        </a:spcAft>
                        <a:buNone/>
                      </a:pPr>
                      <a:r>
                        <a:rPr i="1" lang="en-GB" sz="2800">
                          <a:latin typeface="Montserrat"/>
                          <a:ea typeface="Montserrat"/>
                          <a:cs typeface="Montserrat"/>
                          <a:sym typeface="Montserrat"/>
                        </a:rPr>
                        <a:t>I would go</a:t>
                      </a:r>
                      <a:endParaRPr i="1" sz="2800">
                        <a:latin typeface="Montserrat SemiBold"/>
                        <a:ea typeface="Montserrat SemiBold"/>
                        <a:cs typeface="Montserrat SemiBold"/>
                        <a:sym typeface="Montserrat SemiBold"/>
                      </a:endParaRPr>
                    </a:p>
                  </a:txBody>
                  <a:tcPr marT="182850" marB="182850" marR="182850" marL="182850">
                    <a:solidFill>
                      <a:schemeClr val="lt1"/>
                    </a:solidFill>
                  </a:tcPr>
                </a:tc>
              </a:tr>
            </a:tbl>
          </a:graphicData>
        </a:graphic>
      </p:graphicFrame>
      <p:sp>
        <p:nvSpPr>
          <p:cNvPr id="128" name="Google Shape;128;p19"/>
          <p:cNvSpPr txBox="1"/>
          <p:nvPr>
            <p:ph type="title"/>
          </p:nvPr>
        </p:nvSpPr>
        <p:spPr>
          <a:xfrm>
            <a:off x="917950" y="2804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200"/>
              <a:t>Using verbs in multiple tenses</a:t>
            </a:r>
            <a:endParaRPr sz="5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2" name="Shape 132"/>
        <p:cNvGrpSpPr/>
        <p:nvPr/>
      </p:nvGrpSpPr>
      <p:grpSpPr>
        <a:xfrm>
          <a:off x="0" y="0"/>
          <a:ext cx="0" cy="0"/>
          <a:chOff x="0" y="0"/>
          <a:chExt cx="0" cy="0"/>
        </a:xfrm>
      </p:grpSpPr>
      <p:sp>
        <p:nvSpPr>
          <p:cNvPr id="133" name="Google Shape;133;p20"/>
          <p:cNvSpPr txBox="1"/>
          <p:nvPr>
            <p:ph type="title"/>
          </p:nvPr>
        </p:nvSpPr>
        <p:spPr>
          <a:xfrm>
            <a:off x="796650" y="509050"/>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Lo que más te gustó de la fiesta</a:t>
            </a:r>
            <a:endParaRPr>
              <a:solidFill>
                <a:srgbClr val="000000"/>
              </a:solidFill>
            </a:endParaRPr>
          </a:p>
        </p:txBody>
      </p:sp>
      <p:sp>
        <p:nvSpPr>
          <p:cNvPr id="134" name="Google Shape;134;p20"/>
          <p:cNvSpPr txBox="1"/>
          <p:nvPr/>
        </p:nvSpPr>
        <p:spPr>
          <a:xfrm>
            <a:off x="2953450" y="3569900"/>
            <a:ext cx="13779600" cy="4599600"/>
          </a:xfrm>
          <a:prstGeom prst="rect">
            <a:avLst/>
          </a:prstGeom>
          <a:noFill/>
          <a:ln>
            <a:noFill/>
          </a:ln>
        </p:spPr>
        <p:txBody>
          <a:bodyPr anchorCtr="0" anchor="t" bIns="91425" lIns="91425" spcFirstLastPara="1" rIns="91425" wrap="square" tIns="91425">
            <a:noAutofit/>
          </a:bodyPr>
          <a:lstStyle/>
          <a:p>
            <a:pPr indent="-546100" lvl="0" marL="457200" rtl="0" algn="l">
              <a:spcBef>
                <a:spcPts val="0"/>
              </a:spcBef>
              <a:spcAft>
                <a:spcPts val="0"/>
              </a:spcAft>
              <a:buSzPts val="5000"/>
              <a:buFont typeface="Montserrat"/>
              <a:buChar char="-"/>
            </a:pPr>
            <a:r>
              <a:rPr lang="en-GB" sz="5000">
                <a:latin typeface="Montserrat"/>
                <a:ea typeface="Montserrat"/>
                <a:cs typeface="Montserrat"/>
                <a:sym typeface="Montserrat"/>
              </a:rPr>
              <a:t>Which festival you normally attend</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Char char="-"/>
            </a:pPr>
            <a:r>
              <a:rPr lang="en-GB" sz="5000">
                <a:latin typeface="Montserrat"/>
                <a:ea typeface="Montserrat"/>
                <a:cs typeface="Montserrat"/>
                <a:sym typeface="Montserrat"/>
              </a:rPr>
              <a:t>Which festival you attended last year</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Char char="-"/>
            </a:pPr>
            <a:r>
              <a:rPr lang="en-GB" sz="5000">
                <a:latin typeface="Montserrat"/>
                <a:ea typeface="Montserrat"/>
                <a:cs typeface="Montserrat"/>
                <a:sym typeface="Montserrat"/>
              </a:rPr>
              <a:t>Did you like it and why</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Char char="-"/>
            </a:pPr>
            <a:r>
              <a:rPr lang="en-GB" sz="5000">
                <a:latin typeface="Montserrat"/>
                <a:ea typeface="Montserrat"/>
                <a:cs typeface="Montserrat"/>
                <a:sym typeface="Montserrat"/>
              </a:rPr>
              <a:t>The thing you liked the most</a:t>
            </a:r>
            <a:endParaRPr sz="5000">
              <a:latin typeface="Montserrat"/>
              <a:ea typeface="Montserrat"/>
              <a:cs typeface="Montserrat"/>
              <a:sym typeface="Montserrat"/>
            </a:endParaRPr>
          </a:p>
          <a:p>
            <a:pPr indent="-546100" lvl="0" marL="457200" rtl="0" algn="l">
              <a:spcBef>
                <a:spcPts val="0"/>
              </a:spcBef>
              <a:spcAft>
                <a:spcPts val="0"/>
              </a:spcAft>
              <a:buSzPts val="5000"/>
              <a:buFont typeface="Montserrat"/>
              <a:buChar char="-"/>
            </a:pPr>
            <a:r>
              <a:rPr lang="en-GB" sz="5000">
                <a:latin typeface="Montserrat"/>
                <a:ea typeface="Montserrat"/>
                <a:cs typeface="Montserrat"/>
                <a:sym typeface="Montserrat"/>
              </a:rPr>
              <a:t>A comparison with another festival</a:t>
            </a:r>
            <a:endParaRPr sz="5000">
              <a:latin typeface="Montserrat"/>
              <a:ea typeface="Montserrat"/>
              <a:cs typeface="Montserrat"/>
              <a:sym typeface="Montserrat"/>
            </a:endParaRPr>
          </a:p>
        </p:txBody>
      </p:sp>
      <p:sp>
        <p:nvSpPr>
          <p:cNvPr id="135" name="Google Shape;135;p20"/>
          <p:cNvSpPr/>
          <p:nvPr/>
        </p:nvSpPr>
        <p:spPr>
          <a:xfrm>
            <a:off x="533400" y="1907650"/>
            <a:ext cx="1642500" cy="726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3">
            <a:alphaModFix/>
          </a:blip>
          <a:stretch>
            <a:fillRect/>
          </a:stretch>
        </p:blipFill>
        <p:spPr>
          <a:xfrm>
            <a:off x="691350" y="2059611"/>
            <a:ext cx="1026950" cy="69557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idx="1" type="body"/>
          </p:nvPr>
        </p:nvSpPr>
        <p:spPr>
          <a:xfrm>
            <a:off x="2474800" y="788600"/>
            <a:ext cx="14430600" cy="337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3600">
                <a:solidFill>
                  <a:srgbClr val="000000"/>
                </a:solidFill>
              </a:rPr>
              <a:t>Normalmente, voy a Valencia para celebrar Las Fallas. Pero el año pasado, celebré los Sanfermines en Pamplona. Me gustó porque fue una experiencia inolvidable. Lo que más me gustó fue el encierro. En mi opinión, los Sanfermines es más emocionante que Las Fallas.</a:t>
            </a:r>
            <a:endParaRPr b="1" sz="3600">
              <a:solidFill>
                <a:srgbClr val="000000"/>
              </a:solidFill>
            </a:endParaRPr>
          </a:p>
          <a:p>
            <a:pPr indent="0" lvl="0" marL="0" rtl="0" algn="l">
              <a:spcBef>
                <a:spcPts val="2000"/>
              </a:spcBef>
              <a:spcAft>
                <a:spcPts val="2000"/>
              </a:spcAft>
              <a:buNone/>
            </a:pPr>
            <a:r>
              <a:t/>
            </a:r>
            <a:endParaRPr b="1" sz="3600">
              <a:solidFill>
                <a:srgbClr val="000000"/>
              </a:solidFill>
            </a:endParaRPr>
          </a:p>
        </p:txBody>
      </p:sp>
      <p:pic>
        <p:nvPicPr>
          <p:cNvPr id="142" name="Google Shape;142;p21"/>
          <p:cNvPicPr preferRelativeResize="0"/>
          <p:nvPr/>
        </p:nvPicPr>
        <p:blipFill>
          <a:blip r:embed="rId3">
            <a:alphaModFix/>
          </a:blip>
          <a:stretch>
            <a:fillRect/>
          </a:stretch>
        </p:blipFill>
        <p:spPr>
          <a:xfrm>
            <a:off x="152400" y="152400"/>
            <a:ext cx="1323975" cy="8972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sp>
        <p:nvSpPr>
          <p:cNvPr id="147" name="Google Shape;147;p22"/>
          <p:cNvSpPr txBox="1"/>
          <p:nvPr>
            <p:ph type="title"/>
          </p:nvPr>
        </p:nvSpPr>
        <p:spPr>
          <a:xfrm>
            <a:off x="2549250" y="432850"/>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En qué fiesta </a:t>
            </a:r>
            <a:r>
              <a:rPr lang="en-GB">
                <a:solidFill>
                  <a:srgbClr val="000000"/>
                </a:solidFill>
              </a:rPr>
              <a:t>española</a:t>
            </a:r>
            <a:r>
              <a:rPr lang="en-GB">
                <a:solidFill>
                  <a:srgbClr val="000000"/>
                </a:solidFill>
              </a:rPr>
              <a:t> participarás en el futuro.</a:t>
            </a:r>
            <a:endParaRPr>
              <a:solidFill>
                <a:srgbClr val="000000"/>
              </a:solidFill>
            </a:endParaRPr>
          </a:p>
        </p:txBody>
      </p:sp>
      <p:sp>
        <p:nvSpPr>
          <p:cNvPr id="148" name="Google Shape;148;p22"/>
          <p:cNvSpPr/>
          <p:nvPr/>
        </p:nvSpPr>
        <p:spPr>
          <a:xfrm>
            <a:off x="533400" y="1907650"/>
            <a:ext cx="1642500" cy="72642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22"/>
          <p:cNvPicPr preferRelativeResize="0"/>
          <p:nvPr/>
        </p:nvPicPr>
        <p:blipFill>
          <a:blip r:embed="rId3">
            <a:alphaModFix/>
          </a:blip>
          <a:stretch>
            <a:fillRect/>
          </a:stretch>
        </p:blipFill>
        <p:spPr>
          <a:xfrm>
            <a:off x="691350" y="2059611"/>
            <a:ext cx="1026950" cy="695573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