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FB2B91-7DDB-4F8D-B636-94DD9C983393}">
  <a:tblStyle styleId="{FCFB2B91-7DDB-4F8D-B636-94DD9C9833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4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3999c9c74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93999c9c74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3999c9c74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93999c9c74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c7b7a708f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c7b7a708f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b850cff9a_0_19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b850cff9a_0_19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b9994d93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b9994d93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3999c9c7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93999c9c7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93999c9c7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3999c9c74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93999c9c74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93999c9c74_0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6c1a35cd4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6c1a35cd4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69bdc045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69bdc045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6787776f1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6787776f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3999c9c74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3999c9c74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191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3000"/>
              <a:buChar char="–"/>
              <a:defRPr sz="3000"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 sz="2700"/>
            </a:lvl3pPr>
            <a:lvl4pPr indent="-3810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4pPr>
            <a:lvl5pPr indent="-3810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ctrTitle"/>
          </p:nvPr>
        </p:nvSpPr>
        <p:spPr>
          <a:xfrm>
            <a:off x="917950" y="2302425"/>
            <a:ext cx="163107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Pros and cons of where you live (Part </a:t>
            </a:r>
            <a:r>
              <a:rPr lang="en-GB">
                <a:solidFill>
                  <a:srgbClr val="4B3241"/>
                </a:solidFill>
              </a:rPr>
              <a:t>1/2</a:t>
            </a:r>
            <a:r>
              <a:rPr lang="en-GB">
                <a:solidFill>
                  <a:srgbClr val="4B3241"/>
                </a:solidFill>
              </a:rPr>
              <a:t>)</a:t>
            </a:r>
            <a:endParaRPr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use of  "sollen"</a:t>
            </a:r>
            <a:endParaRPr sz="5200"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use of "können"</a:t>
            </a:r>
            <a:endParaRPr sz="5200"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use of "müssen"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Downloadable Resource</a:t>
            </a:r>
            <a:endParaRPr sz="52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 German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8" name="Google Shape;88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Herr Scales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17369950" y="8701800"/>
            <a:ext cx="986100" cy="15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/>
          <p:nvPr>
            <p:ph type="title"/>
          </p:nvPr>
        </p:nvSpPr>
        <p:spPr>
          <a:xfrm>
            <a:off x="917950" y="798825"/>
            <a:ext cx="16571700" cy="180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müssen</a:t>
            </a:r>
            <a:r>
              <a:rPr lang="en-GB" sz="3600">
                <a:solidFill>
                  <a:schemeClr val="dk2"/>
                </a:solidFill>
              </a:rPr>
              <a:t> </a:t>
            </a:r>
            <a:r>
              <a:rPr i="1" lang="en-GB" sz="3600">
                <a:solidFill>
                  <a:schemeClr val="dk2"/>
                </a:solidFill>
              </a:rPr>
              <a:t>= to have to. It is a modal verb and therefore is usually used with another verb in the infinitive. The present tense of this verb is useful when talking about improvements to the town</a:t>
            </a:r>
            <a:endParaRPr i="1" sz="3600">
              <a:solidFill>
                <a:schemeClr val="dk2"/>
              </a:solidFill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20" name="Google Shape;220;p25"/>
          <p:cNvGraphicFramePr/>
          <p:nvPr/>
        </p:nvGraphicFramePr>
        <p:xfrm>
          <a:off x="952500" y="287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{FCFB2B91-7DDB-4F8D-B636-94DD9C983393}</a:tableStyleId>
              </a:tblPr>
              <a:tblGrid>
                <a:gridCol w="4492625"/>
                <a:gridCol w="4492625"/>
                <a:gridCol w="4492625"/>
              </a:tblGrid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er/sie/es/man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ihr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1" name="Google Shape;221;p25"/>
          <p:cNvSpPr txBox="1"/>
          <p:nvPr/>
        </p:nvSpPr>
        <p:spPr>
          <a:xfrm>
            <a:off x="5490225" y="287630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5467688" y="35164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5467688" y="41473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5467688" y="481140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müssen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5445125" y="54754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müsst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5445125" y="613955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müssen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5445125" y="67202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müssen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9937750" y="2876300"/>
            <a:ext cx="5283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must</a:t>
            </a:r>
            <a:endParaRPr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9982875" y="3516425"/>
            <a:ext cx="7104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must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9982875" y="4215975"/>
            <a:ext cx="7387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he/she/it/one must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5"/>
          <p:cNvSpPr txBox="1"/>
          <p:nvPr/>
        </p:nvSpPr>
        <p:spPr>
          <a:xfrm>
            <a:off x="9937750" y="4811400"/>
            <a:ext cx="7432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must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9982875" y="5475475"/>
            <a:ext cx="7387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must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5"/>
          <p:cNvSpPr txBox="1"/>
          <p:nvPr/>
        </p:nvSpPr>
        <p:spPr>
          <a:xfrm>
            <a:off x="9982875" y="6106375"/>
            <a:ext cx="7387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 must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9937750" y="6734975"/>
            <a:ext cx="7432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must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952500" y="7791450"/>
            <a:ext cx="154116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z.B. Man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mehr Parkplätze schaffen = One must(they must) create more parking spaces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42" name="Google Shape;242;p26"/>
          <p:cNvGraphicFramePr/>
          <p:nvPr/>
        </p:nvGraphicFramePr>
        <p:xfrm>
          <a:off x="1251325" y="154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{FCFB2B91-7DDB-4F8D-B636-94DD9C983393}</a:tableStyleId>
              </a:tblPr>
              <a:tblGrid>
                <a:gridCol w="12274175"/>
              </a:tblGrid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1.They should renovate old buildings</a:t>
                      </a:r>
                      <a:endParaRPr i="1"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 ___________alte Gebäude sanieren</a:t>
                      </a:r>
                      <a:endParaRPr sz="3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town council should clean the streets more often</a:t>
                      </a:r>
                      <a:endParaRPr i="1"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2.Die Stadtverwaltung ___________die Straßen öfter sauber machen</a:t>
                      </a:r>
                      <a:endParaRPr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3.They should build a new shopping mall</a:t>
                      </a:r>
                      <a:endParaRPr i="1"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 __________ ein neues Einkaufszentrum bauen</a:t>
                      </a:r>
                      <a:endParaRPr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4.We must have better sports facilities</a:t>
                      </a:r>
                      <a:endParaRPr i="1"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 ____________bessere Sportmöglichkeiten haben</a:t>
                      </a:r>
                      <a:endParaRPr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</a:t>
                      </a:r>
                      <a:r>
                        <a:rPr i="1"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could we improve the town?</a:t>
                      </a:r>
                      <a:endParaRPr i="1"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Wie ____________wir die Stadt verbessern?</a:t>
                      </a:r>
                      <a:endParaRPr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3" name="Google Shape;243;p26"/>
          <p:cNvSpPr txBox="1"/>
          <p:nvPr/>
        </p:nvSpPr>
        <p:spPr>
          <a:xfrm>
            <a:off x="2533650" y="2188400"/>
            <a:ext cx="2552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sollte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26"/>
          <p:cNvSpPr txBox="1"/>
          <p:nvPr/>
        </p:nvSpPr>
        <p:spPr>
          <a:xfrm>
            <a:off x="5829300" y="3488650"/>
            <a:ext cx="2552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sollte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26"/>
          <p:cNvSpPr txBox="1"/>
          <p:nvPr/>
        </p:nvSpPr>
        <p:spPr>
          <a:xfrm>
            <a:off x="2533650" y="5402825"/>
            <a:ext cx="2552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sollte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26"/>
          <p:cNvSpPr txBox="1"/>
          <p:nvPr/>
        </p:nvSpPr>
        <p:spPr>
          <a:xfrm>
            <a:off x="2381250" y="6639400"/>
            <a:ext cx="2552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müssen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26"/>
          <p:cNvSpPr txBox="1"/>
          <p:nvPr/>
        </p:nvSpPr>
        <p:spPr>
          <a:xfrm>
            <a:off x="2381250" y="8054750"/>
            <a:ext cx="2552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könnten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26"/>
          <p:cNvSpPr txBox="1"/>
          <p:nvPr/>
        </p:nvSpPr>
        <p:spPr>
          <a:xfrm>
            <a:off x="1251325" y="661450"/>
            <a:ext cx="13163700" cy="8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Füll die Lücken aus!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9" name="Google Shape;2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8875" y="3771900"/>
            <a:ext cx="2972275" cy="196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 txBox="1"/>
          <p:nvPr>
            <p:ph type="title"/>
          </p:nvPr>
        </p:nvSpPr>
        <p:spPr>
          <a:xfrm>
            <a:off x="917950" y="760475"/>
            <a:ext cx="6713700" cy="8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Summary</a:t>
            </a:r>
            <a:r>
              <a:rPr lang="en-GB">
                <a:solidFill>
                  <a:schemeClr val="dk2"/>
                </a:solidFill>
              </a:rPr>
              <a:t> of learning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5" name="Google Shape;255;p27"/>
          <p:cNvSpPr txBox="1"/>
          <p:nvPr/>
        </p:nvSpPr>
        <p:spPr>
          <a:xfrm>
            <a:off x="707825" y="1826800"/>
            <a:ext cx="14385600" cy="20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German,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 sollte (</a:t>
            </a: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should)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man könnte </a:t>
            </a: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(one could) and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man muss </a:t>
            </a: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(one must) are useful phrases for talking about how your area could be improved. They are used with </a:t>
            </a:r>
            <a:r>
              <a:rPr b="1" i="1" lang="en-GB" sz="3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infinitives which go to the end.</a:t>
            </a: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</a:t>
            </a: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can be translated in various ways in English eg. one, you, they, we</a:t>
            </a:r>
            <a:endParaRPr b="1"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27"/>
          <p:cNvSpPr txBox="1"/>
          <p:nvPr/>
        </p:nvSpPr>
        <p:spPr>
          <a:xfrm>
            <a:off x="12357825" y="4107575"/>
            <a:ext cx="535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27"/>
          <p:cNvSpPr txBox="1"/>
          <p:nvPr/>
        </p:nvSpPr>
        <p:spPr>
          <a:xfrm>
            <a:off x="5585875" y="7194050"/>
            <a:ext cx="8418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8990950" y="7403200"/>
            <a:ext cx="6696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707825" y="5058675"/>
            <a:ext cx="155991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Eg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should build cycle paths =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 sollte Fahrradwege bauen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27"/>
          <p:cNvSpPr txBox="1"/>
          <p:nvPr/>
        </p:nvSpPr>
        <p:spPr>
          <a:xfrm>
            <a:off x="745625" y="5866875"/>
            <a:ext cx="157140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Eg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could create green spaces =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 könnte Grünanlagen schaffen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27"/>
          <p:cNvSpPr txBox="1"/>
          <p:nvPr/>
        </p:nvSpPr>
        <p:spPr>
          <a:xfrm>
            <a:off x="803075" y="6675075"/>
            <a:ext cx="155991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Eg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must reduce traffic jams =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 muss Staus reduzieren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917950" y="941825"/>
            <a:ext cx="16556400" cy="12576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Pros and cons of where you live (Part </a:t>
            </a:r>
            <a:r>
              <a:rPr lang="en-GB" sz="4000">
                <a:solidFill>
                  <a:schemeClr val="dk2"/>
                </a:solidFill>
              </a:rPr>
              <a:t>1/2</a:t>
            </a:r>
            <a:r>
              <a:rPr lang="en-GB" sz="4000">
                <a:solidFill>
                  <a:schemeClr val="dk2"/>
                </a:solidFill>
              </a:rPr>
              <a:t>)</a:t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your understanding of the near future tense.W</a:t>
            </a:r>
            <a:endParaRPr sz="4800"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917950" y="22667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3600"/>
              <a:t>Phonics focus  [ch]   </a:t>
            </a:r>
            <a:r>
              <a:rPr lang="en-GB" sz="3600"/>
              <a:t>   </a:t>
            </a:r>
            <a:endParaRPr sz="3600"/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3600"/>
              <a:t>Vocabulary - places in town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Practice with sollen, können and müssen + infinitive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Speaking with prompts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Listening task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Writing task - delayed translation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Summarising learning</a:t>
            </a:r>
            <a:endParaRPr sz="36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49530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Teacher language (German)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01" name="Google Shape;101;p18"/>
          <p:cNvGraphicFramePr/>
          <p:nvPr/>
        </p:nvGraphicFramePr>
        <p:xfrm>
          <a:off x="569325" y="147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{FCFB2B91-7DDB-4F8D-B636-94DD9C983393}</a:tableStyleId>
              </a:tblPr>
              <a:tblGrid>
                <a:gridCol w="8324700"/>
                <a:gridCol w="8176650"/>
              </a:tblGrid>
              <a:tr h="82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Bist du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bereit?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 you ready?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 geht’s!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Let’s go!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Sag mir (die Antwort)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Tell me (the answer)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Zeig  das richtige Wort/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 richtigen Satz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Show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correct word / sentence.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Wie sagt man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… … … auf Englisch / Deutsch?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do you say … … ... in English / German 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Hör zu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!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Listen!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Schreib es auf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!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Write it down!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4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Wiederhole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!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Repeat!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4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Stopp das Video.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Stop the video.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6332541" y="2818867"/>
            <a:ext cx="5704200" cy="425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4343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</a:t>
            </a:r>
            <a:endParaRPr sz="1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9"/>
          <p:cNvSpPr txBox="1"/>
          <p:nvPr>
            <p:ph type="title"/>
          </p:nvPr>
        </p:nvSpPr>
        <p:spPr>
          <a:xfrm>
            <a:off x="1257300" y="504486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chemeClr val="dk2"/>
                </a:solidFill>
              </a:rPr>
              <a:t>ch</a:t>
            </a:r>
            <a:endParaRPr sz="18000">
              <a:solidFill>
                <a:schemeClr val="dk2"/>
              </a:solidFill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13900675" y="5456775"/>
            <a:ext cx="2981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nicht</a:t>
            </a:r>
            <a:endParaRPr i="1" sz="8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2300" y="2783752"/>
            <a:ext cx="3867925" cy="22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20513" y="6914163"/>
            <a:ext cx="1797843" cy="179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/>
          <p:nvPr/>
        </p:nvSpPr>
        <p:spPr>
          <a:xfrm>
            <a:off x="12140675" y="1038425"/>
            <a:ext cx="5439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Recht</a:t>
            </a:r>
            <a:endParaRPr i="1" sz="8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1638300" y="1038425"/>
            <a:ext cx="2981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Licht</a:t>
            </a:r>
            <a:endParaRPr i="1" sz="8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6251140" y="7327011"/>
            <a:ext cx="57855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öffentlich</a:t>
            </a:r>
            <a:endParaRPr i="1" sz="8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590549" y="6221675"/>
            <a:ext cx="4512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endlich</a:t>
            </a:r>
            <a:endParaRPr i="1" sz="8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ttp://www.clker.com/cliparts/e/3/0/f/11949896971812381266light_bulb_karl_bartel_01.svg.hi.png" id="116" name="Google Shape;11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86766" y="2536061"/>
            <a:ext cx="1943099" cy="194963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1987868" y="7384564"/>
            <a:ext cx="2050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[finally]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7634398" y="8538340"/>
            <a:ext cx="3100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[public]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12140679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Rachel Hawkes</a:t>
            </a:r>
            <a:endParaRPr sz="2100"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92150" y="2512202"/>
            <a:ext cx="3417900" cy="1997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35750" y="8895625"/>
            <a:ext cx="1061250" cy="106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6482759" y="118561"/>
            <a:ext cx="53100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chemeClr val="dk2"/>
                </a:solidFill>
              </a:rPr>
              <a:t>ch</a:t>
            </a:r>
            <a:endParaRPr sz="18000">
              <a:solidFill>
                <a:schemeClr val="dk2"/>
              </a:solidFill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6632016" y="2589035"/>
            <a:ext cx="5051400" cy="412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4343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Buch</a:t>
            </a:r>
            <a:endParaRPr sz="1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1177041" y="1035376"/>
            <a:ext cx="4571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machen</a:t>
            </a:r>
            <a:endParaRPr sz="8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13339920" y="5242683"/>
            <a:ext cx="34101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Nacht</a:t>
            </a:r>
            <a:endParaRPr sz="8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12318550" y="1035375"/>
            <a:ext cx="5051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nochmal</a:t>
            </a:r>
            <a:endParaRPr sz="8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94539" y="2400342"/>
            <a:ext cx="2238491" cy="22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9237" y="2886584"/>
            <a:ext cx="1889525" cy="176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98279" y="2079408"/>
            <a:ext cx="2674285" cy="267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94550" y="6711250"/>
            <a:ext cx="2238476" cy="200343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/>
          <p:nvPr/>
        </p:nvSpPr>
        <p:spPr>
          <a:xfrm>
            <a:off x="2142450" y="5242683"/>
            <a:ext cx="26406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acht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7744464" y="6871833"/>
            <a:ext cx="2792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Fach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92152" y="6716992"/>
            <a:ext cx="1541223" cy="24096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20"/>
          <p:cNvGrpSpPr/>
          <p:nvPr/>
        </p:nvGrpSpPr>
        <p:grpSpPr>
          <a:xfrm>
            <a:off x="7580682" y="8101822"/>
            <a:ext cx="3572167" cy="1061256"/>
            <a:chOff x="4671520" y="5253611"/>
            <a:chExt cx="2994272" cy="964603"/>
          </a:xfrm>
        </p:grpSpPr>
        <p:pic>
          <p:nvPicPr>
            <p:cNvPr id="140" name="Google Shape;140;p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756582" y="5253611"/>
              <a:ext cx="909210" cy="964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671520" y="5370743"/>
              <a:ext cx="866581" cy="847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566549" y="5305147"/>
              <a:ext cx="1105849" cy="9130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20"/>
          <p:cNvSpPr txBox="1"/>
          <p:nvPr/>
        </p:nvSpPr>
        <p:spPr>
          <a:xfrm>
            <a:off x="12140679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Rachel Hawkes</a:t>
            </a:r>
            <a:endParaRPr sz="2100"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035750" y="8895625"/>
            <a:ext cx="1061250" cy="106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/>
        </p:nvSpPr>
        <p:spPr>
          <a:xfrm>
            <a:off x="569025" y="28763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öffentlich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5910225" y="28763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echt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11251425" y="28763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Verbrechen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569025" y="40283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public</a:t>
            </a:r>
            <a:endParaRPr i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5910225" y="40283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genuine</a:t>
            </a:r>
            <a:endParaRPr i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11251425" y="40284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crime</a:t>
            </a:r>
            <a:endParaRPr i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569025" y="61060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Loch</a:t>
            </a:r>
            <a:endParaRPr sz="5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569025" y="72580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hole</a:t>
            </a:r>
            <a:endParaRPr i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5910225" y="61060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acht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11251425" y="61060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brachte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5910300" y="72580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eight</a:t>
            </a:r>
            <a:endParaRPr i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11251425" y="72580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brought</a:t>
            </a:r>
            <a:r>
              <a:rPr i="1" lang="en-GB" sz="4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Google Shape;165;p22"/>
          <p:cNvGraphicFramePr/>
          <p:nvPr/>
        </p:nvGraphicFramePr>
        <p:xfrm>
          <a:off x="629675" y="69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{FCFB2B91-7DDB-4F8D-B636-94DD9C983393}</a:tableStyleId>
              </a:tblPr>
              <a:tblGrid>
                <a:gridCol w="6965100"/>
                <a:gridCol w="6769025"/>
              </a:tblGrid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der Vorteil(e)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advantage(s)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der Nachteil(e)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disadvantage(s)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Verkehr 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traffic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der Stau(s)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traffic jam(s)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Fahrradweg(e)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cycle path(s)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Parkplatz("e)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 park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(s)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Grünanlage(n)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green space(s)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Sportmöglichkeiten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sports facilities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Verkehrsmittel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transport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öffentliche Verkehrsmittel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public transport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917950" y="798825"/>
            <a:ext cx="16571700" cy="180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sollen </a:t>
            </a:r>
            <a:r>
              <a:rPr i="1" lang="en-GB" sz="3600">
                <a:solidFill>
                  <a:schemeClr val="dk2"/>
                </a:solidFill>
              </a:rPr>
              <a:t>= to be supposed to. It is a modal verb and therefore is usually used with another verb in the infinitive. The imperfect subjunctive of </a:t>
            </a:r>
            <a:r>
              <a:rPr lang="en-GB" sz="3600">
                <a:solidFill>
                  <a:schemeClr val="dk2"/>
                </a:solidFill>
              </a:rPr>
              <a:t>sollen</a:t>
            </a:r>
            <a:r>
              <a:rPr i="1" lang="en-GB" sz="3600">
                <a:solidFill>
                  <a:schemeClr val="dk2"/>
                </a:solidFill>
              </a:rPr>
              <a:t> is used to translate "should" in English</a:t>
            </a:r>
            <a:endParaRPr i="1" sz="3600">
              <a:solidFill>
                <a:schemeClr val="dk2"/>
              </a:solidFill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74" name="Google Shape;174;p23"/>
          <p:cNvGraphicFramePr/>
          <p:nvPr/>
        </p:nvGraphicFramePr>
        <p:xfrm>
          <a:off x="952500" y="287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{FCFB2B91-7DDB-4F8D-B636-94DD9C983393}</a:tableStyleId>
              </a:tblPr>
              <a:tblGrid>
                <a:gridCol w="4492625"/>
                <a:gridCol w="4492625"/>
                <a:gridCol w="4492625"/>
              </a:tblGrid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er/sie/es/man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ihr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5" name="Google Shape;175;p23"/>
          <p:cNvSpPr txBox="1"/>
          <p:nvPr/>
        </p:nvSpPr>
        <p:spPr>
          <a:xfrm>
            <a:off x="5490225" y="287630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sollte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5467688" y="35164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solltest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5467688" y="41473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sollte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5467688" y="481140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sollten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5445125" y="54754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solltet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5445125" y="613955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sollten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5445125" y="67202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sollten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9937750" y="287630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should</a:t>
            </a:r>
            <a:endParaRPr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9982875" y="35164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should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9982875" y="42159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he/she/it/one </a:t>
            </a: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should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9937750" y="481140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</a:t>
            </a: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should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9982875" y="54754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should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9982875" y="61063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</a:t>
            </a: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should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9937750" y="67349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should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952500" y="7791450"/>
            <a:ext cx="154116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z.B. Man sollte ein neues Einkaufszentrum bauen = One should(they should) build a new shopping mall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917950" y="798825"/>
            <a:ext cx="16571700" cy="180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</a:rPr>
              <a:t>können</a:t>
            </a:r>
            <a:r>
              <a:rPr lang="en-GB" sz="3600">
                <a:solidFill>
                  <a:schemeClr val="dk2"/>
                </a:solidFill>
              </a:rPr>
              <a:t> </a:t>
            </a:r>
            <a:r>
              <a:rPr i="1" lang="en-GB" sz="3600">
                <a:solidFill>
                  <a:schemeClr val="dk2"/>
                </a:solidFill>
              </a:rPr>
              <a:t>= to be able to. It is a modal verb and therefore is usually used with another verb in the infinitive. The imperfect subjunctive of </a:t>
            </a:r>
            <a:r>
              <a:rPr lang="en-GB" sz="3600">
                <a:solidFill>
                  <a:schemeClr val="accent3"/>
                </a:solidFill>
              </a:rPr>
              <a:t>können</a:t>
            </a:r>
            <a:r>
              <a:rPr i="1" lang="en-GB" sz="3600">
                <a:solidFill>
                  <a:schemeClr val="dk2"/>
                </a:solidFill>
              </a:rPr>
              <a:t> is used to translate "could/would be able to" in English</a:t>
            </a:r>
            <a:endParaRPr i="1" sz="3600">
              <a:solidFill>
                <a:schemeClr val="accent3"/>
              </a:solidFill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97" name="Google Shape;197;p24"/>
          <p:cNvGraphicFramePr/>
          <p:nvPr/>
        </p:nvGraphicFramePr>
        <p:xfrm>
          <a:off x="952500" y="287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{FCFB2B91-7DDB-4F8D-B636-94DD9C983393}</a:tableStyleId>
              </a:tblPr>
              <a:tblGrid>
                <a:gridCol w="4492625"/>
                <a:gridCol w="4492625"/>
                <a:gridCol w="4492625"/>
              </a:tblGrid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er/sie/es/man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ihr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8" name="Google Shape;198;p24"/>
          <p:cNvSpPr txBox="1"/>
          <p:nvPr/>
        </p:nvSpPr>
        <p:spPr>
          <a:xfrm>
            <a:off x="5490225" y="287630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könn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endParaRPr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5467688" y="35164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könn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test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5467688" y="41473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könn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5467688" y="481140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könn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ten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5445125" y="54754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könn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tet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5445125" y="613955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könn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ten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5445125" y="67202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könn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ten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9937750" y="2876300"/>
            <a:ext cx="5283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I could/would be able to</a:t>
            </a:r>
            <a:endParaRPr i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9982875" y="3516425"/>
            <a:ext cx="7104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you could/would be able 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9982875" y="4215975"/>
            <a:ext cx="7387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he/she/it/one could/would be able 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9937750" y="4811400"/>
            <a:ext cx="7432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we could/would be able 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9982875" y="5475475"/>
            <a:ext cx="7387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you could/would be able 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9982875" y="6106375"/>
            <a:ext cx="7387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they could/would be able 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4"/>
          <p:cNvSpPr txBox="1"/>
          <p:nvPr/>
        </p:nvSpPr>
        <p:spPr>
          <a:xfrm>
            <a:off x="9937750" y="6734975"/>
            <a:ext cx="7432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you could/would be able 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952500" y="7791450"/>
            <a:ext cx="154116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z.B. Man </a:t>
            </a: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könn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Autos in der Innenstadt verbieten= One could(they could) keep cars out of the town centre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