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10287000" cx="18288000"/>
  <p:notesSz cx="6858000" cy="9144000"/>
  <p:embeddedFontLst>
    <p:embeddedFont>
      <p:font typeface="Montserrat SemiBold"/>
      <p:regular r:id="rId13"/>
      <p:bold r:id="rId14"/>
      <p:italic r:id="rId15"/>
      <p:boldItalic r:id="rId16"/>
    </p:embeddedFont>
    <p:embeddedFont>
      <p:font typeface="Montserrat"/>
      <p:regular r:id="rId17"/>
      <p:bold r:id="rId18"/>
      <p:italic r:id="rId19"/>
      <p:boldItalic r:id="rId20"/>
    </p:embeddedFont>
    <p:embeddedFont>
      <p:font typeface="Montserrat Medium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CC2572F-5AF4-4358-A3FF-B67D3881429D}">
  <a:tblStyle styleId="{7CC2572F-5AF4-4358-A3FF-B67D388142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Italic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bold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regular.fntdata"/><Relationship Id="rId13" Type="http://schemas.openxmlformats.org/officeDocument/2006/relationships/font" Target="fonts/MontserratSemiBold-regular.fntdata"/><Relationship Id="rId24" Type="http://schemas.openxmlformats.org/officeDocument/2006/relationships/font" Target="fonts/MontserratMedium-boldItalic.fntdata"/><Relationship Id="rId12" Type="http://schemas.openxmlformats.org/officeDocument/2006/relationships/slide" Target="slides/slide7.xml"/><Relationship Id="rId23" Type="http://schemas.openxmlformats.org/officeDocument/2006/relationships/font" Target="fonts/MontserratMedium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italic.fntdata"/><Relationship Id="rId14" Type="http://schemas.openxmlformats.org/officeDocument/2006/relationships/font" Target="fonts/MontserratSemiBold-bold.fntdata"/><Relationship Id="rId17" Type="http://schemas.openxmlformats.org/officeDocument/2006/relationships/font" Target="fonts/Montserrat-regular.fntdata"/><Relationship Id="rId16" Type="http://schemas.openxmlformats.org/officeDocument/2006/relationships/font" Target="fonts/MontserratSemiBold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8b850cff9a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8b850cff9a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b9dbb7727_9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b9dbb7727_9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ba57f256d_1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ba57f256d_1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418bd3f7e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a418bd3f7e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b850cff9a_0_9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8b850cff9a_0_9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Montserrat SemiBold"/>
              <a:buNone/>
              <a:defRPr b="0" i="1" sz="72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Font typeface="Montserrat SemiBold"/>
              <a:buNone/>
              <a:defRPr sz="7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SemiBold"/>
              <a:buNone/>
              <a:defRPr b="0" sz="6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8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8" name="Google Shape;28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906400" y="2857850"/>
            <a:ext cx="16463400" cy="810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2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3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4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5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6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7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3810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indent="-3810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2pPr>
            <a:lvl3pPr indent="-3810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3pPr>
            <a:lvl4pPr indent="-3810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4pPr>
            <a:lvl5pPr indent="-3810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810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7pPr>
            <a:lvl8pPr indent="-3810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8pPr>
            <a:lvl9pPr indent="-3810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400"/>
              <a:buChar char="–"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8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3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 rtl="0">
              <a:spcBef>
                <a:spcPts val="1600"/>
              </a:spcBef>
              <a:spcAft>
                <a:spcPts val="0"/>
              </a:spcAft>
              <a:buSzPts val="2400"/>
              <a:buChar char="–"/>
              <a:defRPr/>
            </a:lvl5pPr>
            <a:lvl6pPr indent="-381000" lvl="5" marL="2743200" rtl="0">
              <a:spcBef>
                <a:spcPts val="1200"/>
              </a:spcBef>
              <a:spcAft>
                <a:spcPts val="0"/>
              </a:spcAft>
              <a:buSzPts val="2400"/>
              <a:buChar char="–"/>
              <a:defRPr/>
            </a:lvl6pPr>
            <a:lvl7pPr indent="-355600" lvl="6" marL="3200400" rtl="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 rtl="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 rtl="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381000" lvl="4" marL="2286000">
              <a:spcBef>
                <a:spcPts val="1600"/>
              </a:spcBef>
              <a:spcAft>
                <a:spcPts val="0"/>
              </a:spcAft>
              <a:buSzPts val="2400"/>
              <a:buChar char="–"/>
              <a:defRPr sz="2400"/>
            </a:lvl5pPr>
            <a:lvl6pPr indent="-381000" lvl="5" marL="2743200">
              <a:spcBef>
                <a:spcPts val="1200"/>
              </a:spcBef>
              <a:spcAft>
                <a:spcPts val="0"/>
              </a:spcAft>
              <a:buSzPts val="2400"/>
              <a:buChar char="–"/>
              <a:defRPr sz="2400"/>
            </a:lvl6pPr>
            <a:lvl7pPr indent="-355600" lvl="6" marL="3200400">
              <a:spcBef>
                <a:spcPts val="1200"/>
              </a:spcBef>
              <a:spcAft>
                <a:spcPts val="0"/>
              </a:spcAft>
              <a:buSzPts val="2000"/>
              <a:buChar char="–"/>
              <a:defRPr/>
            </a:lvl7pPr>
            <a:lvl8pPr indent="-355600" lvl="7" marL="3657600">
              <a:spcBef>
                <a:spcPts val="800"/>
              </a:spcBef>
              <a:spcAft>
                <a:spcPts val="0"/>
              </a:spcAft>
              <a:buSzPts val="2000"/>
              <a:buChar char="–"/>
              <a:defRPr/>
            </a:lvl8pPr>
            <a:lvl9pPr indent="-330200" lvl="8" marL="4114800">
              <a:spcBef>
                <a:spcPts val="800"/>
              </a:spcBef>
              <a:spcAft>
                <a:spcPts val="400"/>
              </a:spcAft>
              <a:buSzPts val="16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876300"/>
            <a:ext cx="1645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810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810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556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556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ontserrat"/>
              <a:buChar char="–"/>
              <a:defRPr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55841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Talking about international sporting events</a:t>
            </a:r>
            <a:r>
              <a:rPr lang="en-GB">
                <a:solidFill>
                  <a:srgbClr val="4B3241"/>
                </a:solidFill>
              </a:rPr>
              <a:t> (Part 1/3)</a:t>
            </a:r>
            <a:endParaRPr>
              <a:solidFill>
                <a:srgbClr val="4B3241"/>
              </a:solidFill>
            </a:endParaRPr>
          </a:p>
          <a:p>
            <a:pPr indent="-558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5200"/>
              <a:buChar char="-"/>
            </a:pPr>
            <a:r>
              <a:rPr lang="en-GB" sz="5200">
                <a:solidFill>
                  <a:srgbClr val="4B3241"/>
                </a:solidFill>
              </a:rPr>
              <a:t>Present tense - third person singular and third person plural</a:t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200">
                <a:solidFill>
                  <a:srgbClr val="4B3241"/>
                </a:solidFill>
              </a:rPr>
              <a:t>Downloadable Resource</a:t>
            </a:r>
            <a:endParaRPr sz="5200"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rgbClr val="4B3241"/>
                </a:solidFill>
              </a:rPr>
              <a:t>Spanish  </a:t>
            </a:r>
            <a:endParaRPr b="1"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Señora Stanley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/>
          <p:nvPr/>
        </p:nvSpPr>
        <p:spPr>
          <a:xfrm>
            <a:off x="17300875" y="8825775"/>
            <a:ext cx="987000" cy="14613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00" y="0"/>
            <a:ext cx="1934099" cy="19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1888575" y="1067325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[j]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/>
          <p:nvPr/>
        </p:nvSpPr>
        <p:spPr>
          <a:xfrm>
            <a:off x="247625" y="6077625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oj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endParaRPr i="0" sz="1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5"/>
          <p:cNvSpPr txBox="1"/>
          <p:nvPr/>
        </p:nvSpPr>
        <p:spPr>
          <a:xfrm>
            <a:off x="6483325" y="1067325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[ge]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5"/>
          <p:cNvSpPr txBox="1"/>
          <p:nvPr/>
        </p:nvSpPr>
        <p:spPr>
          <a:xfrm>
            <a:off x="12180375" y="1067325"/>
            <a:ext cx="3171900" cy="29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0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[gi]</a:t>
            </a:r>
            <a:endParaRPr b="1" sz="10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4151" y="3096300"/>
            <a:ext cx="3028950" cy="298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88000" y="3329663"/>
            <a:ext cx="5162550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/>
          <p:nvPr/>
        </p:nvSpPr>
        <p:spPr>
          <a:xfrm>
            <a:off x="5292212" y="6077625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gente</a:t>
            </a:r>
            <a:endParaRPr i="0" sz="1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947050" y="2791500"/>
            <a:ext cx="3638550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5"/>
          <p:cNvSpPr/>
          <p:nvPr/>
        </p:nvSpPr>
        <p:spPr>
          <a:xfrm>
            <a:off x="10773775" y="5951450"/>
            <a:ext cx="75696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</a:t>
            </a:r>
            <a:r>
              <a:rPr lang="en-GB" sz="1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nar</a:t>
            </a:r>
            <a:endParaRPr i="0" sz="12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/>
          <p:nvPr/>
        </p:nvSpPr>
        <p:spPr>
          <a:xfrm>
            <a:off x="5844850" y="6429825"/>
            <a:ext cx="77853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b="1"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neralmente</a:t>
            </a:r>
            <a:b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43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[generally]</a:t>
            </a:r>
            <a:endParaRPr i="0" sz="43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1335225" y="5147725"/>
            <a:ext cx="3858900" cy="177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mu</a:t>
            </a:r>
            <a:r>
              <a:rPr b="1"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er</a:t>
            </a:r>
            <a:b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3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3" name="Google Shape;103;p16"/>
          <p:cNvSpPr txBox="1"/>
          <p:nvPr/>
        </p:nvSpPr>
        <p:spPr>
          <a:xfrm>
            <a:off x="1233825" y="697938"/>
            <a:ext cx="3960300" cy="23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ulio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6"/>
          <p:cNvSpPr txBox="1"/>
          <p:nvPr/>
        </p:nvSpPr>
        <p:spPr>
          <a:xfrm>
            <a:off x="6724525" y="890100"/>
            <a:ext cx="4376700" cy="193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ima</a:t>
            </a:r>
            <a:r>
              <a:rPr b="1"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ge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11920425" y="984450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ori</a:t>
            </a:r>
            <a:r>
              <a:rPr b="1"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nal</a:t>
            </a:r>
            <a:endParaRPr i="0" sz="80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6" name="Google Shape;10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3463" y="2394463"/>
            <a:ext cx="2001025" cy="193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12300" y="6350100"/>
            <a:ext cx="2240540" cy="23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95275" y="2394475"/>
            <a:ext cx="2402227" cy="19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/>
          <p:nvPr/>
        </p:nvSpPr>
        <p:spPr>
          <a:xfrm>
            <a:off x="11920425" y="4328025"/>
            <a:ext cx="50820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pá</a:t>
            </a:r>
            <a:r>
              <a:rPr b="1"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gi</a:t>
            </a:r>
            <a:r>
              <a:rPr lang="en-GB" sz="8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076"/>
              </a:buClr>
              <a:buSzPts val="12000"/>
              <a:buFont typeface="Arial"/>
              <a:buNone/>
            </a:pPr>
            <a:r>
              <a:t/>
            </a:r>
            <a:endParaRPr sz="8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5" name="Google Shape;115;p1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2"/>
                </a:solidFill>
              </a:rPr>
              <a:t>Present tense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918000" y="1708750"/>
            <a:ext cx="164520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Third person </a:t>
            </a:r>
            <a:r>
              <a:rPr b="1" lang="en-GB" sz="3500"/>
              <a:t>singular (s/he, it)</a:t>
            </a:r>
            <a:r>
              <a:rPr lang="en-GB" sz="3500"/>
              <a:t>				Third person </a:t>
            </a:r>
            <a:r>
              <a:rPr b="1" lang="en-GB" sz="3500"/>
              <a:t>plural (they)</a:t>
            </a:r>
            <a:endParaRPr b="1" sz="2800"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710575" y="2519050"/>
            <a:ext cx="153849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/>
              <a:t>     Remove the ending and add new ending:</a:t>
            </a:r>
            <a:endParaRPr sz="3500"/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500">
              <a:solidFill>
                <a:srgbClr val="000000"/>
              </a:solidFill>
            </a:endParaRPr>
          </a:p>
        </p:txBody>
      </p:sp>
      <p:sp>
        <p:nvSpPr>
          <p:cNvPr id="118" name="Google Shape;118;p17"/>
          <p:cNvSpPr txBox="1"/>
          <p:nvPr>
            <p:ph idx="1" type="body"/>
          </p:nvPr>
        </p:nvSpPr>
        <p:spPr>
          <a:xfrm>
            <a:off x="8990275" y="3959013"/>
            <a:ext cx="6438600" cy="101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Recaud</a:t>
            </a:r>
            <a:r>
              <a:rPr b="1" lang="en-GB" sz="3500"/>
              <a:t>an </a:t>
            </a:r>
            <a:r>
              <a:rPr lang="en-GB" sz="3500"/>
              <a:t>fondos.</a:t>
            </a:r>
            <a:endParaRPr sz="2800"/>
          </a:p>
        </p:txBody>
      </p:sp>
      <p:sp>
        <p:nvSpPr>
          <p:cNvPr id="119" name="Google Shape;119;p17"/>
          <p:cNvSpPr txBox="1"/>
          <p:nvPr>
            <p:ph idx="1" type="body"/>
          </p:nvPr>
        </p:nvSpPr>
        <p:spPr>
          <a:xfrm>
            <a:off x="1238975" y="5718950"/>
            <a:ext cx="4183200" cy="734100"/>
          </a:xfrm>
          <a:prstGeom prst="rect">
            <a:avLst/>
          </a:prstGeom>
          <a:solidFill>
            <a:schemeClr val="lt2"/>
          </a:solidFill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600"/>
              <a:t>-er/ir verbs (un</a:t>
            </a:r>
            <a:r>
              <a:rPr b="1" lang="en-GB" sz="3600"/>
              <a:t>ir</a:t>
            </a:r>
            <a:r>
              <a:rPr lang="en-GB" sz="3600"/>
              <a:t>) </a:t>
            </a:r>
            <a:endParaRPr sz="3600"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1238975" y="6767375"/>
            <a:ext cx="45063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Un</a:t>
            </a:r>
            <a:r>
              <a:rPr b="1" lang="en-GB" sz="3500"/>
              <a:t>e </a:t>
            </a:r>
            <a:r>
              <a:rPr lang="en-GB" sz="3500"/>
              <a:t>a la gente.</a:t>
            </a:r>
            <a:endParaRPr sz="2800"/>
          </a:p>
        </p:txBody>
      </p:sp>
      <p:sp>
        <p:nvSpPr>
          <p:cNvPr id="121" name="Google Shape;121;p17"/>
          <p:cNvSpPr txBox="1"/>
          <p:nvPr>
            <p:ph idx="1" type="body"/>
          </p:nvPr>
        </p:nvSpPr>
        <p:spPr>
          <a:xfrm>
            <a:off x="8990275" y="6671950"/>
            <a:ext cx="7105200" cy="734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/>
              <a:t> Un</a:t>
            </a:r>
            <a:r>
              <a:rPr b="1" lang="en-GB" sz="3500"/>
              <a:t>en</a:t>
            </a:r>
            <a:r>
              <a:rPr lang="en-GB" sz="3500"/>
              <a:t> a la gente.</a:t>
            </a:r>
            <a:endParaRPr sz="2800"/>
          </a:p>
        </p:txBody>
      </p:sp>
      <p:cxnSp>
        <p:nvCxnSpPr>
          <p:cNvPr id="122" name="Google Shape;122;p17"/>
          <p:cNvCxnSpPr/>
          <p:nvPr/>
        </p:nvCxnSpPr>
        <p:spPr>
          <a:xfrm>
            <a:off x="8512375" y="3205988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17"/>
          <p:cNvCxnSpPr/>
          <p:nvPr/>
        </p:nvCxnSpPr>
        <p:spPr>
          <a:xfrm>
            <a:off x="8512400" y="6414763"/>
            <a:ext cx="0" cy="2982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Dot"/>
            <a:round/>
            <a:headEnd len="med" w="med" type="none"/>
            <a:tailEnd len="med" w="med" type="none"/>
          </a:ln>
        </p:spPr>
      </p:cxnSp>
      <p:sp>
        <p:nvSpPr>
          <p:cNvPr id="124" name="Google Shape;124;p17"/>
          <p:cNvSpPr txBox="1"/>
          <p:nvPr/>
        </p:nvSpPr>
        <p:spPr>
          <a:xfrm>
            <a:off x="1131800" y="4582750"/>
            <a:ext cx="7380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s/he, it raises (is raising) funds.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7"/>
          <p:cNvSpPr txBox="1"/>
          <p:nvPr/>
        </p:nvSpPr>
        <p:spPr>
          <a:xfrm>
            <a:off x="8990275" y="4582750"/>
            <a:ext cx="7876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They 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raise (are raising) funds.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1238975" y="3122200"/>
            <a:ext cx="4719000" cy="857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-ar verbs (recaud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ar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7" name="Google Shape;127;p17"/>
          <p:cNvSpPr txBox="1"/>
          <p:nvPr/>
        </p:nvSpPr>
        <p:spPr>
          <a:xfrm>
            <a:off x="1238975" y="3948100"/>
            <a:ext cx="54864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ecaud</a:t>
            </a:r>
            <a:r>
              <a:rPr b="1"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</a:t>
            </a:r>
            <a:r>
              <a:rPr lang="en-GB" sz="3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fondos.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8" name="Google Shape;128;p17"/>
          <p:cNvSpPr txBox="1"/>
          <p:nvPr/>
        </p:nvSpPr>
        <p:spPr>
          <a:xfrm>
            <a:off x="1328750" y="7591150"/>
            <a:ext cx="6986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S/he, it unites (is uniting) people.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7"/>
          <p:cNvSpPr txBox="1"/>
          <p:nvPr/>
        </p:nvSpPr>
        <p:spPr>
          <a:xfrm>
            <a:off x="9049525" y="7580050"/>
            <a:ext cx="69867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They</a:t>
            </a:r>
            <a:r>
              <a:rPr lang="en-GB" sz="3600">
                <a:latin typeface="Montserrat"/>
                <a:ea typeface="Montserrat"/>
                <a:cs typeface="Montserrat"/>
                <a:sym typeface="Montserrat"/>
              </a:rPr>
              <a:t> unite (are uniting) people.</a:t>
            </a:r>
            <a:endParaRPr sz="3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/>
          <p:nvPr/>
        </p:nvSpPr>
        <p:spPr>
          <a:xfrm>
            <a:off x="812250" y="892800"/>
            <a:ext cx="127722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135" name="Google Shape;135;p18"/>
          <p:cNvGraphicFramePr/>
          <p:nvPr/>
        </p:nvGraphicFramePr>
        <p:xfrm>
          <a:off x="596088" y="1147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{7CC2572F-5AF4-4358-A3FF-B67D3881429D}</a:tableStyleId>
              </a:tblPr>
              <a:tblGrid>
                <a:gridCol w="706450"/>
                <a:gridCol w="2428675"/>
                <a:gridCol w="2226000"/>
                <a:gridCol w="2588200"/>
                <a:gridCol w="3148200"/>
                <a:gridCol w="6157175"/>
              </a:tblGrid>
              <a:tr h="1308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 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4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inglés</a:t>
                      </a:r>
                      <a:endParaRPr sz="4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11653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Los amigos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recauda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recaudan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fondos.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The friends fundraise.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1217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deporte nos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unen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todos.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Sport unites us all.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11479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Unas personas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van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los Juegos Olímpicos.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 people go to the Olympic Games.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1165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Jorge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participa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participan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 el torneo.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Jorge takes part in the tournament.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  <a:tr h="1043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Unos futbolistas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promueve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promueven</a:t>
                      </a:r>
                      <a:endParaRPr b="1"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la Copa Mundial.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000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Some footballers promote the World Cup.</a:t>
                      </a:r>
                      <a:endParaRPr sz="3000">
                        <a:solidFill>
                          <a:schemeClr val="dk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pic>
        <p:nvPicPr>
          <p:cNvPr id="136" name="Google Shape;13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51775" y="0"/>
            <a:ext cx="1328150" cy="13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8"/>
          <p:cNvSpPr/>
          <p:nvPr/>
        </p:nvSpPr>
        <p:spPr>
          <a:xfrm>
            <a:off x="5814200" y="2613725"/>
            <a:ext cx="2228700" cy="8787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8" name="Google Shape;138;p18"/>
          <p:cNvSpPr/>
          <p:nvPr/>
        </p:nvSpPr>
        <p:spPr>
          <a:xfrm>
            <a:off x="3366425" y="3888875"/>
            <a:ext cx="2228700" cy="8787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39" name="Google Shape;139;p18"/>
          <p:cNvSpPr/>
          <p:nvPr/>
        </p:nvSpPr>
        <p:spPr>
          <a:xfrm>
            <a:off x="5814200" y="4944225"/>
            <a:ext cx="2228700" cy="8787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0" name="Google Shape;140;p18"/>
          <p:cNvSpPr/>
          <p:nvPr/>
        </p:nvSpPr>
        <p:spPr>
          <a:xfrm>
            <a:off x="3585500" y="6136450"/>
            <a:ext cx="2228700" cy="8787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1" name="Google Shape;141;p18"/>
          <p:cNvSpPr/>
          <p:nvPr/>
        </p:nvSpPr>
        <p:spPr>
          <a:xfrm>
            <a:off x="5904300" y="7274725"/>
            <a:ext cx="2588100" cy="878700"/>
          </a:xfrm>
          <a:prstGeom prst="ellipse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407200" y="1127525"/>
            <a:ext cx="11286300" cy="1328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Copia las frases con la forma correcta del verbo.</a:t>
            </a:r>
            <a:endParaRPr sz="3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/>
          <p:nvPr/>
        </p:nvSpPr>
        <p:spPr>
          <a:xfrm>
            <a:off x="3418350" y="4318600"/>
            <a:ext cx="12654000" cy="36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1 I love dangerous sports.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2 The Olympic Games unite everyone.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3 Doping is dangerous and it is not necessary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4 I want to organise a fundraising event.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5 Today my friend is going to a show in London.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9"/>
          <p:cNvSpPr txBox="1"/>
          <p:nvPr/>
        </p:nvSpPr>
        <p:spPr>
          <a:xfrm>
            <a:off x="3272775" y="743725"/>
            <a:ext cx="12654000" cy="338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1  los encantan riesgo deportes Me de.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2 Olímpicos unen mundo a todo Juegos Los el.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3  dopaje y necesario es es peligroso El no.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4 organizar Quiero evento un solidario.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5  Londres en espectáculo va un Hoy amigo mi a.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048" y="504249"/>
            <a:ext cx="2009575" cy="201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"/>
          <p:cNvSpPr txBox="1"/>
          <p:nvPr>
            <p:ph type="title"/>
          </p:nvPr>
        </p:nvSpPr>
        <p:spPr>
          <a:xfrm>
            <a:off x="533400" y="1140200"/>
            <a:ext cx="16018500" cy="8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chemeClr val="dk2"/>
                </a:solidFill>
              </a:rPr>
              <a:t>3rd person singular and plural (present tense)</a:t>
            </a:r>
            <a:endParaRPr sz="4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8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The third person singular of a verb is ___ / ____ / it.       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The third person plural of a verb is _________.    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The third person singular endings are ____ (-ar verbs)        and _____ (-er/-ir verbs)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The third person plural endings are ____ (-ar verbs)           and ____ (-er/-ir verbs)</a:t>
            </a:r>
            <a:endParaRPr sz="4000">
              <a:solidFill>
                <a:schemeClr val="dk2"/>
              </a:solidFill>
            </a:endParaRPr>
          </a:p>
          <a:p>
            <a:pPr indent="-711200" lvl="0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AutoNum type="arabicPeriod"/>
            </a:pPr>
            <a:r>
              <a:rPr lang="en-GB" sz="4000">
                <a:solidFill>
                  <a:schemeClr val="dk2"/>
                </a:solidFill>
              </a:rPr>
              <a:t>The he/she form of the verb promover is _______</a:t>
            </a:r>
            <a:br>
              <a:rPr lang="en-GB" sz="4000">
                <a:solidFill>
                  <a:schemeClr val="dk2"/>
                </a:solidFill>
              </a:rPr>
            </a:br>
            <a:r>
              <a:rPr lang="en-GB" sz="4000">
                <a:solidFill>
                  <a:schemeClr val="dk2"/>
                </a:solidFill>
              </a:rPr>
              <a:t>  </a:t>
            </a:r>
            <a:endParaRPr i="1" sz="40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5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