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D39F85-1EEC-4174-AAC1-D288B963B900}">
  <a:tblStyle styleId="{B8D39F85-1EEC-4174-AAC1-D288B963B9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850cff9a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850cff9a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97a57c60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97a57c60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850cff9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850cff9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97a57c60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97a57c60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c76b50b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c76b50b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3483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diet</a:t>
            </a:r>
            <a:endParaRPr>
              <a:solidFill>
                <a:srgbClr val="4B3241"/>
              </a:solidFill>
            </a:endParaRPr>
          </a:p>
          <a:p>
            <a:pPr indent="-565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300"/>
              <a:buChar char="-"/>
            </a:pPr>
            <a:r>
              <a:rPr lang="en-GB" sz="5300">
                <a:solidFill>
                  <a:srgbClr val="4B3241"/>
                </a:solidFill>
              </a:rPr>
              <a:t>Two-verb structures soler and querer</a:t>
            </a:r>
            <a:endParaRPr sz="5300">
              <a:solidFill>
                <a:srgbClr val="4B3241"/>
              </a:solidFill>
            </a:endParaRPr>
          </a:p>
          <a:p>
            <a:pPr indent="-565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300"/>
              <a:buChar char="-"/>
            </a:pPr>
            <a:r>
              <a:rPr lang="en-GB" sz="5300">
                <a:solidFill>
                  <a:srgbClr val="4B3241"/>
                </a:solidFill>
              </a:rPr>
              <a:t>Ir a + infinitive </a:t>
            </a:r>
            <a:endParaRPr sz="5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rgbClr val="4B3241"/>
                </a:solidFill>
              </a:rPr>
              <a:t>Downloadable Resource</a:t>
            </a:r>
            <a:endParaRPr sz="53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69950" y="8730100"/>
            <a:ext cx="918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Talking about diet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 letters [v] and [b]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Vocabulary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Two-verb structures - soler and querer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Near future - ir + a + infinitive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Listening to practise spelling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Reading about diet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Speaking to practise new grammar 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Writing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6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{B8D39F85-1EEC-4174-AAC1-D288B963B900}</a:tableStyleId>
              </a:tblPr>
              <a:tblGrid>
                <a:gridCol w="3120350"/>
                <a:gridCol w="365132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alimento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huevo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egg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verdura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vegetable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grasa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dulce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azúcar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sugar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dieta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sabor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flavour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malsano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unhealthy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16"/>
          <p:cNvGraphicFramePr/>
          <p:nvPr/>
        </p:nvGraphicFramePr>
        <p:xfrm>
          <a:off x="7958800" y="288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{B8D39F85-1EEC-4174-AAC1-D288B963B900}</a:tableStyleId>
              </a:tblPr>
              <a:tblGrid>
                <a:gridCol w="3956175"/>
                <a:gridCol w="28155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evitar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avoid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comida basura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unk food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cambiar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change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obesidad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obesity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6" name="Google Shape;96;p16"/>
          <p:cNvSpPr/>
          <p:nvPr/>
        </p:nvSpPr>
        <p:spPr>
          <a:xfrm>
            <a:off x="-3664300" y="890050"/>
            <a:ext cx="35361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17369950" y="3559875"/>
            <a:ext cx="28155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2815500" y="3121775"/>
            <a:ext cx="28155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-2815500" y="5038000"/>
            <a:ext cx="28155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7369950" y="2511950"/>
            <a:ext cx="28155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17701400" y="4972150"/>
            <a:ext cx="2815500" cy="7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2-verb structures soler / querer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169100" y="2035975"/>
            <a:ext cx="16683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Soler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(to tend / usually) and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querer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(to want) are stem-changing verbs: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061850" y="3107550"/>
            <a:ext cx="6322200" cy="21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lo				solemos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les 			soléis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le				s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len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9634350" y="3021825"/>
            <a:ext cx="69438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ero			queremos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eres 			queréis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ere			qu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eren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71525" y="5452463"/>
            <a:ext cx="12515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verbs are followed by an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78650" y="6609638"/>
            <a:ext cx="105870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Suelo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evitar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alimentos malsanos.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2001500" y="6202525"/>
            <a:ext cx="5593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 tend to avoid unhealthy foods.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78650" y="7765050"/>
            <a:ext cx="105870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cambiar 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 dieta.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891600" y="7765063"/>
            <a:ext cx="6429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 want to change my diet.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11015650" y="6834963"/>
            <a:ext cx="857100" cy="4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7" name="Google Shape;117;p17"/>
          <p:cNvSpPr/>
          <p:nvPr/>
        </p:nvSpPr>
        <p:spPr>
          <a:xfrm>
            <a:off x="8715450" y="7940738"/>
            <a:ext cx="857100" cy="4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2-verb structures soler / querer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319125" y="2057400"/>
            <a:ext cx="16683000" cy="26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oler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to talk about habitual action (what you do now)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Use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querer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to talk about future plans (what you intend to do)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433600"/>
            <a:ext cx="3921750" cy="26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5722150" y="4929150"/>
            <a:ext cx="72867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Suelo comer demasiados dulces.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915025" y="6450800"/>
            <a:ext cx="80580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En el futuro quiero comer más verduras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5250" y="5100650"/>
            <a:ext cx="4010175" cy="274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493400" y="44697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Copia y escribe el infinitivo correcto</a:t>
            </a:r>
            <a:endParaRPr b="1" sz="5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803325" y="1765100"/>
            <a:ext cx="8953200" cy="11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Quiero _______ más agua.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803325" y="3256225"/>
            <a:ext cx="11541000" cy="11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Suelo _______ los alimentos malsanos.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803325" y="4747350"/>
            <a:ext cx="10255200" cy="11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3. Mi amiga quiere  ________ su dieta.</a:t>
            </a:r>
            <a:endParaRPr b="1" sz="4000">
              <a:solidFill>
                <a:schemeClr val="dk2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803325" y="6238475"/>
            <a:ext cx="12719700" cy="11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Solemos _______ demasiada comida basura.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0447125" y="1623325"/>
            <a:ext cx="7010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803325" y="7611825"/>
            <a:ext cx="8953200" cy="111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No quiero ________ obeso.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2892725" y="2510250"/>
            <a:ext cx="4564800" cy="3750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ambiar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evitar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eber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comer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Routine actions and fu</a:t>
            </a:r>
            <a:r>
              <a:rPr lang="en-GB">
                <a:solidFill>
                  <a:schemeClr val="dk2"/>
                </a:solidFill>
              </a:rPr>
              <a:t>ture plans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082450" y="1378900"/>
            <a:ext cx="141231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007275" y="2014550"/>
            <a:ext cx="161805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use the verb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go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say where we normally go (</a:t>
            </a:r>
            <a:r>
              <a:rPr b="1" lang="en-GB" sz="3600">
                <a:solidFill>
                  <a:schemeClr val="dk2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routine actions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verb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followed by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349000" y="3500288"/>
            <a:ext cx="57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go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restaurant.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349000" y="6733988"/>
            <a:ext cx="6430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going to eat cheese.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220850" y="5167325"/>
            <a:ext cx="151983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what we are going to do (</a:t>
            </a:r>
            <a:r>
              <a:rPr b="1" lang="en-GB" sz="3600">
                <a:solidFill>
                  <a:schemeClr val="dk2"/>
                </a:solidFill>
                <a:highlight>
                  <a:srgbClr val="D9D9D9"/>
                </a:highlight>
                <a:latin typeface="Montserrat"/>
                <a:ea typeface="Montserrat"/>
                <a:cs typeface="Montserrat"/>
                <a:sym typeface="Montserrat"/>
              </a:rPr>
              <a:t>future plans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use part of the verb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 + a + infinitive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7779500" y="3407450"/>
            <a:ext cx="5165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 restaurante.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779500" y="6734000"/>
            <a:ext cx="57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comer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queso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533400" y="664300"/>
            <a:ext cx="94965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100">
                <a:solidFill>
                  <a:schemeClr val="dk2"/>
                </a:solidFill>
              </a:rPr>
              <a:t>¿Verdadero o falso?</a:t>
            </a:r>
            <a:endParaRPr sz="7100">
              <a:solidFill>
                <a:schemeClr val="dk2"/>
              </a:solidFill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8950" y="-50850"/>
            <a:ext cx="1881800" cy="1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3189600" y="1905100"/>
            <a:ext cx="10415400" cy="7546200"/>
          </a:xfrm>
          <a:prstGeom prst="wedgeEllipseCallout">
            <a:avLst>
              <a:gd fmla="val -52022" name="adj1"/>
              <a:gd fmla="val -33498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Creo que tener una dieta sana es esencial. En mi país, mucha gente come comida basura, por ejemplo las hamburguesas y los dulces. Sin embargo, yo no los como. No me gusta nada el sabor de la grasa.  Debo admitir que  a veces como queso. Mi plato favorito contiene huevos y verduras y suelo beber agua. A veces mi madre me compra chocolate pero normalmente contiene mucho azúcar y suelo darlo a mi hermano menor ya que a él le encanta. ¿cambiar mi dieta?       Ni hablar -  es perfecta.  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Valeria, 15 años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50" y="2225600"/>
            <a:ext cx="3173175" cy="52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12204000" y="1726225"/>
            <a:ext cx="5938800" cy="711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 Valeria eats hamburgers and sweets.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 She doesn’t like fat.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 She tends not to eat eggs.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 She is sometimes given chocolate.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 She gives chocolate to her sister.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 She would like to make some changes to her diet.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917950" y="686600"/>
            <a:ext cx="15263100" cy="77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 Summary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To talk about what you usually do use the verb ‘ ________’   plus an infinitive    </a:t>
            </a:r>
            <a:endParaRPr sz="36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To talk about a future intention, use the verb ___________    plus an infinitive..    </a:t>
            </a:r>
            <a:endParaRPr sz="36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To form the future tense, use part of the verb ____ + a + an 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    _________</a:t>
            </a:r>
            <a:endParaRPr sz="36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 I tend to / usually is ___________</a:t>
            </a:r>
            <a:endParaRPr sz="3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 I want to is __________</a:t>
            </a:r>
            <a:endParaRPr i="1"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