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1D487A-A323-4C0D-AB0D-5247B4676B84}">
  <a:tblStyle styleId="{A61D487A-A323-4C0D-AB0D-5247B4676B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84617f8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84617f8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8adee07f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8adee07f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6186fe533_0_3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86186fe533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8adee07f1_0_3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88adee07f1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0349204db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0349204db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8adee07f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8adee07f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389825" y="174080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investigate a problem, describing position on a 2-D grid as coordinates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Mr Critchlow</a:t>
            </a:r>
            <a:endParaRPr/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458975" y="445025"/>
            <a:ext cx="8226000" cy="453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Start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0" name="Google Shape;90;p15"/>
          <p:cNvGrpSpPr/>
          <p:nvPr/>
        </p:nvGrpSpPr>
        <p:grpSpPr>
          <a:xfrm>
            <a:off x="147400" y="1099725"/>
            <a:ext cx="2007600" cy="2327125"/>
            <a:chOff x="1539150" y="1485250"/>
            <a:chExt cx="2007600" cy="2327125"/>
          </a:xfrm>
        </p:grpSpPr>
        <p:sp>
          <p:nvSpPr>
            <p:cNvPr id="91" name="Google Shape;91;p15"/>
            <p:cNvSpPr/>
            <p:nvPr/>
          </p:nvSpPr>
          <p:spPr>
            <a:xfrm>
              <a:off x="2430600" y="3276275"/>
              <a:ext cx="224700" cy="536100"/>
            </a:xfrm>
            <a:prstGeom prst="roundRect">
              <a:avLst>
                <a:gd fmla="val 16667" name="adj"/>
              </a:avLst>
            </a:prstGeom>
            <a:solidFill>
              <a:srgbClr val="B45F06"/>
            </a:solidFill>
            <a:ln cap="flat" cmpd="sng" w="9525">
              <a:solidFill>
                <a:srgbClr val="B45F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 rot="5400000">
              <a:off x="2253300" y="15239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 rot="5400000">
              <a:off x="2002350" y="1997675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 rot="5400000">
              <a:off x="2504250" y="1997675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 rot="5400000">
              <a:off x="1751400" y="24424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 rot="5400000">
              <a:off x="2253300" y="24424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 rot="5400000">
              <a:off x="2755200" y="24424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 rot="5400000">
              <a:off x="1500450" y="28996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 rot="5400000">
              <a:off x="3006150" y="28996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 rot="5400000">
              <a:off x="2505825" y="28996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 rot="5400000">
              <a:off x="2002350" y="28996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" name="Google Shape;102;p15"/>
          <p:cNvGrpSpPr/>
          <p:nvPr/>
        </p:nvGrpSpPr>
        <p:grpSpPr>
          <a:xfrm>
            <a:off x="2402400" y="1589275"/>
            <a:ext cx="2007600" cy="2327125"/>
            <a:chOff x="1539150" y="1485250"/>
            <a:chExt cx="2007600" cy="2327125"/>
          </a:xfrm>
        </p:grpSpPr>
        <p:sp>
          <p:nvSpPr>
            <p:cNvPr id="103" name="Google Shape;103;p15"/>
            <p:cNvSpPr/>
            <p:nvPr/>
          </p:nvSpPr>
          <p:spPr>
            <a:xfrm>
              <a:off x="2430600" y="3276275"/>
              <a:ext cx="224700" cy="536100"/>
            </a:xfrm>
            <a:prstGeom prst="roundRect">
              <a:avLst>
                <a:gd fmla="val 16667" name="adj"/>
              </a:avLst>
            </a:prstGeom>
            <a:solidFill>
              <a:srgbClr val="B45F06"/>
            </a:solidFill>
            <a:ln cap="flat" cmpd="sng" w="9525">
              <a:solidFill>
                <a:srgbClr val="B45F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 rot="5400000">
              <a:off x="2253300" y="15239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 rot="5400000">
              <a:off x="2002350" y="1997675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 rot="5400000">
              <a:off x="2504250" y="1997675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 rot="5400000">
              <a:off x="1751400" y="24424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 rot="5400000">
              <a:off x="2253300" y="24424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 rot="5400000">
              <a:off x="2755200" y="24424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 rot="5400000">
              <a:off x="1500450" y="28996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 rot="5400000">
              <a:off x="3006150" y="28996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 rot="5400000">
              <a:off x="2505825" y="28996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 rot="5400000">
              <a:off x="2002350" y="28996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" name="Google Shape;114;p15"/>
          <p:cNvGrpSpPr/>
          <p:nvPr/>
        </p:nvGrpSpPr>
        <p:grpSpPr>
          <a:xfrm>
            <a:off x="4723788" y="1099725"/>
            <a:ext cx="2007600" cy="2327125"/>
            <a:chOff x="1539150" y="1485250"/>
            <a:chExt cx="2007600" cy="2327125"/>
          </a:xfrm>
        </p:grpSpPr>
        <p:sp>
          <p:nvSpPr>
            <p:cNvPr id="115" name="Google Shape;115;p15"/>
            <p:cNvSpPr/>
            <p:nvPr/>
          </p:nvSpPr>
          <p:spPr>
            <a:xfrm>
              <a:off x="2430600" y="3276275"/>
              <a:ext cx="224700" cy="536100"/>
            </a:xfrm>
            <a:prstGeom prst="roundRect">
              <a:avLst>
                <a:gd fmla="val 16667" name="adj"/>
              </a:avLst>
            </a:prstGeom>
            <a:solidFill>
              <a:srgbClr val="B45F06"/>
            </a:solidFill>
            <a:ln cap="flat" cmpd="sng" w="9525">
              <a:solidFill>
                <a:srgbClr val="B45F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 rot="5400000">
              <a:off x="2253300" y="15239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 rot="5400000">
              <a:off x="2002350" y="1997675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 rot="5400000">
              <a:off x="2504250" y="1997675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 rot="5400000">
              <a:off x="1751400" y="24424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 rot="5400000">
              <a:off x="2253300" y="24424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 rot="5400000">
              <a:off x="2755200" y="24424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 rot="5400000">
              <a:off x="1500450" y="28996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 rot="5400000">
              <a:off x="3006150" y="28996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 rot="5400000">
              <a:off x="2505825" y="28996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rot="5400000">
              <a:off x="2002350" y="28996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15"/>
          <p:cNvGrpSpPr/>
          <p:nvPr/>
        </p:nvGrpSpPr>
        <p:grpSpPr>
          <a:xfrm>
            <a:off x="6880550" y="1721175"/>
            <a:ext cx="2007600" cy="2327125"/>
            <a:chOff x="1539150" y="1485250"/>
            <a:chExt cx="2007600" cy="2327125"/>
          </a:xfrm>
        </p:grpSpPr>
        <p:sp>
          <p:nvSpPr>
            <p:cNvPr id="127" name="Google Shape;127;p15"/>
            <p:cNvSpPr/>
            <p:nvPr/>
          </p:nvSpPr>
          <p:spPr>
            <a:xfrm>
              <a:off x="2430600" y="3276275"/>
              <a:ext cx="224700" cy="536100"/>
            </a:xfrm>
            <a:prstGeom prst="roundRect">
              <a:avLst>
                <a:gd fmla="val 16667" name="adj"/>
              </a:avLst>
            </a:prstGeom>
            <a:solidFill>
              <a:srgbClr val="B45F06"/>
            </a:solidFill>
            <a:ln cap="flat" cmpd="sng" w="9525">
              <a:solidFill>
                <a:srgbClr val="B45F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 rot="5400000">
              <a:off x="2253300" y="15239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 rot="5400000">
              <a:off x="2002350" y="1997675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 rot="5400000">
              <a:off x="2504250" y="1997675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 rot="5400000">
              <a:off x="1751400" y="24424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 rot="5400000">
              <a:off x="2253300" y="24424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 rot="5400000">
              <a:off x="2755200" y="24424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 rot="5400000">
              <a:off x="1500450" y="28996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 rot="5400000">
              <a:off x="3006150" y="28996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 rot="5400000">
              <a:off x="2505825" y="28996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 rot="5400000">
              <a:off x="2002350" y="2899650"/>
              <a:ext cx="579300" cy="501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15"/>
          <p:cNvSpPr txBox="1"/>
          <p:nvPr/>
        </p:nvSpPr>
        <p:spPr>
          <a:xfrm>
            <a:off x="23200" y="3731725"/>
            <a:ext cx="22560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This one has been ALMOST completed for you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9" name="Google Shape;139;p15"/>
          <p:cNvCxnSpPr>
            <a:stCxn id="138" idx="0"/>
            <a:endCxn id="91" idx="2"/>
          </p:cNvCxnSpPr>
          <p:nvPr/>
        </p:nvCxnSpPr>
        <p:spPr>
          <a:xfrm rot="10800000">
            <a:off x="1151200" y="3426925"/>
            <a:ext cx="0" cy="304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" name="Google Shape;140;p15"/>
          <p:cNvSpPr txBox="1"/>
          <p:nvPr/>
        </p:nvSpPr>
        <p:spPr>
          <a:xfrm>
            <a:off x="930700" y="1233775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63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1178975" y="1685525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32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710200" y="1685525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31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5"/>
          <p:cNvSpPr txBox="1"/>
          <p:nvPr/>
        </p:nvSpPr>
        <p:spPr>
          <a:xfrm>
            <a:off x="420700" y="2128650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1411550" y="2128650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1686275" y="2583150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147400" y="2575088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3185700" y="2622800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22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3941275" y="3068675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3433975" y="3068663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2402400" y="3060613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5451976" y="1233775"/>
            <a:ext cx="510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202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5010963" y="2128638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7166250" y="2737450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33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 b="34990" l="12354" r="24386" t="19766"/>
          <a:stretch/>
        </p:blipFill>
        <p:spPr>
          <a:xfrm flipH="1" rot="-1438400">
            <a:off x="57654" y="953592"/>
            <a:ext cx="802642" cy="81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5188" y="422750"/>
            <a:ext cx="1874726" cy="18747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5"/>
          <p:cNvSpPr txBox="1"/>
          <p:nvPr/>
        </p:nvSpPr>
        <p:spPr>
          <a:xfrm>
            <a:off x="2926675" y="2171050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38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4734500" y="2575075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6028088" y="2134325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38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6276550" y="2575088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7417225" y="2282950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15"/>
          <p:cNvSpPr txBox="1"/>
          <p:nvPr/>
        </p:nvSpPr>
        <p:spPr>
          <a:xfrm>
            <a:off x="8186250" y="2746075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47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5"/>
          <p:cNvSpPr txBox="1"/>
          <p:nvPr/>
        </p:nvSpPr>
        <p:spPr>
          <a:xfrm>
            <a:off x="7924525" y="3197825"/>
            <a:ext cx="441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5"/>
          <p:cNvSpPr txBox="1"/>
          <p:nvPr>
            <p:ph idx="1" type="subTitle"/>
          </p:nvPr>
        </p:nvSpPr>
        <p:spPr>
          <a:xfrm>
            <a:off x="1825050" y="388300"/>
            <a:ext cx="5817900" cy="5541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</a:rPr>
              <a:t>Complete the number trees. The number at the top is the sum of the two numbers below it.</a:t>
            </a:r>
            <a:endParaRPr sz="1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9" name="Google Shape;169;p16"/>
          <p:cNvSpPr txBox="1"/>
          <p:nvPr>
            <p:ph type="title"/>
          </p:nvPr>
        </p:nvSpPr>
        <p:spPr>
          <a:xfrm>
            <a:off x="458975" y="445025"/>
            <a:ext cx="8226000" cy="5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Moving 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0" name="Google Shape;170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p16"/>
          <p:cNvSpPr txBox="1"/>
          <p:nvPr>
            <p:ph idx="1" type="body"/>
          </p:nvPr>
        </p:nvSpPr>
        <p:spPr>
          <a:xfrm>
            <a:off x="2093575" y="445025"/>
            <a:ext cx="6447300" cy="302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400"/>
              <a:t>What are the coordinates for each of the letters?</a:t>
            </a:r>
            <a:endParaRPr sz="1400"/>
          </a:p>
        </p:txBody>
      </p:sp>
      <p:pic>
        <p:nvPicPr>
          <p:cNvPr id="172" name="Google Shape;1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025" y="847175"/>
            <a:ext cx="3838200" cy="3680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3" name="Google Shape;173;p16"/>
          <p:cNvGraphicFramePr/>
          <p:nvPr/>
        </p:nvGraphicFramePr>
        <p:xfrm>
          <a:off x="235000" y="116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{A61D487A-A323-4C0D-AB0D-5247B4676B84}</a:tableStyleId>
              </a:tblPr>
              <a:tblGrid>
                <a:gridCol w="808075"/>
                <a:gridCol w="1266225"/>
                <a:gridCol w="782150"/>
                <a:gridCol w="1283525"/>
              </a:tblGrid>
              <a:tr h="40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Letter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Coordinate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Letter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Coordinate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06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6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6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J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6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6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9" name="Google Shape;179;p17"/>
          <p:cNvSpPr txBox="1"/>
          <p:nvPr>
            <p:ph type="title"/>
          </p:nvPr>
        </p:nvSpPr>
        <p:spPr>
          <a:xfrm>
            <a:off x="458975" y="445025"/>
            <a:ext cx="8226000" cy="5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Moving 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0" name="Google Shape;18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p17"/>
          <p:cNvSpPr txBox="1"/>
          <p:nvPr>
            <p:ph idx="1" type="body"/>
          </p:nvPr>
        </p:nvSpPr>
        <p:spPr>
          <a:xfrm>
            <a:off x="468400" y="797750"/>
            <a:ext cx="8176200" cy="302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400"/>
              <a:t>Plot to coordinates then name each shape.</a:t>
            </a:r>
            <a:endParaRPr sz="1400"/>
          </a:p>
        </p:txBody>
      </p:sp>
      <p:grpSp>
        <p:nvGrpSpPr>
          <p:cNvPr id="182" name="Google Shape;182;p17"/>
          <p:cNvGrpSpPr/>
          <p:nvPr/>
        </p:nvGrpSpPr>
        <p:grpSpPr>
          <a:xfrm>
            <a:off x="468400" y="1224763"/>
            <a:ext cx="8176201" cy="3236200"/>
            <a:chOff x="458975" y="673075"/>
            <a:chExt cx="8176201" cy="3236200"/>
          </a:xfrm>
        </p:grpSpPr>
        <p:pic>
          <p:nvPicPr>
            <p:cNvPr id="183" name="Google Shape;183;p17"/>
            <p:cNvPicPr preferRelativeResize="0"/>
            <p:nvPr/>
          </p:nvPicPr>
          <p:blipFill rotWithShape="1">
            <a:blip r:embed="rId3">
              <a:alphaModFix/>
            </a:blip>
            <a:srcRect b="14273" l="0" r="0" t="0"/>
            <a:stretch/>
          </p:blipFill>
          <p:spPr>
            <a:xfrm>
              <a:off x="458975" y="673075"/>
              <a:ext cx="8176201" cy="2655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17"/>
            <p:cNvSpPr txBox="1"/>
            <p:nvPr/>
          </p:nvSpPr>
          <p:spPr>
            <a:xfrm>
              <a:off x="458975" y="3328475"/>
              <a:ext cx="2644500" cy="5808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Montserrat"/>
                  <a:ea typeface="Montserrat"/>
                  <a:cs typeface="Montserrat"/>
                  <a:sym typeface="Montserrat"/>
                </a:rPr>
                <a:t>(1,1) (5,1) (5,5) (1,5)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Montserrat"/>
                  <a:ea typeface="Montserrat"/>
                  <a:cs typeface="Montserrat"/>
                  <a:sym typeface="Montserrat"/>
                </a:rPr>
                <a:t>Shape: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Montserrat"/>
                  <a:ea typeface="Montserrat"/>
                  <a:cs typeface="Montserrat"/>
                  <a:sym typeface="Montserrat"/>
                </a:rPr>
                <a:t>_________________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5" name="Google Shape;185;p17"/>
            <p:cNvSpPr txBox="1"/>
            <p:nvPr/>
          </p:nvSpPr>
          <p:spPr>
            <a:xfrm>
              <a:off x="3224825" y="3328475"/>
              <a:ext cx="2644500" cy="5808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Montserrat"/>
                  <a:ea typeface="Montserrat"/>
                  <a:cs typeface="Montserrat"/>
                  <a:sym typeface="Montserrat"/>
                </a:rPr>
                <a:t>(1,3) (5,3) (5,5) (1,5)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Montserrat"/>
                  <a:ea typeface="Montserrat"/>
                  <a:cs typeface="Montserrat"/>
                  <a:sym typeface="Montserrat"/>
                </a:rPr>
                <a:t>Shape: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Montserrat"/>
                  <a:ea typeface="Montserrat"/>
                  <a:cs typeface="Montserrat"/>
                  <a:sym typeface="Montserrat"/>
                </a:rPr>
                <a:t>_________________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6" name="Google Shape;186;p17"/>
            <p:cNvSpPr txBox="1"/>
            <p:nvPr/>
          </p:nvSpPr>
          <p:spPr>
            <a:xfrm>
              <a:off x="5990675" y="3328475"/>
              <a:ext cx="2644500" cy="5808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Montserrat"/>
                  <a:ea typeface="Montserrat"/>
                  <a:cs typeface="Montserrat"/>
                  <a:sym typeface="Montserrat"/>
                </a:rPr>
                <a:t>(0,3) (3,6) (6,3) (3,0)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Montserrat"/>
                  <a:ea typeface="Montserrat"/>
                  <a:cs typeface="Montserrat"/>
                  <a:sym typeface="Montserrat"/>
                </a:rPr>
                <a:t>Shape: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Montserrat"/>
                  <a:ea typeface="Montserrat"/>
                  <a:cs typeface="Montserrat"/>
                  <a:sym typeface="Montserrat"/>
                </a:rPr>
                <a:t>_________________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/>
          <p:nvPr>
            <p:ph type="title"/>
          </p:nvPr>
        </p:nvSpPr>
        <p:spPr>
          <a:xfrm>
            <a:off x="458975" y="445025"/>
            <a:ext cx="8226000" cy="5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Main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2" name="Google Shape;192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18"/>
          <p:cNvSpPr txBox="1"/>
          <p:nvPr/>
        </p:nvSpPr>
        <p:spPr>
          <a:xfrm>
            <a:off x="267950" y="1187450"/>
            <a:ext cx="3328200" cy="30000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These points all mark the vertices (corners) of eight hidden squares.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Each of the </a:t>
            </a:r>
            <a:r>
              <a:rPr b="1"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 </a:t>
            </a:r>
            <a:r>
              <a:rPr b="1" lang="en-GB">
                <a:solidFill>
                  <a:srgbClr val="FF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red points is a vertex shared by two squares.</a:t>
            </a:r>
            <a:endParaRPr b="1">
              <a:solidFill>
                <a:srgbClr val="FF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other 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24 </a:t>
            </a:r>
            <a:r>
              <a:rPr lang="en-GB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points are each a vertex of just one square.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All the squares are different sizes.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1775" y="126500"/>
            <a:ext cx="4793248" cy="466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/>
          <p:nvPr>
            <p:ph type="title"/>
          </p:nvPr>
        </p:nvSpPr>
        <p:spPr>
          <a:xfrm>
            <a:off x="458975" y="445025"/>
            <a:ext cx="8226000" cy="5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Main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0" name="Google Shape;20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1" name="Google Shape;201;p19"/>
          <p:cNvSpPr txBox="1"/>
          <p:nvPr/>
        </p:nvSpPr>
        <p:spPr>
          <a:xfrm>
            <a:off x="233425" y="1305375"/>
            <a:ext cx="2429100" cy="22962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Can you find all 8 of the squares and mark them off on the grid by joining their vertices up?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I’ll give you the coordinates of one square for free!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(0,14) (3,10) (7,13) (4,17)</a:t>
            </a:r>
            <a:endParaRPr>
              <a:solidFill>
                <a:schemeClr val="accent5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6825" y="87300"/>
            <a:ext cx="5103475" cy="4968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19"/>
          <p:cNvGrpSpPr/>
          <p:nvPr/>
        </p:nvGrpSpPr>
        <p:grpSpPr>
          <a:xfrm>
            <a:off x="3423250" y="1162675"/>
            <a:ext cx="1391750" cy="1422075"/>
            <a:chOff x="3423250" y="1162675"/>
            <a:chExt cx="1391750" cy="1422075"/>
          </a:xfrm>
        </p:grpSpPr>
        <p:cxnSp>
          <p:nvCxnSpPr>
            <p:cNvPr id="204" name="Google Shape;204;p19"/>
            <p:cNvCxnSpPr/>
            <p:nvPr/>
          </p:nvCxnSpPr>
          <p:spPr>
            <a:xfrm>
              <a:off x="3423250" y="1780750"/>
              <a:ext cx="605100" cy="786600"/>
            </a:xfrm>
            <a:prstGeom prst="straightConnector1">
              <a:avLst/>
            </a:prstGeom>
            <a:noFill/>
            <a:ln cap="flat" cmpd="sng" w="19050">
              <a:solidFill>
                <a:srgbClr val="F03C7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Google Shape;205;p19"/>
            <p:cNvCxnSpPr/>
            <p:nvPr/>
          </p:nvCxnSpPr>
          <p:spPr>
            <a:xfrm>
              <a:off x="4206700" y="1189725"/>
              <a:ext cx="605100" cy="786600"/>
            </a:xfrm>
            <a:prstGeom prst="straightConnector1">
              <a:avLst/>
            </a:prstGeom>
            <a:noFill/>
            <a:ln cap="flat" cmpd="sng" w="19050">
              <a:solidFill>
                <a:srgbClr val="F03C7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19"/>
            <p:cNvCxnSpPr/>
            <p:nvPr/>
          </p:nvCxnSpPr>
          <p:spPr>
            <a:xfrm flipH="1">
              <a:off x="4028400" y="1970950"/>
              <a:ext cx="786600" cy="613800"/>
            </a:xfrm>
            <a:prstGeom prst="straightConnector1">
              <a:avLst/>
            </a:prstGeom>
            <a:noFill/>
            <a:ln cap="flat" cmpd="sng" w="19050">
              <a:solidFill>
                <a:srgbClr val="F03C7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Google Shape;207;p19"/>
            <p:cNvCxnSpPr/>
            <p:nvPr/>
          </p:nvCxnSpPr>
          <p:spPr>
            <a:xfrm flipH="1">
              <a:off x="3423250" y="1162675"/>
              <a:ext cx="786600" cy="613800"/>
            </a:xfrm>
            <a:prstGeom prst="straightConnector1">
              <a:avLst/>
            </a:prstGeom>
            <a:noFill/>
            <a:ln cap="flat" cmpd="sng" w="19050">
              <a:solidFill>
                <a:srgbClr val="F03C7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