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BDA84F-F50C-4973-9698-25DC5BCC4F72}">
  <a:tblStyle styleId="{17BDA84F-F50C-4973-9698-25DC5BCC4F7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e427b01a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e427b01a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b56ad98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b56ad98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0bd40fb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0bd40fb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ded8e2765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ded8e2765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ed8e2765_0_1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ed8e2765_0_1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ed8e2765_0_1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ded8e2765_0_1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ed8e2765_0_2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ed8e2765_0_2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4294967295" type="subTitle"/>
          </p:nvPr>
        </p:nvSpPr>
        <p:spPr>
          <a:xfrm>
            <a:off x="453850" y="834925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Vázquez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792000" y="2618725"/>
            <a:ext cx="16704000" cy="3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what people do &amp; are going to do [2/2]</a:t>
            </a:r>
            <a:endParaRPr sz="47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Contrasting ‘ir’ for routine actions and future plans: 1st &amp; 3rd person plural</a:t>
            </a:r>
            <a:endParaRPr sz="47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438552" y="22975"/>
            <a:ext cx="111180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15000"/>
              <a:t>[gi]</a:t>
            </a:r>
            <a:endParaRPr sz="15000"/>
          </a:p>
        </p:txBody>
      </p:sp>
      <p:sp>
        <p:nvSpPr>
          <p:cNvPr descr="rectangle" id="90" name="Google Shape;90;p16"/>
          <p:cNvSpPr/>
          <p:nvPr/>
        </p:nvSpPr>
        <p:spPr>
          <a:xfrm>
            <a:off x="6884075" y="2418050"/>
            <a:ext cx="4279800" cy="2915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876021" y="431300"/>
            <a:ext cx="4930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8200">
                <a:latin typeface="Montserrat"/>
                <a:ea typeface="Montserrat"/>
                <a:cs typeface="Montserrat"/>
                <a:sym typeface="Montserrat"/>
              </a:rPr>
              <a:t>ele</a:t>
            </a:r>
            <a:r>
              <a:rPr b="1" lang="en-GB" sz="8200"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82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i="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007371" y="4740550"/>
            <a:ext cx="4930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8200">
                <a:latin typeface="Montserrat"/>
                <a:ea typeface="Montserrat"/>
                <a:cs typeface="Montserrat"/>
                <a:sym typeface="Montserrat"/>
              </a:rPr>
              <a:t>pá</a:t>
            </a:r>
            <a:r>
              <a:rPr b="1" lang="en-GB" sz="8200"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8200">
                <a:latin typeface="Montserrat"/>
                <a:ea typeface="Montserrat"/>
                <a:cs typeface="Montserrat"/>
                <a:sym typeface="Montserrat"/>
              </a:rPr>
              <a:t>na</a:t>
            </a:r>
            <a:endParaRPr i="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2381576" y="4733125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cole</a:t>
            </a: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400125" y="5342725"/>
            <a:ext cx="9373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6900">
                <a:latin typeface="Montserrat"/>
                <a:ea typeface="Montserrat"/>
                <a:cs typeface="Montserrat"/>
                <a:sym typeface="Montserrat"/>
              </a:rPr>
              <a:t>reli</a:t>
            </a:r>
            <a:r>
              <a:rPr b="1" lang="en-GB" sz="6900"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6900">
                <a:latin typeface="Montserrat"/>
                <a:ea typeface="Montserrat"/>
                <a:cs typeface="Montserrat"/>
                <a:sym typeface="Montserrat"/>
              </a:rPr>
              <a:t>ón</a:t>
            </a:r>
            <a:endParaRPr i="0" sz="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1619576" y="694525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ori</a:t>
            </a: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nal</a:t>
            </a:r>
            <a:endParaRPr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866725" y="4152450"/>
            <a:ext cx="43725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000">
                <a:latin typeface="Montserrat"/>
                <a:ea typeface="Montserrat"/>
                <a:cs typeface="Montserrat"/>
                <a:sym typeface="Montserrat"/>
              </a:rPr>
              <a:t>ima</a:t>
            </a:r>
            <a:r>
              <a:rPr b="1" lang="en-GB" sz="7000"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7000">
                <a:latin typeface="Montserrat"/>
                <a:ea typeface="Montserrat"/>
                <a:cs typeface="Montserrat"/>
                <a:sym typeface="Montserrat"/>
              </a:rPr>
              <a:t>nar</a:t>
            </a:r>
            <a:endParaRPr i="0" sz="7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3760405" y="3045117"/>
            <a:ext cx="1818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latin typeface="Twentieth Century"/>
                <a:ea typeface="Twentieth Century"/>
                <a:cs typeface="Twentieth Century"/>
                <a:sym typeface="Twentieth Century"/>
              </a:rPr>
              <a:t>Versión original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7"/>
          <p:cNvGraphicFramePr/>
          <p:nvPr/>
        </p:nvGraphicFramePr>
        <p:xfrm>
          <a:off x="1686150" y="48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{17BDA84F-F50C-4973-9698-25DC5BCC4F72}</a:tableStyleId>
              </a:tblPr>
              <a:tblGrid>
                <a:gridCol w="1089950"/>
                <a:gridCol w="4097950"/>
                <a:gridCol w="8133700"/>
              </a:tblGrid>
              <a:tr h="604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meaning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mensaje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message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llamada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electrónico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lectronic, digital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correo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ail, post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mandar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send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recuerdo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ouvenir, memory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mujer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woman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después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pulsera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bracelet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cenar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dinner, having dinner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416100" y="1074150"/>
            <a:ext cx="17556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</a:rPr>
              <a:t>To talk about </a:t>
            </a:r>
            <a:r>
              <a:rPr b="1" lang="en-GB" sz="4000">
                <a:solidFill>
                  <a:srgbClr val="000000"/>
                </a:solidFill>
              </a:rPr>
              <a:t>what someone is going to do </a:t>
            </a:r>
            <a:r>
              <a:rPr lang="en-GB" sz="4000">
                <a:solidFill>
                  <a:srgbClr val="000000"/>
                </a:solidFill>
              </a:rPr>
              <a:t>(future plans), use part of the verb ‘ir’ + a + infinitive: 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416100" y="277900"/>
            <a:ext cx="16807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Routine actions and future plans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6337125" y="4185650"/>
            <a:ext cx="92754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800">
                <a:latin typeface="Montserrat"/>
                <a:ea typeface="Montserrat"/>
                <a:cs typeface="Montserrat"/>
                <a:sym typeface="Montserrat"/>
              </a:rPr>
              <a:t>We are</a:t>
            </a:r>
            <a:r>
              <a:rPr b="1" i="1" lang="en-GB" sz="3800">
                <a:latin typeface="Montserrat"/>
                <a:ea typeface="Montserrat"/>
                <a:cs typeface="Montserrat"/>
                <a:sym typeface="Montserrat"/>
              </a:rPr>
              <a:t> going </a:t>
            </a:r>
            <a:r>
              <a:rPr b="1" i="1" lang="en-GB" sz="3800" u="sng">
                <a:latin typeface="Montserrat"/>
                <a:ea typeface="Montserrat"/>
                <a:cs typeface="Montserrat"/>
                <a:sym typeface="Montserrat"/>
              </a:rPr>
              <a:t>to travel</a:t>
            </a:r>
            <a:r>
              <a:rPr b="1" i="1" lang="en-GB" sz="3800">
                <a:latin typeface="Montserrat"/>
                <a:ea typeface="Montserrat"/>
                <a:cs typeface="Montserrat"/>
                <a:sym typeface="Montserrat"/>
              </a:rPr>
              <a:t> to Italy.</a:t>
            </a:r>
            <a:endParaRPr i="1"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284675" y="2817075"/>
            <a:ext cx="2535300" cy="104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6489525" y="4058375"/>
            <a:ext cx="4090200" cy="1042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6284675" y="2900325"/>
            <a:ext cx="70350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We go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 to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the city.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16099" y="2893275"/>
            <a:ext cx="56616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Vamos a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la ciudad.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16103" y="4115250"/>
            <a:ext cx="65577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Vamos a 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900" u="sng">
                <a:latin typeface="Montserrat"/>
                <a:ea typeface="Montserrat"/>
                <a:cs typeface="Montserrat"/>
                <a:sym typeface="Montserrat"/>
              </a:rPr>
              <a:t>viajar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a Italia.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339900" y="2771450"/>
            <a:ext cx="25614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416100" y="4025150"/>
            <a:ext cx="24852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79225" y="5795944"/>
            <a:ext cx="17206200" cy="161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Use ‘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’ plus an </a:t>
            </a:r>
            <a:r>
              <a:rPr b="1" lang="en-GB" sz="4800" u="sng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to make this a sentence about the future.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4009300" y="2677475"/>
            <a:ext cx="42189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Routine action.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4771300" y="4088275"/>
            <a:ext cx="34536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Future plan.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16100" y="1074150"/>
            <a:ext cx="17556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</a:rPr>
              <a:t>To talk about </a:t>
            </a:r>
            <a:r>
              <a:rPr b="1" lang="en-GB" sz="4000">
                <a:solidFill>
                  <a:srgbClr val="000000"/>
                </a:solidFill>
              </a:rPr>
              <a:t>what someone is going to do </a:t>
            </a:r>
            <a:r>
              <a:rPr lang="en-GB" sz="4000">
                <a:solidFill>
                  <a:srgbClr val="000000"/>
                </a:solidFill>
              </a:rPr>
              <a:t>(future plans), use part of the verb ‘ir’ + a + infinitive: 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416100" y="277900"/>
            <a:ext cx="16807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Routine actions and future plans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6184725" y="4185650"/>
            <a:ext cx="85392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latin typeface="Montserrat"/>
                <a:ea typeface="Montserrat"/>
                <a:cs typeface="Montserrat"/>
                <a:sym typeface="Montserrat"/>
              </a:rPr>
              <a:t>They are </a:t>
            </a:r>
            <a:r>
              <a:rPr b="1" i="1" lang="en-GB" sz="3600">
                <a:latin typeface="Montserrat"/>
                <a:ea typeface="Montserrat"/>
                <a:cs typeface="Montserrat"/>
                <a:sym typeface="Montserrat"/>
              </a:rPr>
              <a:t>going </a:t>
            </a:r>
            <a:r>
              <a:rPr b="1" i="1" lang="en-GB" sz="3600" u="sng">
                <a:latin typeface="Montserrat"/>
                <a:ea typeface="Montserrat"/>
                <a:cs typeface="Montserrat"/>
                <a:sym typeface="Montserrat"/>
              </a:rPr>
              <a:t>to visit</a:t>
            </a:r>
            <a:r>
              <a:rPr i="1" lang="en-GB" sz="3600">
                <a:latin typeface="Montserrat"/>
                <a:ea typeface="Montserrat"/>
                <a:cs typeface="Montserrat"/>
                <a:sym typeface="Montserrat"/>
              </a:rPr>
              <a:t> Madrid.</a:t>
            </a:r>
            <a:endParaRPr i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6284675" y="2817075"/>
            <a:ext cx="2948700" cy="104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260925" y="4058375"/>
            <a:ext cx="4357500" cy="1042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284675" y="2900325"/>
            <a:ext cx="70350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 go to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the square.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16105" y="2893275"/>
            <a:ext cx="48189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Van a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 la plaza.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416103" y="4115250"/>
            <a:ext cx="65577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Van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latin typeface="Montserrat"/>
                <a:ea typeface="Montserrat"/>
                <a:cs typeface="Montserrat"/>
                <a:sym typeface="Montserrat"/>
              </a:rPr>
              <a:t>visitar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Madrid.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416100" y="2771450"/>
            <a:ext cx="17277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416100" y="4025150"/>
            <a:ext cx="17277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79225" y="5795944"/>
            <a:ext cx="17206200" cy="161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Use ‘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’ plus an </a:t>
            </a:r>
            <a:r>
              <a:rPr b="1" lang="en-GB" sz="4800" u="sng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to make this a sentence about the future.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3704500" y="2677475"/>
            <a:ext cx="43575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Routine action.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3780700" y="4088275"/>
            <a:ext cx="40665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Future plan.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>
            <a:off x="5420097" y="2919701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oy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39447" y="4230097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S/he goes </a:t>
            </a:r>
            <a:endParaRPr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492298" y="2958850"/>
            <a:ext cx="2032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I go</a:t>
            </a:r>
            <a:endParaRPr i="0"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>
            <p:ph type="title"/>
          </p:nvPr>
        </p:nvSpPr>
        <p:spPr>
          <a:xfrm>
            <a:off x="416100" y="277900"/>
            <a:ext cx="17526300" cy="11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Using ‘ir’ for future intentions &amp; routine actions</a:t>
            </a:r>
            <a:endParaRPr sz="6200">
              <a:solidFill>
                <a:srgbClr val="000000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81000" y="1447800"/>
            <a:ext cx="140535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Remember that the verb ‘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ir’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(to go) does not follow the rules of other regular verbs. 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743800" y="4230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463247" y="5601697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We go</a:t>
            </a:r>
            <a:endParaRPr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5667600" y="5601700"/>
            <a:ext cx="47427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vamos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463247" y="6973297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They go</a:t>
            </a:r>
            <a:endParaRPr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5667600" y="6973300"/>
            <a:ext cx="474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van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9389422" y="4385510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-654050" lvl="0" marL="457200" rtl="0" algn="l">
              <a:spcBef>
                <a:spcPts val="0"/>
              </a:spcBef>
              <a:spcAft>
                <a:spcPts val="0"/>
              </a:spcAft>
              <a:buSzPts val="6700"/>
              <a:buFont typeface="Montserrat"/>
              <a:buChar char="+"/>
            </a:pP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700">
                <a:latin typeface="Montserrat"/>
                <a:ea typeface="Montserrat"/>
                <a:cs typeface="Montserrat"/>
                <a:sym typeface="Montserrat"/>
              </a:rPr>
              <a:t>    +</a:t>
            </a:r>
            <a:endParaRPr sz="67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12947050" y="4564700"/>
            <a:ext cx="474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533400" y="6068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go =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go = 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‘Van a ir al cine’ refers to: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a) future intention	b) routine action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‘We’re going to go’ = 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"/>
              <a:buAutoNum type="alphaLcParenR"/>
            </a:pPr>
            <a:r>
              <a:rPr lang="en-GB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Vamos		b) vamos a ir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 They are going to visit = 	</a:t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533400" y="228600"/>
            <a:ext cx="159603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 SemiBold"/>
                <a:ea typeface="Montserrat SemiBold"/>
                <a:cs typeface="Montserrat SemiBold"/>
                <a:sym typeface="Montserrat SemiBold"/>
              </a:rPr>
              <a:t>Respuestas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3494875" y="1110475"/>
            <a:ext cx="2237700" cy="7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vamos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7956200" y="5916450"/>
            <a:ext cx="5093100" cy="83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van a visitar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871825" y="1961000"/>
            <a:ext cx="1483800" cy="839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van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261975" y="3616600"/>
            <a:ext cx="5709300" cy="8391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163" name="Google Shape;163;p21"/>
          <p:cNvSpPr txBox="1"/>
          <p:nvPr/>
        </p:nvSpPr>
        <p:spPr>
          <a:xfrm>
            <a:off x="4102775" y="5077350"/>
            <a:ext cx="4118700" cy="8391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