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  <p:embeddedFont>
      <p:font typeface="Roboto Mono"/>
      <p:regular r:id="rId26"/>
      <p:bold r:id="rId27"/>
      <p:italic r:id="rId28"/>
      <p:boldItalic r:id="rId29"/>
    </p:embeddedFont>
    <p:embeddedFont>
      <p:font typeface="Quicksand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89A5E5-0395-4461-826C-D022C527F2C4}">
  <a:tblStyle styleId="{D289A5E5-0395-4461-826C-D022C527F2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Quicksand-bold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Light-bold.fntdata"/><Relationship Id="rId30" Type="http://schemas.openxmlformats.org/officeDocument/2006/relationships/font" Target="fonts/QuicksandLigh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1b15959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1b15959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1b15959f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1b15959f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b15959f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1b15959f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b15959f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1b15959f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1b15959f4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1b15959f4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16633750" y="8703850"/>
            <a:ext cx="1128600" cy="9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16510350" y="8608250"/>
            <a:ext cx="1388046" cy="1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1053750" y="1153550"/>
            <a:ext cx="16191600" cy="4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11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1065450" y="5330800"/>
            <a:ext cx="16191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917950" y="890050"/>
            <a:ext cx="1614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Tightening the web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Developing for the Web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8"/>
          <p:cNvSpPr txBox="1"/>
          <p:nvPr>
            <p:ph idx="4294967295" type="subTitle"/>
          </p:nvPr>
        </p:nvSpPr>
        <p:spPr>
          <a:xfrm>
            <a:off x="917950" y="64583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Controlling a search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917950" y="2876300"/>
            <a:ext cx="15738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Choosing the correct keywords and utilising advanced search operators can significantly improve the quality of the results you get from a search engine. Complete the table on the next slide to see if you can use a search engine effectively.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4" name="Google Shape;114;p19"/>
          <p:cNvSpPr txBox="1"/>
          <p:nvPr/>
        </p:nvSpPr>
        <p:spPr>
          <a:xfrm>
            <a:off x="15423475" y="8086650"/>
            <a:ext cx="1032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917950" y="890050"/>
            <a:ext cx="16417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1 - Controlling a search</a:t>
            </a:r>
            <a:endParaRPr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graphicFrame>
        <p:nvGraphicFramePr>
          <p:cNvPr id="122" name="Google Shape;122;p20"/>
          <p:cNvGraphicFramePr/>
          <p:nvPr/>
        </p:nvGraphicFramePr>
        <p:xfrm>
          <a:off x="952513" y="40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{D289A5E5-0395-4461-826C-D022C527F2C4}</a:tableStyleId>
              </a:tblPr>
              <a:tblGrid>
                <a:gridCol w="2730500"/>
                <a:gridCol w="2730500"/>
                <a:gridCol w="2406425"/>
                <a:gridCol w="3054575"/>
                <a:gridCol w="1094800"/>
                <a:gridCol w="4366175"/>
              </a:tblGrid>
              <a:tr h="150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Website that appears near the top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you searched for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results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Tick the advanced search operators you used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 for choosing those search operators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NOT(-)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Phrase(“”)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952525" y="2038100"/>
            <a:ext cx="16417500" cy="19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Using only the words Turing and Babbage plus any operators you want, find information about two famous computer scientists Alan Turing and Charles Babbage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17950" y="890050"/>
            <a:ext cx="16417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1 - Controlling a search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graphicFrame>
        <p:nvGraphicFramePr>
          <p:cNvPr id="131" name="Google Shape;131;p21"/>
          <p:cNvGraphicFramePr/>
          <p:nvPr/>
        </p:nvGraphicFramePr>
        <p:xfrm>
          <a:off x="952513" y="40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{D289A5E5-0395-4461-826C-D022C527F2C4}</a:tableStyleId>
              </a:tblPr>
              <a:tblGrid>
                <a:gridCol w="2730500"/>
                <a:gridCol w="2730500"/>
                <a:gridCol w="2406425"/>
                <a:gridCol w="3054575"/>
                <a:gridCol w="1094800"/>
                <a:gridCol w="4366175"/>
              </a:tblGrid>
              <a:tr h="150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Website that appears near the top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you searched for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results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Tick the advanced search operators you used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 for choosing those search operators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NOT(-)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Phrase(“”)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952525" y="2038100"/>
            <a:ext cx="16417500" cy="19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You are searching for green garden shade netting u</a:t>
            </a:r>
            <a:r>
              <a:rPr lang="en-GB">
                <a:solidFill>
                  <a:srgbClr val="000000"/>
                </a:solidFill>
              </a:rPr>
              <a:t>sing only two of those words and whatever operators you want.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917950" y="890050"/>
            <a:ext cx="16417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1 - Controlling a search</a:t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graphicFrame>
        <p:nvGraphicFramePr>
          <p:cNvPr id="140" name="Google Shape;140;p22"/>
          <p:cNvGraphicFramePr/>
          <p:nvPr/>
        </p:nvGraphicFramePr>
        <p:xfrm>
          <a:off x="952513" y="323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{D289A5E5-0395-4461-826C-D022C527F2C4}</a:tableStyleId>
              </a:tblPr>
              <a:tblGrid>
                <a:gridCol w="2730500"/>
                <a:gridCol w="2730500"/>
                <a:gridCol w="2406425"/>
                <a:gridCol w="3054575"/>
                <a:gridCol w="1094800"/>
                <a:gridCol w="4366175"/>
              </a:tblGrid>
              <a:tr h="150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Website that appears near the top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you searched for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results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Tick the advanced search operators you used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 for choosing those search operators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NOT(-)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820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Phrase(“”)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952525" y="2038100"/>
            <a:ext cx="16417500" cy="19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Restaurants called the Taj Mahal in the USA, but not in New York.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Using your web page from lesson 4, you need to create a second page that you can link to from the first.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Your new page needs to summarise how to use different search parameters effectively, specifically:</a:t>
            </a:r>
            <a:endParaRPr>
              <a:solidFill>
                <a:srgbClr val="000000"/>
              </a:solidFill>
            </a:endParaRPr>
          </a:p>
          <a:p>
            <a:pPr indent="-685800" lvl="0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GB">
                <a:solidFill>
                  <a:srgbClr val="000000"/>
                </a:solidFill>
              </a:rPr>
              <a:t>How OR works</a:t>
            </a:r>
            <a:endParaRPr>
              <a:solidFill>
                <a:srgbClr val="000000"/>
              </a:solidFill>
            </a:endParaRPr>
          </a:p>
          <a:p>
            <a:pPr indent="-685800" lvl="0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GB">
                <a:solidFill>
                  <a:srgbClr val="000000"/>
                </a:solidFill>
              </a:rPr>
              <a:t>How NOT works (the - symbol)</a:t>
            </a:r>
            <a:endParaRPr>
              <a:solidFill>
                <a:srgbClr val="000000"/>
              </a:solidFill>
            </a:endParaRPr>
          </a:p>
          <a:p>
            <a:pPr indent="-685800" lvl="0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GB">
                <a:solidFill>
                  <a:srgbClr val="000000"/>
                </a:solidFill>
              </a:rPr>
              <a:t>How phrase searches work (using “” marks)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You should also create a link on both pages to take you to the other: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2 - Building a high quality website</a:t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21800" y="8124750"/>
            <a:ext cx="170442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Roboto Mono"/>
                <a:ea typeface="Roboto Mono"/>
                <a:cs typeface="Roboto Mono"/>
                <a:sym typeface="Roboto Mono"/>
              </a:rPr>
              <a:t>&lt;a href="search.htm"&gt;Advanced search operators&lt;/a&gt;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