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CB9FC5-995B-40AA-A608-E61EA421DF3F}">
  <a:tblStyle styleId="{24CB9FC5-995B-40AA-A608-E61EA421DF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6db664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06db664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f6a90e75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f6a90e75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f6a90e750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f6a90e750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f6a90e750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f6a90e750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f6a90e750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f6a90e750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06db664d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06db664d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06db664d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06db664d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fa318916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fa318916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fa318916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fa318916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fa31891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fa31891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fa318916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fa318916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06db664d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06db664d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dbef080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dbef080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4294967295" type="ctrTitle"/>
          </p:nvPr>
        </p:nvSpPr>
        <p:spPr>
          <a:xfrm>
            <a:off x="917938" y="2368850"/>
            <a:ext cx="151929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B3241"/>
                </a:solidFill>
              </a:rPr>
              <a:t>A night out with friends [2 / 3]</a:t>
            </a:r>
            <a:endParaRPr sz="4800">
              <a:solidFill>
                <a:srgbClr val="4B3241"/>
              </a:solidFill>
            </a:endParaRPr>
          </a:p>
          <a:p>
            <a: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Char char="-"/>
            </a:pPr>
            <a:r>
              <a:rPr lang="en-GB" sz="4800">
                <a:solidFill>
                  <a:srgbClr val="4B3241"/>
                </a:solidFill>
              </a:rPr>
              <a:t>Using the perfect tense with </a:t>
            </a:r>
            <a:r>
              <a:rPr i="1" lang="en-GB" sz="4800">
                <a:solidFill>
                  <a:srgbClr val="4B3241"/>
                </a:solidFill>
              </a:rPr>
              <a:t>on</a:t>
            </a:r>
            <a:endParaRPr sz="4800">
              <a:solidFill>
                <a:srgbClr val="4B3241"/>
              </a:solidFill>
            </a:endParaRPr>
          </a:p>
        </p:txBody>
      </p:sp>
      <p:sp>
        <p:nvSpPr>
          <p:cNvPr id="90" name="Google Shape;90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Monsieur Lowe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/>
          <p:nvPr/>
        </p:nvSpPr>
        <p:spPr>
          <a:xfrm>
            <a:off x="12155825" y="6582550"/>
            <a:ext cx="1867200" cy="10113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12082675" y="3215825"/>
            <a:ext cx="2109900" cy="10113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4451900" y="3511438"/>
            <a:ext cx="248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all</a:t>
            </a:r>
            <a:r>
              <a:rPr b="1" lang="en-GB" sz="3500">
                <a:solidFill>
                  <a:schemeClr val="accent5"/>
                </a:solidFill>
              </a:rPr>
              <a:t>é(e)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83" name="Google Shape;183;p24"/>
          <p:cNvSpPr txBox="1"/>
          <p:nvPr>
            <p:ph idx="1" type="body"/>
          </p:nvPr>
        </p:nvSpPr>
        <p:spPr>
          <a:xfrm>
            <a:off x="2000600" y="2500075"/>
            <a:ext cx="6214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went / I have been</a:t>
            </a:r>
            <a:endParaRPr b="1" sz="2800"/>
          </a:p>
        </p:txBody>
      </p:sp>
      <p:cxnSp>
        <p:nvCxnSpPr>
          <p:cNvPr id="184" name="Google Shape;184;p24"/>
          <p:cNvCxnSpPr/>
          <p:nvPr/>
        </p:nvCxnSpPr>
        <p:spPr>
          <a:xfrm flipH="1">
            <a:off x="8185325" y="21668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85" name="Google Shape;185;p24"/>
          <p:cNvSpPr txBox="1"/>
          <p:nvPr>
            <p:ph type="title"/>
          </p:nvPr>
        </p:nvSpPr>
        <p:spPr>
          <a:xfrm>
            <a:off x="856475" y="930525"/>
            <a:ext cx="16513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perfect tense - a completed action in the past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01" y="3506438"/>
            <a:ext cx="1532000" cy="323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3372200" y="3511450"/>
            <a:ext cx="990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4"/>
                </a:solidFill>
              </a:rPr>
              <a:t>suis</a:t>
            </a:r>
            <a:endParaRPr b="1" sz="2800">
              <a:solidFill>
                <a:schemeClr val="accent4"/>
              </a:solidFill>
            </a:endParaRPr>
          </a:p>
        </p:txBody>
      </p:sp>
      <p:sp>
        <p:nvSpPr>
          <p:cNvPr id="188" name="Google Shape;188;p24"/>
          <p:cNvSpPr txBox="1"/>
          <p:nvPr>
            <p:ph idx="1" type="body"/>
          </p:nvPr>
        </p:nvSpPr>
        <p:spPr>
          <a:xfrm>
            <a:off x="2699300" y="3511438"/>
            <a:ext cx="672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1"/>
                </a:solidFill>
              </a:rPr>
              <a:t>Je</a:t>
            </a:r>
            <a:endParaRPr b="1" sz="2800">
              <a:solidFill>
                <a:schemeClr val="accent1"/>
              </a:solidFill>
            </a:endParaRPr>
          </a:p>
        </p:txBody>
      </p:sp>
      <p:sp>
        <p:nvSpPr>
          <p:cNvPr id="189" name="Google Shape;189;p24"/>
          <p:cNvSpPr txBox="1"/>
          <p:nvPr>
            <p:ph idx="1" type="body"/>
          </p:nvPr>
        </p:nvSpPr>
        <p:spPr>
          <a:xfrm>
            <a:off x="14281700" y="3499850"/>
            <a:ext cx="248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all</a:t>
            </a:r>
            <a:r>
              <a:rPr b="1" lang="en-GB" sz="3500">
                <a:solidFill>
                  <a:schemeClr val="accent5"/>
                </a:solidFill>
              </a:rPr>
              <a:t>é(e)s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90" name="Google Shape;190;p24"/>
          <p:cNvSpPr txBox="1"/>
          <p:nvPr>
            <p:ph idx="1" type="body"/>
          </p:nvPr>
        </p:nvSpPr>
        <p:spPr>
          <a:xfrm>
            <a:off x="10535000" y="2488488"/>
            <a:ext cx="8474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We went / we have been</a:t>
            </a:r>
            <a:endParaRPr b="1" sz="2800"/>
          </a:p>
        </p:txBody>
      </p:sp>
      <p:sp>
        <p:nvSpPr>
          <p:cNvPr id="191" name="Google Shape;191;p24"/>
          <p:cNvSpPr txBox="1"/>
          <p:nvPr>
            <p:ph idx="1" type="body"/>
          </p:nvPr>
        </p:nvSpPr>
        <p:spPr>
          <a:xfrm>
            <a:off x="13202000" y="3499850"/>
            <a:ext cx="990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4"/>
                </a:solidFill>
              </a:rPr>
              <a:t>est</a:t>
            </a:r>
            <a:endParaRPr b="1" sz="2800">
              <a:solidFill>
                <a:schemeClr val="accent4"/>
              </a:solidFill>
            </a:endParaRPr>
          </a:p>
        </p:txBody>
      </p:sp>
      <p:sp>
        <p:nvSpPr>
          <p:cNvPr id="192" name="Google Shape;192;p24"/>
          <p:cNvSpPr txBox="1"/>
          <p:nvPr>
            <p:ph idx="1" type="body"/>
          </p:nvPr>
        </p:nvSpPr>
        <p:spPr>
          <a:xfrm>
            <a:off x="12232025" y="3499850"/>
            <a:ext cx="1122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1"/>
                </a:solidFill>
              </a:rPr>
              <a:t>On</a:t>
            </a:r>
            <a:endParaRPr b="1" sz="2800">
              <a:solidFill>
                <a:schemeClr val="accent1"/>
              </a:solidFill>
            </a:endParaRPr>
          </a:p>
        </p:txBody>
      </p:sp>
      <p:pic>
        <p:nvPicPr>
          <p:cNvPr id="193" name="Google Shape;19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4286" y="4407763"/>
            <a:ext cx="765966" cy="130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8950" y="4139622"/>
            <a:ext cx="765966" cy="130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9084" y="4193250"/>
            <a:ext cx="765966" cy="130820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/>
          <p:nvPr/>
        </p:nvSpPr>
        <p:spPr>
          <a:xfrm>
            <a:off x="2588900" y="3331400"/>
            <a:ext cx="1867200" cy="10113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"/>
          <p:cNvSpPr txBox="1"/>
          <p:nvPr>
            <p:ph idx="1" type="body"/>
          </p:nvPr>
        </p:nvSpPr>
        <p:spPr>
          <a:xfrm>
            <a:off x="4451900" y="6635638"/>
            <a:ext cx="248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sorti(e)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98" name="Google Shape;198;p24"/>
          <p:cNvSpPr txBox="1"/>
          <p:nvPr>
            <p:ph idx="1" type="body"/>
          </p:nvPr>
        </p:nvSpPr>
        <p:spPr>
          <a:xfrm>
            <a:off x="2000600" y="5624275"/>
            <a:ext cx="6184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went out / I have been out</a:t>
            </a:r>
            <a:endParaRPr b="1" sz="2800"/>
          </a:p>
        </p:txBody>
      </p:sp>
      <p:sp>
        <p:nvSpPr>
          <p:cNvPr id="199" name="Google Shape;199;p24"/>
          <p:cNvSpPr txBox="1"/>
          <p:nvPr>
            <p:ph idx="1" type="body"/>
          </p:nvPr>
        </p:nvSpPr>
        <p:spPr>
          <a:xfrm>
            <a:off x="3316700" y="6635650"/>
            <a:ext cx="1122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4"/>
                </a:solidFill>
              </a:rPr>
              <a:t>suis</a:t>
            </a:r>
            <a:endParaRPr b="1" sz="2800">
              <a:solidFill>
                <a:schemeClr val="accent4"/>
              </a:solidFill>
            </a:endParaRPr>
          </a:p>
        </p:txBody>
      </p:sp>
      <p:sp>
        <p:nvSpPr>
          <p:cNvPr id="200" name="Google Shape;200;p24"/>
          <p:cNvSpPr txBox="1"/>
          <p:nvPr>
            <p:ph idx="1" type="body"/>
          </p:nvPr>
        </p:nvSpPr>
        <p:spPr>
          <a:xfrm>
            <a:off x="2699300" y="6621750"/>
            <a:ext cx="672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1"/>
                </a:solidFill>
              </a:rPr>
              <a:t>Je </a:t>
            </a:r>
            <a:endParaRPr b="1" sz="2800">
              <a:solidFill>
                <a:schemeClr val="accent1"/>
              </a:solidFill>
            </a:endParaRPr>
          </a:p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>
            <a:off x="14281700" y="6700250"/>
            <a:ext cx="248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sorti(e)s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202" name="Google Shape;202;p24"/>
          <p:cNvSpPr txBox="1"/>
          <p:nvPr>
            <p:ph idx="1" type="body"/>
          </p:nvPr>
        </p:nvSpPr>
        <p:spPr>
          <a:xfrm>
            <a:off x="10535000" y="5688888"/>
            <a:ext cx="8474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We went out / we have been out</a:t>
            </a:r>
            <a:endParaRPr b="1" sz="2800"/>
          </a:p>
        </p:txBody>
      </p:sp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13202000" y="6776450"/>
            <a:ext cx="990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4"/>
                </a:solidFill>
              </a:rPr>
              <a:t>est</a:t>
            </a:r>
            <a:endParaRPr b="1" sz="2800">
              <a:solidFill>
                <a:schemeClr val="accent4"/>
              </a:solidFill>
            </a:endParaRPr>
          </a:p>
        </p:txBody>
      </p:sp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12232025" y="6776450"/>
            <a:ext cx="1122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1"/>
                </a:solidFill>
              </a:rPr>
              <a:t>On</a:t>
            </a:r>
            <a:endParaRPr b="1" sz="2800">
              <a:solidFill>
                <a:schemeClr val="accent1"/>
              </a:solidFill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2474600" y="6459025"/>
            <a:ext cx="1867200" cy="10113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4"/>
          <p:cNvSpPr txBox="1"/>
          <p:nvPr>
            <p:ph idx="1" type="body"/>
          </p:nvPr>
        </p:nvSpPr>
        <p:spPr>
          <a:xfrm>
            <a:off x="275988" y="8299400"/>
            <a:ext cx="17736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N.B. past participles agree with être verbs, i.e. if the subject is feminine or plural</a:t>
            </a:r>
            <a:endParaRPr b="1"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/>
        </p:nvSpPr>
        <p:spPr>
          <a:xfrm>
            <a:off x="1574250" y="1045200"/>
            <a:ext cx="144927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Perfect Tense - The Auxiliary</a:t>
            </a:r>
            <a:endParaRPr b="1"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12" name="Google Shape;212;p25"/>
          <p:cNvGraphicFramePr/>
          <p:nvPr/>
        </p:nvGraphicFramePr>
        <p:xfrm>
          <a:off x="3390338" y="2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{24CB9FC5-995B-40AA-A608-E61EA421DF3F}</a:tableStyleId>
              </a:tblPr>
              <a:tblGrid>
                <a:gridCol w="1215225"/>
                <a:gridCol w="5285750"/>
                <a:gridCol w="5654350"/>
              </a:tblGrid>
              <a:tr h="1146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went </a:t>
                      </a: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</a:t>
                      </a: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=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___  sorti(e)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400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went =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___   allé(e)s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128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returned =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 </a:t>
                      </a: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   rentr</a:t>
                      </a: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é(e)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400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went out =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___   sorti(e)s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026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went =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___   allé(e)</a:t>
                      </a:r>
                      <a:endParaRPr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13" name="Google Shape;2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4270" y="664200"/>
            <a:ext cx="1625675" cy="16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/>
        </p:nvSpPr>
        <p:spPr>
          <a:xfrm>
            <a:off x="10616350" y="2870100"/>
            <a:ext cx="13203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suis</a:t>
            </a:r>
            <a:endParaRPr b="1" sz="3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10768750" y="5422500"/>
            <a:ext cx="11538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suis</a:t>
            </a:r>
            <a:endParaRPr b="1" sz="3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10463950" y="7951575"/>
            <a:ext cx="11538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suis</a:t>
            </a:r>
            <a:endParaRPr b="1" sz="3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10844950" y="3996900"/>
            <a:ext cx="11538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est</a:t>
            </a:r>
            <a:endParaRPr b="1" sz="3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10844950" y="6475175"/>
            <a:ext cx="9936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est</a:t>
            </a:r>
            <a:endParaRPr b="1" sz="3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9" name="Google Shape;21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66952" y="4673425"/>
            <a:ext cx="1504423" cy="11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/>
          <p:nvPr>
            <p:ph type="title"/>
          </p:nvPr>
        </p:nvSpPr>
        <p:spPr>
          <a:xfrm>
            <a:off x="765550" y="4328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The perfect tense</a:t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225" name="Google Shape;225;p26"/>
          <p:cNvSpPr txBox="1"/>
          <p:nvPr>
            <p:ph idx="6" type="subTitle"/>
          </p:nvPr>
        </p:nvSpPr>
        <p:spPr>
          <a:xfrm>
            <a:off x="12199250" y="1756650"/>
            <a:ext cx="5170800" cy="13494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Past Participle (with agreement)</a:t>
            </a:r>
            <a:endParaRPr/>
          </a:p>
        </p:txBody>
      </p:sp>
      <p:graphicFrame>
        <p:nvGraphicFramePr>
          <p:cNvPr id="226" name="Google Shape;226;p26"/>
          <p:cNvGraphicFramePr/>
          <p:nvPr/>
        </p:nvGraphicFramePr>
        <p:xfrm>
          <a:off x="604000" y="3426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{24CB9FC5-995B-40AA-A608-E61EA421DF3F}</a:tableStyleId>
              </a:tblPr>
              <a:tblGrid>
                <a:gridCol w="5933450"/>
                <a:gridCol w="5533450"/>
                <a:gridCol w="5500800"/>
              </a:tblGrid>
              <a:tr h="92945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</a:t>
                      </a:r>
                      <a:endParaRPr sz="5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suis</a:t>
                      </a:r>
                      <a:endParaRPr sz="5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r>
                        <a:rPr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all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é(e)(s)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94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sort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r>
                        <a:rPr b="1" lang="en-GB" sz="28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r>
                        <a:rPr b="1" lang="en-GB" sz="28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sort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i(e)(s)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94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descend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 -</a:t>
                      </a:r>
                      <a:r>
                        <a:rPr b="1" lang="en-GB" sz="2800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descend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u(e)(s)</a:t>
                      </a:r>
                      <a:endParaRPr b="1" sz="28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945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endParaRPr sz="5000"/>
                    </a:p>
                  </a:txBody>
                  <a:tcPr marT="182850" marB="182850" marR="182850" marL="182850" anchor="ctr"/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</a:t>
                      </a:r>
                      <a:r>
                        <a:rPr lang="en-GB" sz="5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5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/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Irregular Past Participles, e.g. 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né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born, </a:t>
                      </a:r>
                      <a:r>
                        <a:rPr b="1" lang="en-GB" sz="28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died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929450">
                <a:tc vMerge="1"/>
                <a:tc vMerge="1"/>
                <a:tc vMerge="1"/>
              </a:tr>
              <a:tr h="929450">
                <a:tc vMerge="1"/>
                <a:tc vMerge="1"/>
                <a:tc vMerge="1"/>
              </a:tr>
            </a:tbl>
          </a:graphicData>
        </a:graphic>
      </p:graphicFrame>
      <p:pic>
        <p:nvPicPr>
          <p:cNvPr id="227" name="Google Shape;2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2202" y="220125"/>
            <a:ext cx="1504423" cy="119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>
            <p:ph idx="4" type="subTitle"/>
          </p:nvPr>
        </p:nvSpPr>
        <p:spPr>
          <a:xfrm>
            <a:off x="6558600" y="1757150"/>
            <a:ext cx="5349600" cy="13494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The Auxiliary Verb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(être - Present Tense)</a:t>
            </a:r>
            <a:endParaRPr/>
          </a:p>
        </p:txBody>
      </p:sp>
      <p:sp>
        <p:nvSpPr>
          <p:cNvPr id="229" name="Google Shape;229;p26"/>
          <p:cNvSpPr txBox="1"/>
          <p:nvPr>
            <p:ph idx="2" type="subTitle"/>
          </p:nvPr>
        </p:nvSpPr>
        <p:spPr>
          <a:xfrm>
            <a:off x="739150" y="1756650"/>
            <a:ext cx="5349600" cy="1349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 </a:t>
            </a: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The Subject Pronoun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3208500" y="5285800"/>
            <a:ext cx="8430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= I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2877750" y="8136350"/>
            <a:ext cx="15045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= We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8586500" y="5714675"/>
            <a:ext cx="18186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ve Concert, Dance Club, Disco, Laser, Laser Show" id="237" name="Google Shape;2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2188" y="2832725"/>
            <a:ext cx="4265474" cy="28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7"/>
          <p:cNvSpPr txBox="1"/>
          <p:nvPr>
            <p:ph type="title"/>
          </p:nvPr>
        </p:nvSpPr>
        <p:spPr>
          <a:xfrm>
            <a:off x="917950" y="890050"/>
            <a:ext cx="12992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Negatives in the perfect tense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9" name="Google Shape;239;p27"/>
          <p:cNvSpPr txBox="1"/>
          <p:nvPr>
            <p:ph idx="1" type="body"/>
          </p:nvPr>
        </p:nvSpPr>
        <p:spPr>
          <a:xfrm>
            <a:off x="1093900" y="5920675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On est allés à un concert</a:t>
            </a:r>
            <a:r>
              <a:rPr lang="en-GB" sz="3500"/>
              <a:t> = We went to a concert</a:t>
            </a:r>
            <a:endParaRPr sz="2800"/>
          </a:p>
        </p:txBody>
      </p:sp>
      <p:sp>
        <p:nvSpPr>
          <p:cNvPr id="240" name="Google Shape;240;p27"/>
          <p:cNvSpPr txBox="1"/>
          <p:nvPr>
            <p:ph idx="1" type="body"/>
          </p:nvPr>
        </p:nvSpPr>
        <p:spPr>
          <a:xfrm>
            <a:off x="1043800" y="2038125"/>
            <a:ext cx="7142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</a:t>
            </a:r>
            <a:r>
              <a:rPr b="1" lang="en-GB" sz="3500"/>
              <a:t> positive </a:t>
            </a:r>
            <a:r>
              <a:rPr lang="en-GB" sz="3500"/>
              <a:t>sentence</a:t>
            </a:r>
            <a:endParaRPr sz="2800"/>
          </a:p>
        </p:txBody>
      </p:sp>
      <p:cxnSp>
        <p:nvCxnSpPr>
          <p:cNvPr id="241" name="Google Shape;241;p27"/>
          <p:cNvCxnSpPr/>
          <p:nvPr/>
        </p:nvCxnSpPr>
        <p:spPr>
          <a:xfrm flipH="1">
            <a:off x="9023550" y="2091850"/>
            <a:ext cx="29400" cy="432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42" name="Google Shape;242;p27"/>
          <p:cNvSpPr txBox="1"/>
          <p:nvPr>
            <p:ph idx="1" type="body"/>
          </p:nvPr>
        </p:nvSpPr>
        <p:spPr>
          <a:xfrm>
            <a:off x="10009300" y="5920675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On </a:t>
            </a:r>
            <a:r>
              <a:rPr b="1" lang="en-GB" sz="3500">
                <a:solidFill>
                  <a:schemeClr val="accent3"/>
                </a:solidFill>
              </a:rPr>
              <a:t>n’</a:t>
            </a:r>
            <a:r>
              <a:rPr b="1" lang="en-GB" sz="3500"/>
              <a:t>est </a:t>
            </a:r>
            <a:r>
              <a:rPr b="1" lang="en-GB" sz="3500">
                <a:solidFill>
                  <a:schemeClr val="accent3"/>
                </a:solidFill>
              </a:rPr>
              <a:t>pas</a:t>
            </a:r>
            <a:r>
              <a:rPr b="1" lang="en-GB" sz="3500"/>
              <a:t> allés à un concert</a:t>
            </a:r>
            <a:r>
              <a:rPr lang="en-GB" sz="3500"/>
              <a:t> = We didn’t go to a concert</a:t>
            </a:r>
            <a:endParaRPr b="1" sz="3500"/>
          </a:p>
        </p:txBody>
      </p:sp>
      <p:sp>
        <p:nvSpPr>
          <p:cNvPr id="243" name="Google Shape;243;p27"/>
          <p:cNvSpPr txBox="1"/>
          <p:nvPr>
            <p:ph idx="1" type="body"/>
          </p:nvPr>
        </p:nvSpPr>
        <p:spPr>
          <a:xfrm>
            <a:off x="9959200" y="2038125"/>
            <a:ext cx="7142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3"/>
                </a:solidFill>
              </a:rPr>
              <a:t>negative</a:t>
            </a:r>
            <a:r>
              <a:rPr b="1" lang="en-GB" sz="3500"/>
              <a:t> </a:t>
            </a:r>
            <a:r>
              <a:rPr lang="en-GB" sz="3500"/>
              <a:t>sentence</a:t>
            </a:r>
            <a:endParaRPr sz="2800"/>
          </a:p>
        </p:txBody>
      </p:sp>
      <p:sp>
        <p:nvSpPr>
          <p:cNvPr id="244" name="Google Shape;244;p27"/>
          <p:cNvSpPr txBox="1"/>
          <p:nvPr>
            <p:ph idx="1" type="body"/>
          </p:nvPr>
        </p:nvSpPr>
        <p:spPr>
          <a:xfrm>
            <a:off x="1105500" y="7758675"/>
            <a:ext cx="15865500" cy="13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 u="sng"/>
              <a:t>Note</a:t>
            </a:r>
            <a:r>
              <a:rPr lang="en-GB" sz="3500"/>
              <a:t> - </a:t>
            </a:r>
            <a:r>
              <a:rPr b="1" lang="en-GB" sz="3500">
                <a:solidFill>
                  <a:schemeClr val="accent3"/>
                </a:solidFill>
              </a:rPr>
              <a:t>ne</a:t>
            </a:r>
            <a:r>
              <a:rPr lang="en-GB" sz="3500"/>
              <a:t> changes to </a:t>
            </a:r>
            <a:r>
              <a:rPr b="1" lang="en-GB" sz="3500">
                <a:solidFill>
                  <a:schemeClr val="accent3"/>
                </a:solidFill>
              </a:rPr>
              <a:t>n</a:t>
            </a:r>
            <a:r>
              <a:rPr lang="en-GB" sz="3500"/>
              <a:t>’ when used before a vowel.</a:t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E.g. On </a:t>
            </a:r>
            <a:r>
              <a:rPr b="1" lang="en-GB" sz="3500">
                <a:solidFill>
                  <a:schemeClr val="accent3"/>
                </a:solidFill>
              </a:rPr>
              <a:t>n</a:t>
            </a:r>
            <a:r>
              <a:rPr lang="en-GB" sz="3500"/>
              <a:t>’aime </a:t>
            </a:r>
            <a:r>
              <a:rPr b="1" lang="en-GB" sz="3500">
                <a:solidFill>
                  <a:schemeClr val="accent3"/>
                </a:solidFill>
              </a:rPr>
              <a:t>pas</a:t>
            </a:r>
            <a:endParaRPr b="1" sz="3500">
              <a:solidFill>
                <a:schemeClr val="accent3"/>
              </a:solidFill>
            </a:endParaRPr>
          </a:p>
        </p:txBody>
      </p:sp>
      <p:pic>
        <p:nvPicPr>
          <p:cNvPr descr="Cross, Delete, Remove, Cancel, Abort, Red, Reject, Tick" id="245" name="Google Shape;2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04987" y="3357300"/>
            <a:ext cx="2912834" cy="197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ve Concert, Dance Club, Disco, Laser, Laser Show" id="246" name="Google Shape;2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2413" y="2703275"/>
            <a:ext cx="4265474" cy="28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Google Shape;251;p28"/>
          <p:cNvGraphicFramePr/>
          <p:nvPr/>
        </p:nvGraphicFramePr>
        <p:xfrm>
          <a:off x="952500" y="194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{24CB9FC5-995B-40AA-A608-E61EA421DF3F}</a:tableStyleId>
              </a:tblPr>
              <a:tblGrid>
                <a:gridCol w="9679175"/>
                <a:gridCol w="5541175"/>
              </a:tblGrid>
              <a:tr h="1120100">
                <a:tc>
                  <a:txBody>
                    <a:bodyPr/>
                    <a:lstStyle/>
                    <a:p>
                      <a:pPr indent="-4508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3500"/>
                        <a:buFont typeface="Montserrat"/>
                        <a:buAutoNum type="arabicPeriod"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perfect tense refers to a completed action in the...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</a:t>
                      </a:r>
                      <a:r>
                        <a:rPr b="1" i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Aller </a:t>
                      </a: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takes …. as an auxiliary verb.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Verbs that have </a:t>
                      </a:r>
                      <a:r>
                        <a:rPr b="1" i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être</a:t>
                      </a: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as an auxiliary verb have to …..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On est allés =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On est sortis = 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 C’était = </a:t>
                      </a:r>
                      <a:endParaRPr b="1" sz="35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2" name="Google Shape;252;p28"/>
          <p:cNvSpPr txBox="1"/>
          <p:nvPr>
            <p:ph type="title"/>
          </p:nvPr>
        </p:nvSpPr>
        <p:spPr>
          <a:xfrm>
            <a:off x="613200" y="372175"/>
            <a:ext cx="16452000" cy="12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A night out with friends</a:t>
            </a:r>
            <a:endParaRPr i="1"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/>
          </a:p>
        </p:txBody>
      </p:sp>
      <p:sp>
        <p:nvSpPr>
          <p:cNvPr id="253" name="Google Shape;253;p28"/>
          <p:cNvSpPr txBox="1"/>
          <p:nvPr/>
        </p:nvSpPr>
        <p:spPr>
          <a:xfrm>
            <a:off x="11014425" y="2096250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11014425" y="3391650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être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11014425" y="4534650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agree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28"/>
          <p:cNvSpPr txBox="1"/>
          <p:nvPr/>
        </p:nvSpPr>
        <p:spPr>
          <a:xfrm>
            <a:off x="11014425" y="5677650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went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11014425" y="6744450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went out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11014425" y="7811250"/>
            <a:ext cx="4635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was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00" y="575134"/>
            <a:ext cx="3031725" cy="304106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646575" y="8001800"/>
            <a:ext cx="11286000" cy="16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1026100" y="58860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Phonétique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4" name="Google Shape;104;p17"/>
          <p:cNvSpPr/>
          <p:nvPr/>
        </p:nvSpPr>
        <p:spPr>
          <a:xfrm>
            <a:off x="5359826" y="28372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7144950" y="710850"/>
            <a:ext cx="2985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é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6182249" y="5815450"/>
            <a:ext cx="5760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crire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2822125" y="3552075"/>
            <a:ext cx="39180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[-er]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[-et]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hand holding a pencil and writing" id="109" name="Google Shape;10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7075" y="3066750"/>
            <a:ext cx="2420538" cy="28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4706550" y="710850"/>
            <a:ext cx="87123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é / er / et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4">
            <a:alphaModFix/>
          </a:blip>
          <a:srcRect b="28381" l="13472" r="72499" t="45445"/>
          <a:stretch/>
        </p:blipFill>
        <p:spPr>
          <a:xfrm>
            <a:off x="2141150" y="3532176"/>
            <a:ext cx="2565398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5">
            <a:alphaModFix/>
          </a:blip>
          <a:srcRect b="46624" l="11707" r="79444" t="28683"/>
          <a:stretch/>
        </p:blipFill>
        <p:spPr>
          <a:xfrm>
            <a:off x="13152025" y="3532176"/>
            <a:ext cx="1618099" cy="254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/>
          <p:nvPr/>
        </p:nvSpPr>
        <p:spPr>
          <a:xfrm>
            <a:off x="8044425" y="69762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[and]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26" name="Google Shape;126;p19"/>
          <p:cNvSpPr/>
          <p:nvPr/>
        </p:nvSpPr>
        <p:spPr>
          <a:xfrm>
            <a:off x="5359826" y="29134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6788250" y="533475"/>
            <a:ext cx="61647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ai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6752896" y="5891649"/>
            <a:ext cx="3105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vr</a:t>
            </a: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green checkmark" id="130" name="Google Shape;13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4510" y="3362402"/>
            <a:ext cx="2127475" cy="22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3429123" y="38754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son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 flipH="1">
            <a:off x="11145947" y="4471801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mauv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6788250" y="533475"/>
            <a:ext cx="61647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ai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4">
            <a:alphaModFix/>
          </a:blip>
          <a:srcRect b="42286" l="10277" r="71388" t="34128"/>
          <a:stretch/>
        </p:blipFill>
        <p:spPr>
          <a:xfrm>
            <a:off x="3332225" y="4827275"/>
            <a:ext cx="3352800" cy="242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11974400" y="5625250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[bad]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21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{24CB9FC5-995B-40AA-A608-E61EA421DF3F}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est all</a:t>
                      </a:r>
                      <a:r>
                        <a:rPr b="1" lang="en-GB" sz="32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(e)s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went, have been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est sorti(e)s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 went out, have been out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c’</a:t>
                      </a:r>
                      <a:r>
                        <a:rPr b="1" lang="en-GB" sz="32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b="1" lang="en-GB" sz="32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 was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r>
                        <a:rPr b="1" lang="en-GB" sz="32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jà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already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ensuite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hen, next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puis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plus tard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ater (on)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tard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late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tôt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early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797500" y="48192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Grammaire</a:t>
            </a:r>
            <a:br>
              <a:rPr lang="en-GB" sz="7200"/>
            </a:br>
            <a:r>
              <a:rPr lang="en-GB"/>
              <a:t>Using </a:t>
            </a:r>
            <a:r>
              <a:rPr i="1" lang="en-GB"/>
              <a:t>on </a:t>
            </a:r>
            <a:r>
              <a:rPr lang="en-GB"/>
              <a:t>in the perfect tense with </a:t>
            </a:r>
            <a:r>
              <a:rPr i="1" lang="en-GB"/>
              <a:t>être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  <p:sp>
        <p:nvSpPr>
          <p:cNvPr id="152" name="Google Shape;152;p22"/>
          <p:cNvSpPr/>
          <p:nvPr/>
        </p:nvSpPr>
        <p:spPr>
          <a:xfrm>
            <a:off x="719175" y="680550"/>
            <a:ext cx="3052200" cy="303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88" y="837500"/>
            <a:ext cx="2721373" cy="27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613150" y="5090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536950" y="4064350"/>
            <a:ext cx="7631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one</a:t>
            </a:r>
            <a:r>
              <a:rPr b="1" lang="en-GB" sz="3500">
                <a:solidFill>
                  <a:schemeClr val="accent3"/>
                </a:solidFill>
              </a:rPr>
              <a:t> specific</a:t>
            </a:r>
            <a:r>
              <a:rPr lang="en-GB" sz="3500"/>
              <a:t> person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2974150" y="1665413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Tu</a:t>
            </a:r>
            <a:endParaRPr b="1" sz="2800"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3931200" y="1649900"/>
            <a:ext cx="3621000" cy="14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You </a:t>
            </a:r>
            <a:br>
              <a:rPr lang="en-GB" sz="3500"/>
            </a:br>
            <a:endParaRPr b="1" sz="2800"/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8424850" y="7709475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people in </a:t>
            </a:r>
            <a:r>
              <a:rPr b="1" lang="en-GB" sz="3500">
                <a:solidFill>
                  <a:schemeClr val="accent3"/>
                </a:solidFill>
              </a:rPr>
              <a:t>general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10973393" y="2681150"/>
            <a:ext cx="989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On</a:t>
            </a:r>
            <a:r>
              <a:rPr lang="en-GB" sz="3500"/>
              <a:t> </a:t>
            </a:r>
            <a:endParaRPr b="1" sz="2800"/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11864858" y="2694087"/>
            <a:ext cx="3110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You, we</a:t>
            </a:r>
            <a:endParaRPr b="1" sz="2800"/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950" y="2268025"/>
            <a:ext cx="3110399" cy="166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375" y="4459022"/>
            <a:ext cx="1271163" cy="2076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3"/>
          <p:cNvCxnSpPr/>
          <p:nvPr/>
        </p:nvCxnSpPr>
        <p:spPr>
          <a:xfrm>
            <a:off x="8532475" y="1600900"/>
            <a:ext cx="15000" cy="702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168" name="Google Shape;1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0751" y="4033375"/>
            <a:ext cx="1271163" cy="2076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16537" y="4118504"/>
            <a:ext cx="1271163" cy="207665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>
            <p:ph type="title"/>
          </p:nvPr>
        </p:nvSpPr>
        <p:spPr>
          <a:xfrm>
            <a:off x="1908550" y="5090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-  You, we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536950" y="7569550"/>
            <a:ext cx="7631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a group of </a:t>
            </a:r>
            <a:r>
              <a:rPr b="1" lang="en-GB" sz="3500">
                <a:solidFill>
                  <a:schemeClr val="accent3"/>
                </a:solidFill>
              </a:rPr>
              <a:t>specific </a:t>
            </a:r>
            <a:r>
              <a:rPr lang="en-GB" sz="3500"/>
              <a:t>people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2974150" y="5170613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Vous</a:t>
            </a:r>
            <a:endParaRPr b="1" sz="2800"/>
          </a:p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4312200" y="5155100"/>
            <a:ext cx="3621000" cy="14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You </a:t>
            </a:r>
            <a:br>
              <a:rPr lang="en-GB" sz="3500"/>
            </a:br>
            <a:endParaRPr b="1" sz="2800"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2550" y="5840062"/>
            <a:ext cx="1985988" cy="140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