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69DB9E6-6DB5-4684-B6DB-DF703E5BC96C}">
  <a:tblStyle styleId="{969DB9E6-6DB5-4684-B6DB-DF703E5BC9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c0dd5615b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dc0dd5615b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dc0dd5615b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dc0dd5615b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dc0dd5615b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dc0dd5615b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dc0dd5615b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dc0dd5615b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dc0dd5615b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dc0dd5615b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dc0dd5615b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dc0dd5615b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dc0dd5615b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dc0dd5615b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dc0dd5615b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dc0dd5615b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dc0dd5615b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dc0dd5615b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4" name="Google Shape;104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8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7" name="Google Shape;137;p2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1" name="Google Shape;141;p2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60" name="Google Shape;160;p24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61" name="Google Shape;16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"/>
              <a:buNone/>
              <a:defRPr b="0" i="1" sz="7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Present Participle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1" name="Google Shape;171;p27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2" name="Google Shape;172;p2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3" name="Google Shape;17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28"/>
          <p:cNvSpPr txBox="1"/>
          <p:nvPr>
            <p:ph idx="1" type="body"/>
          </p:nvPr>
        </p:nvSpPr>
        <p:spPr>
          <a:xfrm>
            <a:off x="918000" y="2809200"/>
            <a:ext cx="16452000" cy="11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n-GB" sz="4800"/>
              <a:t>A participle is a</a:t>
            </a:r>
            <a:r>
              <a:rPr b="1" lang="en-GB" sz="4800"/>
              <a:t> verbal adjective</a:t>
            </a:r>
            <a:r>
              <a:rPr lang="en-GB" sz="4800"/>
              <a:t>.</a:t>
            </a:r>
            <a:endParaRPr b="1" sz="4500"/>
          </a:p>
        </p:txBody>
      </p:sp>
      <p:sp>
        <p:nvSpPr>
          <p:cNvPr id="180" name="Google Shape;180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1" name="Google Shape;181;p28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Present Participle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82" name="Google Shape;182;p28"/>
          <p:cNvGraphicFramePr/>
          <p:nvPr/>
        </p:nvGraphicFramePr>
        <p:xfrm>
          <a:off x="2171300" y="3815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{969DB9E6-6DB5-4684-B6DB-DF703E5BC96C}</a:tableStyleId>
              </a:tblPr>
              <a:tblGrid>
                <a:gridCol w="1676475"/>
                <a:gridCol w="6890500"/>
                <a:gridCol w="5602100"/>
              </a:tblGrid>
              <a:tr h="63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48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8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48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48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-ns/-nt-</a:t>
                      </a:r>
                      <a:endParaRPr b="1" i="1" sz="4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b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-ing</a:t>
                      </a:r>
                      <a:endParaRPr sz="4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e.g.</a:t>
                      </a:r>
                      <a:endParaRPr b="1" sz="48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</a:t>
                      </a:r>
                      <a:r>
                        <a:rPr b="1"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nt</a:t>
                      </a:r>
                      <a:r>
                        <a:rPr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porta</a:t>
                      </a:r>
                      <a:r>
                        <a:rPr b="1"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nt</a:t>
                      </a:r>
                      <a:r>
                        <a:rPr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endParaRPr i="1" sz="4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carry</a:t>
                      </a:r>
                      <a:r>
                        <a:rPr b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ing</a:t>
                      </a:r>
                      <a:endParaRPr b="1" sz="4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e.g.</a:t>
                      </a:r>
                      <a:endParaRPr b="1" sz="48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curre</a:t>
                      </a:r>
                      <a:r>
                        <a:rPr b="1"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ns</a:t>
                      </a:r>
                      <a:r>
                        <a:rPr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curre</a:t>
                      </a:r>
                      <a:r>
                        <a:rPr b="1"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nt</a:t>
                      </a:r>
                      <a:r>
                        <a:rPr i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endParaRPr i="1" sz="4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runn</a:t>
                      </a:r>
                      <a:r>
                        <a:rPr b="1" lang="en-GB" sz="4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ing</a:t>
                      </a:r>
                      <a:endParaRPr b="1" sz="4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88" name="Google Shape;188;p29"/>
          <p:cNvGraphicFramePr/>
          <p:nvPr/>
        </p:nvGraphicFramePr>
        <p:xfrm>
          <a:off x="1650288" y="594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{969DB9E6-6DB5-4684-B6DB-DF703E5BC96C}</a:tableStyleId>
              </a:tblPr>
              <a:tblGrid>
                <a:gridCol w="2402225"/>
                <a:gridCol w="3142125"/>
                <a:gridCol w="3514750"/>
              </a:tblGrid>
              <a:tr h="1352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3rd decl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(masc/fem)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Singular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portans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portant-em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Genitive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portant-is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portant-i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portant-i/e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Plural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portant-es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portant-es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Genitive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portant-ium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portant-ibus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portant-ibus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89" name="Google Shape;189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p29"/>
          <p:cNvSpPr txBox="1"/>
          <p:nvPr/>
        </p:nvSpPr>
        <p:spPr>
          <a:xfrm>
            <a:off x="11109950" y="1962450"/>
            <a:ext cx="5839800" cy="2899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Note:</a:t>
            </a:r>
            <a:endParaRPr b="1" sz="3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Char char="●"/>
            </a:pPr>
            <a:r>
              <a:rPr lang="en-GB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neut acc sing</a:t>
            </a:r>
            <a:r>
              <a:rPr i="1" lang="en-GB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-ns</a:t>
            </a:r>
            <a:endParaRPr sz="3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Char char="●"/>
            </a:pPr>
            <a:r>
              <a:rPr lang="en-GB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neut nom/acc pl </a:t>
            </a:r>
            <a:r>
              <a:rPr i="1" lang="en-GB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i="1" lang="en-GB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ia</a:t>
            </a:r>
            <a:endParaRPr i="1" sz="3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"/>
              <a:buChar char="●"/>
            </a:pPr>
            <a:r>
              <a:rPr i="1" lang="en-GB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-euntem</a:t>
            </a:r>
            <a:r>
              <a:rPr lang="en-GB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= 'going'</a:t>
            </a:r>
            <a:endParaRPr sz="3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96" name="Google Shape;196;p30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Translate into English.</a:t>
            </a:r>
            <a:endParaRPr sz="4800"/>
          </a:p>
        </p:txBody>
      </p:sp>
      <p:graphicFrame>
        <p:nvGraphicFramePr>
          <p:cNvPr id="197" name="Google Shape;197;p30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{969DB9E6-6DB5-4684-B6DB-DF703E5BC96C}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uxor lacrimans rogavit, ‘cur?’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nocte, nautae virum dormientem oppugnaverunt.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 puellam in silvam redeuntem conspexi.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dea per silvas festinavit, maritum quaerens.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nuntios multa dona portantes ad templum misit.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dux turbam hostium prope mare stantium et gladios tenentium vidit.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8" name="Google Shape;198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9" name="Google Shape;199;p30"/>
          <p:cNvSpPr txBox="1"/>
          <p:nvPr/>
        </p:nvSpPr>
        <p:spPr>
          <a:xfrm>
            <a:off x="7252150" y="7959150"/>
            <a:ext cx="9033600" cy="821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Don't forget the Challenge!</a:t>
            </a:r>
            <a:endParaRPr b="1" sz="4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05" name="Google Shape;205;p31"/>
          <p:cNvSpPr txBox="1"/>
          <p:nvPr>
            <p:ph idx="1" type="subTitle"/>
          </p:nvPr>
        </p:nvSpPr>
        <p:spPr>
          <a:xfrm>
            <a:off x="917950" y="1635300"/>
            <a:ext cx="15367800" cy="1716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/>
              <a:t>Translate these trickier sentences containing more than one present participle.</a:t>
            </a:r>
            <a:endParaRPr sz="4200"/>
          </a:p>
        </p:txBody>
      </p:sp>
      <p:sp>
        <p:nvSpPr>
          <p:cNvPr id="206" name="Google Shape;206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07" name="Google Shape;207;p31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{969DB9E6-6DB5-4684-B6DB-DF703E5BC96C}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prope mare stans, uxor navem discedentem spectabat.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maritus uxorem lacrimantem audiens rogavit: ‘quid accidit?’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nocte oppugnantes, Romani hostes dormientes fugientesque necaverunt.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filios discendentes spectans clamavit lacrimans, 'manete!'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3" name="Google Shape;213;p32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4" name="Google Shape;214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5" name="Google Shape;215;p32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21" name="Google Shape;221;p33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22" name="Google Shape;222;p3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23" name="Google Shape;223;p33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{969DB9E6-6DB5-4684-B6DB-DF703E5BC96C}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uxor lacrimans rogavit, ‘cur?’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crying wife asked, 'Why?'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nocte, nautae virum dormientem oppugnaverunt.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 night, the sailors attacked the sleeping man. 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 puellam in silvam redeuntem conspexi.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noticed the girl returning into the wood. 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dea per silvas festinavit, maritum quaerens.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goddess hurried through the woods, searching for her husband.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4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29" name="Google Shape;229;p34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30" name="Google Shape;230;p3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31" name="Google Shape;231;p34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{969DB9E6-6DB5-4684-B6DB-DF703E5BC96C}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5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nuntios multa dona portantes ad templum misit.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The king sent messengers carrying many gifts to the temple.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5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dux turbam hostium prope mare stantium et gladios tenentium vidit.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leader saw a crowd of the enemy/enemies standing near the sea and holding swords.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graphicFrame>
        <p:nvGraphicFramePr>
          <p:cNvPr id="237" name="Google Shape;237;p35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{969DB9E6-6DB5-4684-B6DB-DF703E5BC96C}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604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200"/>
                        <a:buFont typeface="Montserrat"/>
                        <a:buAutoNum type="arabicPeriod"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prope mare stans, uxor navem discedentem spectabat.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Standing near the sea, the wife was watching the ship leaving.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04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200"/>
                        <a:buFont typeface="Montserrat"/>
                        <a:buAutoNum type="arabicPeriod"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maritus uxorem lacrimantem audiens rogavit: ‘quid accidit?’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husband, hearing his wife crying, asked: 'What happened?'</a:t>
                      </a: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04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200"/>
                        <a:buFont typeface="Montserrat"/>
                        <a:buAutoNum type="arabicPeriod"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nocte oppugnantes, Romani hostes dormientes fugientesque necaverunt.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Attacking at night, the Romans killed the sleeping and fleeing enemy.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04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200"/>
                        <a:buFont typeface="Montserrat"/>
                        <a:buAutoNum type="arabicPeriod"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filios discendentes spectans clamavit lacrimans, 'manete!'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king, watching his sons leaving, shouted crying, 'Stay!'</a:t>
                      </a:r>
                      <a:endParaRPr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8" name="Google Shape;238;p3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9" name="Google Shape;239;p35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