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Montserrat SemiBold"/>
      <p:regular r:id="rId25"/>
      <p:bold r:id="rId26"/>
      <p:italic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35D457-9B09-4328-B0E6-308AC54168AB}">
  <a:tblStyle styleId="{7935D457-9B09-4328-B0E6-308AC54168A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5.xml"/><Relationship Id="rId33" Type="http://schemas.openxmlformats.org/officeDocument/2006/relationships/font" Target="fonts/MontserratMedium-regular.fntdata"/><Relationship Id="rId10" Type="http://schemas.openxmlformats.org/officeDocument/2006/relationships/slide" Target="slides/slide4.xml"/><Relationship Id="rId32" Type="http://schemas.openxmlformats.org/officeDocument/2006/relationships/font" Target="fonts/Montserrat-boldItalic.fntdata"/><Relationship Id="rId13" Type="http://schemas.openxmlformats.org/officeDocument/2006/relationships/slide" Target="slides/slide7.xml"/><Relationship Id="rId35" Type="http://schemas.openxmlformats.org/officeDocument/2006/relationships/font" Target="fonts/MontserratMedium-italic.fntdata"/><Relationship Id="rId12" Type="http://schemas.openxmlformats.org/officeDocument/2006/relationships/slide" Target="slides/slide6.xml"/><Relationship Id="rId34" Type="http://schemas.openxmlformats.org/officeDocument/2006/relationships/font" Target="fonts/MontserratMedium-bold.fntdata"/><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MontserratMedium-boldItalic.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651e9fb8e_0_1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9651e9fb8e_0_1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451143b50_0_1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451143b50_0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451143b50_0_1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451143b50_0_1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451143b50_0_1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451143b50_0_1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451143b50_0_1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451143b50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9451143b50_0_1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9451143b50_0_1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9451143b50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9451143b50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9451143b50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9451143b50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970925e7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970925e7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70925e78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70925e78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3dafdde7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3dafdde7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451143b50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451143b50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451143b50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451143b50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451143b50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451143b50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451143b50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451143b50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451143b50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451143b50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Lara ist auf dem Konzert.</a:t>
            </a:r>
            <a:endParaRPr/>
          </a:p>
          <a:p>
            <a:pPr indent="-298450" lvl="0" marL="457200" rtl="0" algn="l">
              <a:spcBef>
                <a:spcPts val="0"/>
              </a:spcBef>
              <a:spcAft>
                <a:spcPts val="0"/>
              </a:spcAft>
              <a:buSzPts val="1100"/>
              <a:buAutoNum type="arabicPeriod"/>
            </a:pPr>
            <a:r>
              <a:rPr lang="en-GB"/>
              <a:t>Lara geht in die Stadt.</a:t>
            </a:r>
            <a:endParaRPr/>
          </a:p>
          <a:p>
            <a:pPr indent="-298450" lvl="0" marL="457200" rtl="0" algn="l">
              <a:spcBef>
                <a:spcPts val="0"/>
              </a:spcBef>
              <a:spcAft>
                <a:spcPts val="0"/>
              </a:spcAft>
              <a:buSzPts val="1100"/>
              <a:buAutoNum type="arabicPeriod"/>
            </a:pPr>
            <a:r>
              <a:rPr lang="en-GB"/>
              <a:t>Lara geht ins Kino.</a:t>
            </a:r>
            <a:endParaRPr/>
          </a:p>
          <a:p>
            <a:pPr indent="-298450" lvl="0" marL="457200" rtl="0" algn="l">
              <a:spcBef>
                <a:spcPts val="0"/>
              </a:spcBef>
              <a:spcAft>
                <a:spcPts val="0"/>
              </a:spcAft>
              <a:buSzPts val="1100"/>
              <a:buAutoNum type="arabicPeriod"/>
            </a:pPr>
            <a:r>
              <a:rPr lang="en-GB"/>
              <a:t>Lara ist im Park.</a:t>
            </a:r>
            <a:endParaRPr/>
          </a:p>
          <a:p>
            <a:pPr indent="-298450" lvl="0" marL="457200" rtl="0" algn="l">
              <a:spcBef>
                <a:spcPts val="0"/>
              </a:spcBef>
              <a:spcAft>
                <a:spcPts val="0"/>
              </a:spcAft>
              <a:buSzPts val="1100"/>
              <a:buAutoNum type="arabicPeriod"/>
            </a:pPr>
            <a:r>
              <a:rPr lang="en-GB"/>
              <a:t>Lara lernt in der Schule.</a:t>
            </a:r>
            <a:endParaRPr/>
          </a:p>
          <a:p>
            <a:pPr indent="-298450" lvl="0" marL="457200" rtl="0" algn="l">
              <a:spcBef>
                <a:spcPts val="0"/>
              </a:spcBef>
              <a:spcAft>
                <a:spcPts val="0"/>
              </a:spcAft>
              <a:buSzPts val="1100"/>
              <a:buAutoNum type="arabicPeriod"/>
            </a:pPr>
            <a:r>
              <a:rPr lang="en-GB"/>
              <a:t>Lara geht ins Museum.</a:t>
            </a:r>
            <a:endParaRPr/>
          </a:p>
          <a:p>
            <a:pPr indent="-298450" lvl="0" marL="457200" rtl="0" algn="l">
              <a:spcBef>
                <a:spcPts val="0"/>
              </a:spcBef>
              <a:spcAft>
                <a:spcPts val="0"/>
              </a:spcAft>
              <a:buSzPts val="1100"/>
              <a:buAutoNum type="arabicPeriod"/>
            </a:pPr>
            <a:r>
              <a:rPr lang="en-GB"/>
              <a:t>Lara kauft Gemuse auf dem Markt.</a:t>
            </a:r>
            <a:endParaRPr/>
          </a:p>
          <a:p>
            <a:pPr indent="-298450" lvl="0" marL="457200" rtl="0" algn="l">
              <a:spcBef>
                <a:spcPts val="0"/>
              </a:spcBef>
              <a:spcAft>
                <a:spcPts val="0"/>
              </a:spcAft>
              <a:buSzPts val="1100"/>
              <a:buAutoNum type="arabicPeriod"/>
            </a:pPr>
            <a:r>
              <a:rPr lang="en-GB"/>
              <a:t>Lara geht ins Geschaft.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451143b50_0_1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451143b50_0_1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451143b50_0_1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451143b50_0_1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image" Target="../media/image30.png"/><Relationship Id="rId7" Type="http://schemas.openxmlformats.org/officeDocument/2006/relationships/image" Target="../media/image42.png"/><Relationship Id="rId8"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29.png"/><Relationship Id="rId5" Type="http://schemas.openxmlformats.org/officeDocument/2006/relationships/image" Target="../media/image37.png"/><Relationship Id="rId6" Type="http://schemas.openxmlformats.org/officeDocument/2006/relationships/image" Target="../media/image16.png"/><Relationship Id="rId7" Type="http://schemas.openxmlformats.org/officeDocument/2006/relationships/image" Target="../media/image33.png"/><Relationship Id="rId8"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7.png"/><Relationship Id="rId5" Type="http://schemas.openxmlformats.org/officeDocument/2006/relationships/image" Target="../media/image3.gif"/><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22.png"/><Relationship Id="rId13" Type="http://schemas.openxmlformats.org/officeDocument/2006/relationships/image" Target="../media/image15.png"/><Relationship Id="rId12"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46.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3.png"/><Relationship Id="rId6" Type="http://schemas.openxmlformats.org/officeDocument/2006/relationships/image" Target="../media/image21.png"/><Relationship Id="rId7"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40.png"/></Relationships>
</file>

<file path=ppt/slides/_rels/slide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17.png"/><Relationship Id="rId7" Type="http://schemas.openxmlformats.org/officeDocument/2006/relationships/image" Target="../media/image30.png"/><Relationship Id="rId8" Type="http://schemas.openxmlformats.org/officeDocument/2006/relationships/image" Target="../media/image29.png"/></Relationships>
</file>

<file path=ppt/slides/_rels/slide8.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17.png"/><Relationship Id="rId7" Type="http://schemas.openxmlformats.org/officeDocument/2006/relationships/image" Target="../media/image30.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sp>
        <p:nvSpPr>
          <p:cNvPr id="94" name="Google Shape;94;p16"/>
          <p:cNvSpPr txBox="1"/>
          <p:nvPr>
            <p:ph type="ctrTitle"/>
          </p:nvPr>
        </p:nvSpPr>
        <p:spPr>
          <a:xfrm>
            <a:off x="917950" y="2876300"/>
            <a:ext cx="15725700"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Talking about going to and being in different locations</a:t>
            </a:r>
            <a:r>
              <a:rPr lang="en-GB">
                <a:solidFill>
                  <a:srgbClr val="4B3241"/>
                </a:solidFill>
              </a:rPr>
              <a:t> (Part 2/2)</a:t>
            </a:r>
            <a:endParaRPr>
              <a:solidFill>
                <a:srgbClr val="4B3241"/>
              </a:solidFill>
            </a:endParaRPr>
          </a:p>
          <a:p>
            <a:pPr indent="0" lvl="0" marL="0" marR="0" rtl="0" algn="l">
              <a:lnSpc>
                <a:spcPct val="115000"/>
              </a:lnSpc>
              <a:spcBef>
                <a:spcPts val="0"/>
              </a:spcBef>
              <a:spcAft>
                <a:spcPts val="0"/>
              </a:spcAft>
              <a:buSzPts val="6000"/>
              <a:buNone/>
            </a:pPr>
            <a:r>
              <a:rPr lang="en-GB" sz="5200">
                <a:solidFill>
                  <a:srgbClr val="4B3241"/>
                </a:solidFill>
              </a:rPr>
              <a:t>The prepositions ‘in’ and ‘auf’ and the use of the accusative and dative case</a:t>
            </a:r>
            <a:endParaRPr sz="5200">
              <a:solidFill>
                <a:srgbClr val="4B3241"/>
              </a:solidFill>
            </a:endParaRPr>
          </a:p>
          <a:p>
            <a:pPr indent="0" lvl="0" marL="0" marR="0" rtl="0" algn="l">
              <a:lnSpc>
                <a:spcPct val="115000"/>
              </a:lnSpc>
              <a:spcBef>
                <a:spcPts val="0"/>
              </a:spcBef>
              <a:spcAft>
                <a:spcPts val="0"/>
              </a:spcAft>
              <a:buNone/>
            </a:pPr>
            <a:r>
              <a:t/>
            </a:r>
            <a:endParaRPr sz="5200">
              <a:solidFill>
                <a:srgbClr val="4B3241"/>
              </a:solidFill>
            </a:endParaRPr>
          </a:p>
          <a:p>
            <a:pPr indent="0" lvl="0" marL="0" marR="0" rtl="0" algn="l">
              <a:lnSpc>
                <a:spcPct val="115000"/>
              </a:lnSpc>
              <a:spcBef>
                <a:spcPts val="0"/>
              </a:spcBef>
              <a:spcAft>
                <a:spcPts val="0"/>
              </a:spcAft>
              <a:buNone/>
            </a:pPr>
            <a:r>
              <a:rPr lang="en-GB" sz="5200">
                <a:solidFill>
                  <a:srgbClr val="4B3241"/>
                </a:solidFill>
              </a:rPr>
              <a:t>Downloadable Resource</a:t>
            </a:r>
            <a:endParaRPr sz="5200">
              <a:solidFill>
                <a:srgbClr val="4B3241"/>
              </a:solidFill>
            </a:endParaRPr>
          </a:p>
        </p:txBody>
      </p:sp>
      <p:sp>
        <p:nvSpPr>
          <p:cNvPr id="95" name="Google Shape;95;p16"/>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b="1" lang="en-GB">
                <a:solidFill>
                  <a:srgbClr val="4B3241"/>
                </a:solidFill>
              </a:rPr>
              <a:t>German</a:t>
            </a:r>
            <a:endParaRPr b="1">
              <a:solidFill>
                <a:srgbClr val="4B3241"/>
              </a:solidFill>
            </a:endParaRPr>
          </a:p>
        </p:txBody>
      </p:sp>
      <p:sp>
        <p:nvSpPr>
          <p:cNvPr id="96" name="Google Shape;96;p16"/>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Frau Conboy</a:t>
            </a:r>
            <a:endParaRPr>
              <a:solidFill>
                <a:srgbClr val="4B3241"/>
              </a:solidFill>
            </a:endParaRPr>
          </a:p>
        </p:txBody>
      </p:sp>
      <p:sp>
        <p:nvSpPr>
          <p:cNvPr id="97" name="Google Shape;97;p16"/>
          <p:cNvSpPr/>
          <p:nvPr/>
        </p:nvSpPr>
        <p:spPr>
          <a:xfrm>
            <a:off x="17369950" y="8838500"/>
            <a:ext cx="918000" cy="1448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9" name="Shape 249"/>
        <p:cNvGrpSpPr/>
        <p:nvPr/>
      </p:nvGrpSpPr>
      <p:grpSpPr>
        <a:xfrm>
          <a:off x="0" y="0"/>
          <a:ext cx="0" cy="0"/>
          <a:chOff x="0" y="0"/>
          <a:chExt cx="0" cy="0"/>
        </a:xfrm>
      </p:grpSpPr>
      <p:sp>
        <p:nvSpPr>
          <p:cNvPr id="250" name="Google Shape;250;p25"/>
          <p:cNvSpPr txBox="1"/>
          <p:nvPr/>
        </p:nvSpPr>
        <p:spPr>
          <a:xfrm>
            <a:off x="796650" y="355525"/>
            <a:ext cx="16932900" cy="2014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a:latin typeface="Montserrat"/>
                <a:ea typeface="Montserrat"/>
                <a:cs typeface="Montserrat"/>
                <a:sym typeface="Montserrat"/>
              </a:rPr>
              <a:t>Am Samstagnachmittag gehen Mehmet und Lara in die Stadt. Sie brauchen Gemüse. Mehmet isst Fleisch aber Lara ist Vegetarierin. Am Sonntagabend kocht Mehmet für sie zu Hause.  Lara braucht auch eine Tasche.</a:t>
            </a:r>
            <a:endParaRPr sz="34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251" name="Google Shape;251;p25"/>
          <p:cNvSpPr txBox="1"/>
          <p:nvPr/>
        </p:nvSpPr>
        <p:spPr>
          <a:xfrm>
            <a:off x="805900" y="2962850"/>
            <a:ext cx="16932900" cy="5143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Richtig      oder Falsch      ?</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On Saturday morning Mehmet and Lara are going to town.</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They need vegetables.</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Mehmet is vegetarian.</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Lara cooks for Mehmet on Sunday evening.</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Lara needs a bag.</a:t>
            </a:r>
            <a:endParaRPr sz="3200">
              <a:latin typeface="Montserrat"/>
              <a:ea typeface="Montserrat"/>
              <a:cs typeface="Montserrat"/>
              <a:sym typeface="Montserrat"/>
            </a:endParaRPr>
          </a:p>
        </p:txBody>
      </p:sp>
      <p:pic>
        <p:nvPicPr>
          <p:cNvPr id="252" name="Google Shape;252;p25"/>
          <p:cNvPicPr preferRelativeResize="0"/>
          <p:nvPr/>
        </p:nvPicPr>
        <p:blipFill rotWithShape="1">
          <a:blip r:embed="rId3">
            <a:alphaModFix/>
          </a:blip>
          <a:srcRect b="9851" l="0" r="59750" t="9665"/>
          <a:stretch/>
        </p:blipFill>
        <p:spPr>
          <a:xfrm>
            <a:off x="2368950" y="2962850"/>
            <a:ext cx="593926" cy="593826"/>
          </a:xfrm>
          <a:prstGeom prst="rect">
            <a:avLst/>
          </a:prstGeom>
          <a:noFill/>
          <a:ln>
            <a:noFill/>
          </a:ln>
        </p:spPr>
      </p:pic>
      <p:pic>
        <p:nvPicPr>
          <p:cNvPr id="253" name="Google Shape;253;p25"/>
          <p:cNvPicPr preferRelativeResize="0"/>
          <p:nvPr/>
        </p:nvPicPr>
        <p:blipFill rotWithShape="1">
          <a:blip r:embed="rId3">
            <a:alphaModFix/>
          </a:blip>
          <a:srcRect b="9997" l="62997" r="0" t="18537"/>
          <a:stretch/>
        </p:blipFill>
        <p:spPr>
          <a:xfrm>
            <a:off x="5318975" y="2973001"/>
            <a:ext cx="593926" cy="5735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7" name="Shape 257"/>
        <p:cNvGrpSpPr/>
        <p:nvPr/>
      </p:nvGrpSpPr>
      <p:grpSpPr>
        <a:xfrm>
          <a:off x="0" y="0"/>
          <a:ext cx="0" cy="0"/>
          <a:chOff x="0" y="0"/>
          <a:chExt cx="0" cy="0"/>
        </a:xfrm>
      </p:grpSpPr>
      <p:sp>
        <p:nvSpPr>
          <p:cNvPr id="258" name="Google Shape;258;p26"/>
          <p:cNvSpPr txBox="1"/>
          <p:nvPr/>
        </p:nvSpPr>
        <p:spPr>
          <a:xfrm>
            <a:off x="796650" y="355525"/>
            <a:ext cx="16932900" cy="2014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400" u="sng">
                <a:latin typeface="Montserrat"/>
                <a:ea typeface="Montserrat"/>
                <a:cs typeface="Montserrat"/>
                <a:sym typeface="Montserrat"/>
              </a:rPr>
              <a:t>Am Samstagnachmittag</a:t>
            </a:r>
            <a:r>
              <a:rPr lang="en-GB" sz="3400">
                <a:latin typeface="Montserrat"/>
                <a:ea typeface="Montserrat"/>
                <a:cs typeface="Montserrat"/>
                <a:sym typeface="Montserrat"/>
              </a:rPr>
              <a:t> gehen Mehmet und Lara in die Stadt. Sie brauchen </a:t>
            </a:r>
            <a:r>
              <a:rPr lang="en-GB" sz="3400" u="sng">
                <a:latin typeface="Montserrat"/>
                <a:ea typeface="Montserrat"/>
                <a:cs typeface="Montserrat"/>
                <a:sym typeface="Montserrat"/>
              </a:rPr>
              <a:t>Gemüse</a:t>
            </a:r>
            <a:r>
              <a:rPr lang="en-GB" sz="3400">
                <a:latin typeface="Montserrat"/>
                <a:ea typeface="Montserrat"/>
                <a:cs typeface="Montserrat"/>
                <a:sym typeface="Montserrat"/>
              </a:rPr>
              <a:t>. Mehmet </a:t>
            </a:r>
            <a:r>
              <a:rPr lang="en-GB" sz="3400" u="sng">
                <a:latin typeface="Montserrat"/>
                <a:ea typeface="Montserrat"/>
                <a:cs typeface="Montserrat"/>
                <a:sym typeface="Montserrat"/>
              </a:rPr>
              <a:t>isst Fleisch</a:t>
            </a:r>
            <a:r>
              <a:rPr lang="en-GB" sz="3400">
                <a:latin typeface="Montserrat"/>
                <a:ea typeface="Montserrat"/>
                <a:cs typeface="Montserrat"/>
                <a:sym typeface="Montserrat"/>
              </a:rPr>
              <a:t> aber Lara ist Vegetarierin. Am Sonntagabend </a:t>
            </a:r>
            <a:r>
              <a:rPr lang="en-GB" sz="3400" u="sng">
                <a:latin typeface="Montserrat"/>
                <a:ea typeface="Montserrat"/>
                <a:cs typeface="Montserrat"/>
                <a:sym typeface="Montserrat"/>
              </a:rPr>
              <a:t>kocht Mehmet für sie</a:t>
            </a:r>
            <a:r>
              <a:rPr lang="en-GB" sz="3400">
                <a:latin typeface="Montserrat"/>
                <a:ea typeface="Montserrat"/>
                <a:cs typeface="Montserrat"/>
                <a:sym typeface="Montserrat"/>
              </a:rPr>
              <a:t> zu Hause.  Lara braucht auch </a:t>
            </a:r>
            <a:r>
              <a:rPr lang="en-GB" sz="3400" u="sng">
                <a:latin typeface="Montserrat"/>
                <a:ea typeface="Montserrat"/>
                <a:cs typeface="Montserrat"/>
                <a:sym typeface="Montserrat"/>
              </a:rPr>
              <a:t>eine Tasche</a:t>
            </a:r>
            <a:r>
              <a:rPr lang="en-GB" sz="3400">
                <a:latin typeface="Montserrat"/>
                <a:ea typeface="Montserrat"/>
                <a:cs typeface="Montserrat"/>
                <a:sym typeface="Montserrat"/>
              </a:rPr>
              <a:t>.</a:t>
            </a:r>
            <a:endParaRPr sz="34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259" name="Google Shape;259;p26"/>
          <p:cNvSpPr txBox="1"/>
          <p:nvPr/>
        </p:nvSpPr>
        <p:spPr>
          <a:xfrm>
            <a:off x="805900" y="2962850"/>
            <a:ext cx="16932900" cy="5143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Richtig      oder Falsch      ?</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On Saturday morning Mehmet and Lara are going to town.</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They need vegetables.</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Mehmet is vegetarian.</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Lara cooks for Mehmet on Sunday evening.</a:t>
            </a:r>
            <a:endParaRPr sz="3200">
              <a:latin typeface="Montserrat"/>
              <a:ea typeface="Montserrat"/>
              <a:cs typeface="Montserrat"/>
              <a:sym typeface="Montserrat"/>
            </a:endParaRPr>
          </a:p>
          <a:p>
            <a:pPr indent="-431800" lvl="0" marL="457200" rtl="0" algn="l">
              <a:lnSpc>
                <a:spcPct val="150000"/>
              </a:lnSpc>
              <a:spcBef>
                <a:spcPts val="0"/>
              </a:spcBef>
              <a:spcAft>
                <a:spcPts val="0"/>
              </a:spcAft>
              <a:buSzPts val="3200"/>
              <a:buFont typeface="Montserrat"/>
              <a:buAutoNum type="arabicPeriod"/>
            </a:pPr>
            <a:r>
              <a:rPr lang="en-GB" sz="3200">
                <a:latin typeface="Montserrat"/>
                <a:ea typeface="Montserrat"/>
                <a:cs typeface="Montserrat"/>
                <a:sym typeface="Montserrat"/>
              </a:rPr>
              <a:t>Lara needs a bag.</a:t>
            </a:r>
            <a:endParaRPr sz="3200">
              <a:latin typeface="Montserrat"/>
              <a:ea typeface="Montserrat"/>
              <a:cs typeface="Montserrat"/>
              <a:sym typeface="Montserrat"/>
            </a:endParaRPr>
          </a:p>
        </p:txBody>
      </p:sp>
      <p:pic>
        <p:nvPicPr>
          <p:cNvPr id="260" name="Google Shape;260;p26"/>
          <p:cNvPicPr preferRelativeResize="0"/>
          <p:nvPr/>
        </p:nvPicPr>
        <p:blipFill rotWithShape="1">
          <a:blip r:embed="rId3">
            <a:alphaModFix/>
          </a:blip>
          <a:srcRect b="9851" l="0" r="59750" t="9665"/>
          <a:stretch/>
        </p:blipFill>
        <p:spPr>
          <a:xfrm>
            <a:off x="2368950" y="2962850"/>
            <a:ext cx="593926" cy="593826"/>
          </a:xfrm>
          <a:prstGeom prst="rect">
            <a:avLst/>
          </a:prstGeom>
          <a:noFill/>
          <a:ln>
            <a:noFill/>
          </a:ln>
        </p:spPr>
      </p:pic>
      <p:pic>
        <p:nvPicPr>
          <p:cNvPr id="261" name="Google Shape;261;p26"/>
          <p:cNvPicPr preferRelativeResize="0"/>
          <p:nvPr/>
        </p:nvPicPr>
        <p:blipFill rotWithShape="1">
          <a:blip r:embed="rId3">
            <a:alphaModFix/>
          </a:blip>
          <a:srcRect b="9997" l="62997" r="0" t="18537"/>
          <a:stretch/>
        </p:blipFill>
        <p:spPr>
          <a:xfrm>
            <a:off x="5318975" y="2973001"/>
            <a:ext cx="593926" cy="573533"/>
          </a:xfrm>
          <a:prstGeom prst="rect">
            <a:avLst/>
          </a:prstGeom>
          <a:noFill/>
          <a:ln>
            <a:noFill/>
          </a:ln>
        </p:spPr>
      </p:pic>
      <p:pic>
        <p:nvPicPr>
          <p:cNvPr id="262" name="Google Shape;262;p26"/>
          <p:cNvPicPr preferRelativeResize="0"/>
          <p:nvPr/>
        </p:nvPicPr>
        <p:blipFill rotWithShape="1">
          <a:blip r:embed="rId3">
            <a:alphaModFix/>
          </a:blip>
          <a:srcRect b="9997" l="62997" r="0" t="18537"/>
          <a:stretch/>
        </p:blipFill>
        <p:spPr>
          <a:xfrm>
            <a:off x="13506600" y="3931301"/>
            <a:ext cx="593926" cy="573533"/>
          </a:xfrm>
          <a:prstGeom prst="rect">
            <a:avLst/>
          </a:prstGeom>
          <a:noFill/>
          <a:ln>
            <a:noFill/>
          </a:ln>
        </p:spPr>
      </p:pic>
      <p:pic>
        <p:nvPicPr>
          <p:cNvPr id="263" name="Google Shape;263;p26"/>
          <p:cNvPicPr preferRelativeResize="0"/>
          <p:nvPr/>
        </p:nvPicPr>
        <p:blipFill rotWithShape="1">
          <a:blip r:embed="rId3">
            <a:alphaModFix/>
          </a:blip>
          <a:srcRect b="9851" l="0" r="59750" t="9665"/>
          <a:stretch/>
        </p:blipFill>
        <p:spPr>
          <a:xfrm>
            <a:off x="6053075" y="4655925"/>
            <a:ext cx="593926" cy="593826"/>
          </a:xfrm>
          <a:prstGeom prst="rect">
            <a:avLst/>
          </a:prstGeom>
          <a:noFill/>
          <a:ln>
            <a:noFill/>
          </a:ln>
        </p:spPr>
      </p:pic>
      <p:pic>
        <p:nvPicPr>
          <p:cNvPr id="264" name="Google Shape;264;p26"/>
          <p:cNvPicPr preferRelativeResize="0"/>
          <p:nvPr/>
        </p:nvPicPr>
        <p:blipFill rotWithShape="1">
          <a:blip r:embed="rId3">
            <a:alphaModFix/>
          </a:blip>
          <a:srcRect b="9997" l="62997" r="0" t="18537"/>
          <a:stretch/>
        </p:blipFill>
        <p:spPr>
          <a:xfrm>
            <a:off x="6053075" y="5424551"/>
            <a:ext cx="593926" cy="573533"/>
          </a:xfrm>
          <a:prstGeom prst="rect">
            <a:avLst/>
          </a:prstGeom>
          <a:noFill/>
          <a:ln>
            <a:noFill/>
          </a:ln>
        </p:spPr>
      </p:pic>
      <p:pic>
        <p:nvPicPr>
          <p:cNvPr id="265" name="Google Shape;265;p26"/>
          <p:cNvPicPr preferRelativeResize="0"/>
          <p:nvPr/>
        </p:nvPicPr>
        <p:blipFill rotWithShape="1">
          <a:blip r:embed="rId3">
            <a:alphaModFix/>
          </a:blip>
          <a:srcRect b="9997" l="62997" r="0" t="18537"/>
          <a:stretch/>
        </p:blipFill>
        <p:spPr>
          <a:xfrm>
            <a:off x="10259325" y="6135651"/>
            <a:ext cx="593926" cy="573533"/>
          </a:xfrm>
          <a:prstGeom prst="rect">
            <a:avLst/>
          </a:prstGeom>
          <a:noFill/>
          <a:ln>
            <a:noFill/>
          </a:ln>
        </p:spPr>
      </p:pic>
      <p:pic>
        <p:nvPicPr>
          <p:cNvPr id="266" name="Google Shape;266;p26"/>
          <p:cNvPicPr preferRelativeResize="0"/>
          <p:nvPr/>
        </p:nvPicPr>
        <p:blipFill rotWithShape="1">
          <a:blip r:embed="rId3">
            <a:alphaModFix/>
          </a:blip>
          <a:srcRect b="9851" l="0" r="59750" t="9665"/>
          <a:stretch/>
        </p:blipFill>
        <p:spPr>
          <a:xfrm>
            <a:off x="5057550" y="6860300"/>
            <a:ext cx="593926" cy="593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0" name="Shape 270"/>
        <p:cNvGrpSpPr/>
        <p:nvPr/>
      </p:nvGrpSpPr>
      <p:grpSpPr>
        <a:xfrm>
          <a:off x="0" y="0"/>
          <a:ext cx="0" cy="0"/>
          <a:chOff x="0" y="0"/>
          <a:chExt cx="0" cy="0"/>
        </a:xfrm>
      </p:grpSpPr>
      <p:sp>
        <p:nvSpPr>
          <p:cNvPr id="271" name="Google Shape;271;p27"/>
          <p:cNvSpPr txBox="1"/>
          <p:nvPr/>
        </p:nvSpPr>
        <p:spPr>
          <a:xfrm>
            <a:off x="803550" y="2014650"/>
            <a:ext cx="16932900" cy="6257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GB" sz="3400">
                <a:latin typeface="Montserrat"/>
                <a:ea typeface="Montserrat"/>
                <a:cs typeface="Montserrat"/>
                <a:sym typeface="Montserrat"/>
              </a:rPr>
              <a:t>Zuerst gehen sie ins              . Dort gibt es sehr viel Gemüse! </a:t>
            </a:r>
            <a:endParaRPr sz="3400">
              <a:latin typeface="Montserrat"/>
              <a:ea typeface="Montserrat"/>
              <a:cs typeface="Montserrat"/>
              <a:sym typeface="Montserrat"/>
            </a:endParaRPr>
          </a:p>
          <a:p>
            <a:pPr indent="0" lvl="0" marL="0" rtl="0" algn="l">
              <a:lnSpc>
                <a:spcPct val="200000"/>
              </a:lnSpc>
              <a:spcBef>
                <a:spcPts val="0"/>
              </a:spcBef>
              <a:spcAft>
                <a:spcPts val="0"/>
              </a:spcAft>
              <a:buNone/>
            </a:pPr>
            <a:r>
              <a:rPr lang="en-GB" sz="3400">
                <a:latin typeface="Montserrat"/>
                <a:ea typeface="Montserrat"/>
                <a:cs typeface="Montserrat"/>
                <a:sym typeface="Montserrat"/>
              </a:rPr>
              <a:t>Dann gehen sie auf den            . Lara sieht eine Tasche. Sie mag sie sehr!</a:t>
            </a:r>
            <a:endParaRPr sz="3400">
              <a:latin typeface="Montserrat"/>
              <a:ea typeface="Montserrat"/>
              <a:cs typeface="Montserrat"/>
              <a:sym typeface="Montserrat"/>
            </a:endParaRPr>
          </a:p>
          <a:p>
            <a:pPr indent="0" lvl="0" marL="0" rtl="0" algn="l">
              <a:lnSpc>
                <a:spcPct val="200000"/>
              </a:lnSpc>
              <a:spcBef>
                <a:spcPts val="0"/>
              </a:spcBef>
              <a:spcAft>
                <a:spcPts val="0"/>
              </a:spcAft>
              <a:buNone/>
            </a:pPr>
            <a:r>
              <a:rPr lang="en-GB" sz="3400">
                <a:latin typeface="Montserrat"/>
                <a:ea typeface="Montserrat"/>
                <a:cs typeface="Montserrat"/>
                <a:sym typeface="Montserrat"/>
              </a:rPr>
              <a:t>Sie gehen danach ins           , und dann in den Park. Jan ist im Park! </a:t>
            </a:r>
            <a:endParaRPr sz="3400">
              <a:latin typeface="Montserrat"/>
              <a:ea typeface="Montserrat"/>
              <a:cs typeface="Montserrat"/>
              <a:sym typeface="Montserrat"/>
            </a:endParaRPr>
          </a:p>
          <a:p>
            <a:pPr indent="0" lvl="0" marL="0" rtl="0" algn="l">
              <a:lnSpc>
                <a:spcPct val="200000"/>
              </a:lnSpc>
              <a:spcBef>
                <a:spcPts val="0"/>
              </a:spcBef>
              <a:spcAft>
                <a:spcPts val="0"/>
              </a:spcAft>
              <a:buNone/>
            </a:pPr>
            <a:r>
              <a:rPr lang="en-GB" sz="3400">
                <a:latin typeface="Montserrat"/>
                <a:ea typeface="Montserrat"/>
                <a:cs typeface="Montserrat"/>
                <a:sym typeface="Montserrat"/>
              </a:rPr>
              <a:t>Sie reden über die              . Laras Lieblingsfach ist               , aber Mehmet und Jan mögen            und Kunst. Sie finden             beide schwierig.</a:t>
            </a:r>
            <a:endParaRPr sz="34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pic>
        <p:nvPicPr>
          <p:cNvPr id="272" name="Google Shape;272;p27"/>
          <p:cNvPicPr preferRelativeResize="0"/>
          <p:nvPr/>
        </p:nvPicPr>
        <p:blipFill>
          <a:blip r:embed="rId3">
            <a:alphaModFix/>
          </a:blip>
          <a:stretch>
            <a:fillRect/>
          </a:stretch>
        </p:blipFill>
        <p:spPr>
          <a:xfrm>
            <a:off x="5354475" y="2014650"/>
            <a:ext cx="1208851" cy="806528"/>
          </a:xfrm>
          <a:prstGeom prst="rect">
            <a:avLst/>
          </a:prstGeom>
          <a:noFill/>
          <a:ln>
            <a:noFill/>
          </a:ln>
        </p:spPr>
      </p:pic>
      <p:pic>
        <p:nvPicPr>
          <p:cNvPr id="273" name="Google Shape;273;p27"/>
          <p:cNvPicPr preferRelativeResize="0"/>
          <p:nvPr/>
        </p:nvPicPr>
        <p:blipFill>
          <a:blip r:embed="rId4">
            <a:alphaModFix/>
          </a:blip>
          <a:stretch>
            <a:fillRect/>
          </a:stretch>
        </p:blipFill>
        <p:spPr>
          <a:xfrm>
            <a:off x="6137300" y="2950076"/>
            <a:ext cx="1200989" cy="1017074"/>
          </a:xfrm>
          <a:prstGeom prst="rect">
            <a:avLst/>
          </a:prstGeom>
          <a:noFill/>
          <a:ln>
            <a:noFill/>
          </a:ln>
        </p:spPr>
      </p:pic>
      <p:pic>
        <p:nvPicPr>
          <p:cNvPr id="274" name="Google Shape;274;p27"/>
          <p:cNvPicPr preferRelativeResize="0"/>
          <p:nvPr/>
        </p:nvPicPr>
        <p:blipFill>
          <a:blip r:embed="rId5">
            <a:alphaModFix/>
          </a:blip>
          <a:stretch>
            <a:fillRect/>
          </a:stretch>
        </p:blipFill>
        <p:spPr>
          <a:xfrm>
            <a:off x="5615848" y="3858583"/>
            <a:ext cx="1308400" cy="1017079"/>
          </a:xfrm>
          <a:prstGeom prst="rect">
            <a:avLst/>
          </a:prstGeom>
          <a:noFill/>
          <a:ln>
            <a:noFill/>
          </a:ln>
        </p:spPr>
      </p:pic>
      <p:pic>
        <p:nvPicPr>
          <p:cNvPr id="275" name="Google Shape;275;p27"/>
          <p:cNvPicPr preferRelativeResize="0"/>
          <p:nvPr/>
        </p:nvPicPr>
        <p:blipFill>
          <a:blip r:embed="rId6">
            <a:alphaModFix/>
          </a:blip>
          <a:stretch>
            <a:fillRect/>
          </a:stretch>
        </p:blipFill>
        <p:spPr>
          <a:xfrm>
            <a:off x="5059596" y="5093733"/>
            <a:ext cx="1391101" cy="712936"/>
          </a:xfrm>
          <a:prstGeom prst="rect">
            <a:avLst/>
          </a:prstGeom>
          <a:noFill/>
          <a:ln>
            <a:noFill/>
          </a:ln>
        </p:spPr>
      </p:pic>
      <p:pic>
        <p:nvPicPr>
          <p:cNvPr id="276" name="Google Shape;276;p27"/>
          <p:cNvPicPr preferRelativeResize="0"/>
          <p:nvPr/>
        </p:nvPicPr>
        <p:blipFill>
          <a:blip r:embed="rId7">
            <a:alphaModFix/>
          </a:blip>
          <a:stretch>
            <a:fillRect/>
          </a:stretch>
        </p:blipFill>
        <p:spPr>
          <a:xfrm>
            <a:off x="11465950" y="4991049"/>
            <a:ext cx="1530499" cy="918300"/>
          </a:xfrm>
          <a:prstGeom prst="rect">
            <a:avLst/>
          </a:prstGeom>
          <a:noFill/>
          <a:ln>
            <a:noFill/>
          </a:ln>
        </p:spPr>
      </p:pic>
      <p:pic>
        <p:nvPicPr>
          <p:cNvPr id="277" name="Google Shape;277;p27"/>
          <p:cNvPicPr preferRelativeResize="0"/>
          <p:nvPr/>
        </p:nvPicPr>
        <p:blipFill rotWithShape="1">
          <a:blip r:embed="rId8">
            <a:alphaModFix/>
          </a:blip>
          <a:srcRect b="20804" l="22727" r="25722" t="24316"/>
          <a:stretch/>
        </p:blipFill>
        <p:spPr>
          <a:xfrm>
            <a:off x="3484750" y="5909348"/>
            <a:ext cx="1201002" cy="1278502"/>
          </a:xfrm>
          <a:prstGeom prst="rect">
            <a:avLst/>
          </a:prstGeom>
          <a:noFill/>
          <a:ln>
            <a:noFill/>
          </a:ln>
        </p:spPr>
      </p:pic>
      <p:pic>
        <p:nvPicPr>
          <p:cNvPr id="278" name="Google Shape;278;p27"/>
          <p:cNvPicPr preferRelativeResize="0"/>
          <p:nvPr/>
        </p:nvPicPr>
        <p:blipFill rotWithShape="1">
          <a:blip r:embed="rId9">
            <a:alphaModFix/>
          </a:blip>
          <a:srcRect b="16264" l="15879" r="14472" t="15167"/>
          <a:stretch/>
        </p:blipFill>
        <p:spPr>
          <a:xfrm>
            <a:off x="9474900" y="5957484"/>
            <a:ext cx="1201002" cy="1182230"/>
          </a:xfrm>
          <a:prstGeom prst="rect">
            <a:avLst/>
          </a:prstGeom>
          <a:noFill/>
          <a:ln>
            <a:noFill/>
          </a:ln>
        </p:spPr>
      </p:pic>
      <p:sp>
        <p:nvSpPr>
          <p:cNvPr id="279" name="Google Shape;279;p27"/>
          <p:cNvSpPr txBox="1"/>
          <p:nvPr/>
        </p:nvSpPr>
        <p:spPr>
          <a:xfrm>
            <a:off x="782200" y="616275"/>
            <a:ext cx="16932900" cy="1066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Replace the pictures with words. </a:t>
            </a:r>
            <a:endParaRPr b="1" sz="400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3" name="Shape 283"/>
        <p:cNvGrpSpPr/>
        <p:nvPr/>
      </p:nvGrpSpPr>
      <p:grpSpPr>
        <a:xfrm>
          <a:off x="0" y="0"/>
          <a:ext cx="0" cy="0"/>
          <a:chOff x="0" y="0"/>
          <a:chExt cx="0" cy="0"/>
        </a:xfrm>
      </p:grpSpPr>
      <p:sp>
        <p:nvSpPr>
          <p:cNvPr id="284" name="Google Shape;284;p28"/>
          <p:cNvSpPr txBox="1"/>
          <p:nvPr/>
        </p:nvSpPr>
        <p:spPr>
          <a:xfrm>
            <a:off x="803550" y="2014650"/>
            <a:ext cx="16932900" cy="6257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GB" sz="3400">
                <a:latin typeface="Montserrat"/>
                <a:ea typeface="Montserrat"/>
                <a:cs typeface="Montserrat"/>
                <a:sym typeface="Montserrat"/>
              </a:rPr>
              <a:t>Zuerst gehen sie ins </a:t>
            </a:r>
            <a:r>
              <a:rPr b="1" lang="en-GB" sz="3400">
                <a:latin typeface="Montserrat"/>
                <a:ea typeface="Montserrat"/>
                <a:cs typeface="Montserrat"/>
                <a:sym typeface="Montserrat"/>
              </a:rPr>
              <a:t>Café</a:t>
            </a:r>
            <a:r>
              <a:rPr lang="en-GB" sz="3400">
                <a:latin typeface="Montserrat"/>
                <a:ea typeface="Montserrat"/>
                <a:cs typeface="Montserrat"/>
                <a:sym typeface="Montserrat"/>
              </a:rPr>
              <a:t>. Dort gibt es sehr viel Gemüse! </a:t>
            </a:r>
            <a:endParaRPr sz="3400">
              <a:latin typeface="Montserrat"/>
              <a:ea typeface="Montserrat"/>
              <a:cs typeface="Montserrat"/>
              <a:sym typeface="Montserrat"/>
            </a:endParaRPr>
          </a:p>
          <a:p>
            <a:pPr indent="0" lvl="0" marL="0" rtl="0" algn="l">
              <a:lnSpc>
                <a:spcPct val="200000"/>
              </a:lnSpc>
              <a:spcBef>
                <a:spcPts val="0"/>
              </a:spcBef>
              <a:spcAft>
                <a:spcPts val="0"/>
              </a:spcAft>
              <a:buNone/>
            </a:pPr>
            <a:r>
              <a:rPr lang="en-GB" sz="3400">
                <a:latin typeface="Montserrat"/>
                <a:ea typeface="Montserrat"/>
                <a:cs typeface="Montserrat"/>
                <a:sym typeface="Montserrat"/>
              </a:rPr>
              <a:t>Dann gehen sie auf den </a:t>
            </a:r>
            <a:r>
              <a:rPr b="1" lang="en-GB" sz="3400">
                <a:latin typeface="Montserrat"/>
                <a:ea typeface="Montserrat"/>
                <a:cs typeface="Montserrat"/>
                <a:sym typeface="Montserrat"/>
              </a:rPr>
              <a:t>Markt</a:t>
            </a:r>
            <a:r>
              <a:rPr lang="en-GB" sz="3400">
                <a:latin typeface="Montserrat"/>
                <a:ea typeface="Montserrat"/>
                <a:cs typeface="Montserrat"/>
                <a:sym typeface="Montserrat"/>
              </a:rPr>
              <a:t>. Lara sieht eine Tasche. Sie mag sie sehr!</a:t>
            </a:r>
            <a:endParaRPr sz="3400">
              <a:latin typeface="Montserrat"/>
              <a:ea typeface="Montserrat"/>
              <a:cs typeface="Montserrat"/>
              <a:sym typeface="Montserrat"/>
            </a:endParaRPr>
          </a:p>
          <a:p>
            <a:pPr indent="0" lvl="0" marL="0" rtl="0" algn="l">
              <a:lnSpc>
                <a:spcPct val="200000"/>
              </a:lnSpc>
              <a:spcBef>
                <a:spcPts val="0"/>
              </a:spcBef>
              <a:spcAft>
                <a:spcPts val="0"/>
              </a:spcAft>
              <a:buNone/>
            </a:pPr>
            <a:r>
              <a:rPr lang="en-GB" sz="3400">
                <a:latin typeface="Montserrat"/>
                <a:ea typeface="Montserrat"/>
                <a:cs typeface="Montserrat"/>
                <a:sym typeface="Montserrat"/>
              </a:rPr>
              <a:t>Sie gehen danach ins </a:t>
            </a:r>
            <a:r>
              <a:rPr b="1" lang="en-GB" sz="3400">
                <a:latin typeface="Montserrat"/>
                <a:ea typeface="Montserrat"/>
                <a:cs typeface="Montserrat"/>
                <a:sym typeface="Montserrat"/>
              </a:rPr>
              <a:t>Geschäft</a:t>
            </a:r>
            <a:r>
              <a:rPr lang="en-GB" sz="3400">
                <a:latin typeface="Montserrat"/>
                <a:ea typeface="Montserrat"/>
                <a:cs typeface="Montserrat"/>
                <a:sym typeface="Montserrat"/>
              </a:rPr>
              <a:t>, und dann in den Park. Jan ist im Park! </a:t>
            </a:r>
            <a:endParaRPr sz="3400">
              <a:latin typeface="Montserrat"/>
              <a:ea typeface="Montserrat"/>
              <a:cs typeface="Montserrat"/>
              <a:sym typeface="Montserrat"/>
            </a:endParaRPr>
          </a:p>
          <a:p>
            <a:pPr indent="0" lvl="0" marL="0" rtl="0" algn="l">
              <a:lnSpc>
                <a:spcPct val="200000"/>
              </a:lnSpc>
              <a:spcBef>
                <a:spcPts val="0"/>
              </a:spcBef>
              <a:spcAft>
                <a:spcPts val="0"/>
              </a:spcAft>
              <a:buNone/>
            </a:pPr>
            <a:r>
              <a:rPr lang="en-GB" sz="3400">
                <a:latin typeface="Montserrat"/>
                <a:ea typeface="Montserrat"/>
                <a:cs typeface="Montserrat"/>
                <a:sym typeface="Montserrat"/>
              </a:rPr>
              <a:t>Sie reden über die </a:t>
            </a:r>
            <a:r>
              <a:rPr b="1" lang="en-GB" sz="3400">
                <a:latin typeface="Montserrat"/>
                <a:ea typeface="Montserrat"/>
                <a:cs typeface="Montserrat"/>
                <a:sym typeface="Montserrat"/>
              </a:rPr>
              <a:t>Schule</a:t>
            </a:r>
            <a:r>
              <a:rPr lang="en-GB" sz="3400">
                <a:latin typeface="Montserrat"/>
                <a:ea typeface="Montserrat"/>
                <a:cs typeface="Montserrat"/>
                <a:sym typeface="Montserrat"/>
              </a:rPr>
              <a:t>. Laras Lieblingsfach ist </a:t>
            </a:r>
            <a:r>
              <a:rPr b="1" lang="en-GB" sz="3400">
                <a:latin typeface="Montserrat"/>
                <a:ea typeface="Montserrat"/>
                <a:cs typeface="Montserrat"/>
                <a:sym typeface="Montserrat"/>
              </a:rPr>
              <a:t>Deutsch</a:t>
            </a:r>
            <a:r>
              <a:rPr lang="en-GB" sz="3400">
                <a:latin typeface="Montserrat"/>
                <a:ea typeface="Montserrat"/>
                <a:cs typeface="Montserrat"/>
                <a:sym typeface="Montserrat"/>
              </a:rPr>
              <a:t>, aber Mehmet und Jan mögen </a:t>
            </a:r>
            <a:r>
              <a:rPr b="1" lang="en-GB" sz="3400">
                <a:latin typeface="Montserrat"/>
                <a:ea typeface="Montserrat"/>
                <a:cs typeface="Montserrat"/>
                <a:sym typeface="Montserrat"/>
              </a:rPr>
              <a:t>Naturwissenschaft</a:t>
            </a:r>
            <a:r>
              <a:rPr lang="en-GB" sz="3400">
                <a:latin typeface="Montserrat"/>
                <a:ea typeface="Montserrat"/>
                <a:cs typeface="Montserrat"/>
                <a:sym typeface="Montserrat"/>
              </a:rPr>
              <a:t> und Kunst. Sie finden </a:t>
            </a:r>
            <a:r>
              <a:rPr b="1" lang="en-GB" sz="3400">
                <a:latin typeface="Montserrat"/>
                <a:ea typeface="Montserrat"/>
                <a:cs typeface="Montserrat"/>
                <a:sym typeface="Montserrat"/>
              </a:rPr>
              <a:t>Mathematik </a:t>
            </a:r>
            <a:r>
              <a:rPr lang="en-GB" sz="3400">
                <a:latin typeface="Montserrat"/>
                <a:ea typeface="Montserrat"/>
                <a:cs typeface="Montserrat"/>
                <a:sym typeface="Montserrat"/>
              </a:rPr>
              <a:t>beide schwierig.</a:t>
            </a:r>
            <a:endParaRPr sz="34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285" name="Google Shape;285;p28"/>
          <p:cNvSpPr txBox="1"/>
          <p:nvPr/>
        </p:nvSpPr>
        <p:spPr>
          <a:xfrm>
            <a:off x="782200" y="616275"/>
            <a:ext cx="16932900" cy="1066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Antworten</a:t>
            </a:r>
            <a:endParaRPr b="1" sz="40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9" name="Shape 289"/>
        <p:cNvGrpSpPr/>
        <p:nvPr/>
      </p:nvGrpSpPr>
      <p:grpSpPr>
        <a:xfrm>
          <a:off x="0" y="0"/>
          <a:ext cx="0" cy="0"/>
          <a:chOff x="0" y="0"/>
          <a:chExt cx="0" cy="0"/>
        </a:xfrm>
      </p:grpSpPr>
      <p:sp>
        <p:nvSpPr>
          <p:cNvPr id="290" name="Google Shape;290;p29"/>
          <p:cNvSpPr txBox="1"/>
          <p:nvPr/>
        </p:nvSpPr>
        <p:spPr>
          <a:xfrm>
            <a:off x="803550" y="1516950"/>
            <a:ext cx="16184400" cy="5309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3600">
                <a:latin typeface="Montserrat"/>
                <a:ea typeface="Montserrat"/>
                <a:cs typeface="Montserrat"/>
                <a:sym typeface="Montserrat"/>
              </a:rPr>
              <a:t>Sie gehen gemeinsam ____ Kino. Matthias  sitzt auch ____ Kino! Er ____ ein Eis – mmm, lecker! Die vier Freunde _________ den Film sehr lustig. Matthias’ Lieblingsschauspieler spielt im _____ mit! Danach springt Matthias auf sein _____ und fährt nach Hause.</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lang="en-GB" sz="3600">
                <a:latin typeface="Montserrat"/>
                <a:ea typeface="Montserrat"/>
                <a:cs typeface="Montserrat"/>
                <a:sym typeface="Montserrat"/>
              </a:rPr>
              <a:t>Lara, Mehmet und Jan _________ auch nach ________ . Am Abend gibt Lara in der Schule ein _________ .  </a:t>
            </a:r>
            <a:endParaRPr sz="36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291" name="Google Shape;291;p29"/>
          <p:cNvSpPr txBox="1"/>
          <p:nvPr/>
        </p:nvSpPr>
        <p:spPr>
          <a:xfrm>
            <a:off x="803550" y="356800"/>
            <a:ext cx="16184400" cy="1066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100">
                <a:solidFill>
                  <a:schemeClr val="dk2"/>
                </a:solidFill>
                <a:latin typeface="Montserrat"/>
                <a:ea typeface="Montserrat"/>
                <a:cs typeface="Montserrat"/>
                <a:sym typeface="Montserrat"/>
              </a:rPr>
              <a:t>Fill in the missing words</a:t>
            </a:r>
            <a:r>
              <a:rPr b="1" lang="en-GB" sz="4100">
                <a:solidFill>
                  <a:schemeClr val="dk2"/>
                </a:solidFill>
                <a:latin typeface="Montserrat"/>
                <a:ea typeface="Montserrat"/>
                <a:cs typeface="Montserrat"/>
                <a:sym typeface="Montserrat"/>
              </a:rPr>
              <a:t>. </a:t>
            </a:r>
            <a:endParaRPr b="1" sz="4100">
              <a:solidFill>
                <a:schemeClr val="dk2"/>
              </a:solidFill>
              <a:latin typeface="Montserrat"/>
              <a:ea typeface="Montserrat"/>
              <a:cs typeface="Montserrat"/>
              <a:sym typeface="Montserrat"/>
            </a:endParaRPr>
          </a:p>
        </p:txBody>
      </p:sp>
      <p:sp>
        <p:nvSpPr>
          <p:cNvPr id="292" name="Google Shape;292;p29"/>
          <p:cNvSpPr txBox="1"/>
          <p:nvPr/>
        </p:nvSpPr>
        <p:spPr>
          <a:xfrm>
            <a:off x="15894450" y="7039825"/>
            <a:ext cx="10935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ins</a:t>
            </a:r>
            <a:endParaRPr sz="3400">
              <a:latin typeface="Montserrat"/>
              <a:ea typeface="Montserrat"/>
              <a:cs typeface="Montserrat"/>
              <a:sym typeface="Montserrat"/>
            </a:endParaRPr>
          </a:p>
        </p:txBody>
      </p:sp>
      <p:sp>
        <p:nvSpPr>
          <p:cNvPr id="293" name="Google Shape;293;p29"/>
          <p:cNvSpPr txBox="1"/>
          <p:nvPr/>
        </p:nvSpPr>
        <p:spPr>
          <a:xfrm>
            <a:off x="6599675" y="7039825"/>
            <a:ext cx="14934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im</a:t>
            </a:r>
            <a:endParaRPr sz="3400">
              <a:latin typeface="Montserrat"/>
              <a:ea typeface="Montserrat"/>
              <a:cs typeface="Montserrat"/>
              <a:sym typeface="Montserrat"/>
            </a:endParaRPr>
          </a:p>
        </p:txBody>
      </p:sp>
      <p:sp>
        <p:nvSpPr>
          <p:cNvPr id="294" name="Google Shape;294;p29"/>
          <p:cNvSpPr txBox="1"/>
          <p:nvPr/>
        </p:nvSpPr>
        <p:spPr>
          <a:xfrm>
            <a:off x="4987200" y="7039825"/>
            <a:ext cx="14934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isst</a:t>
            </a:r>
            <a:endParaRPr sz="3400">
              <a:latin typeface="Montserrat"/>
              <a:ea typeface="Montserrat"/>
              <a:cs typeface="Montserrat"/>
              <a:sym typeface="Montserrat"/>
            </a:endParaRPr>
          </a:p>
        </p:txBody>
      </p:sp>
      <p:sp>
        <p:nvSpPr>
          <p:cNvPr id="295" name="Google Shape;295;p29"/>
          <p:cNvSpPr txBox="1"/>
          <p:nvPr/>
        </p:nvSpPr>
        <p:spPr>
          <a:xfrm>
            <a:off x="2758525" y="7016200"/>
            <a:ext cx="21096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finden</a:t>
            </a:r>
            <a:endParaRPr sz="3400">
              <a:latin typeface="Montserrat"/>
              <a:ea typeface="Montserrat"/>
              <a:cs typeface="Montserrat"/>
              <a:sym typeface="Montserrat"/>
            </a:endParaRPr>
          </a:p>
        </p:txBody>
      </p:sp>
      <p:sp>
        <p:nvSpPr>
          <p:cNvPr id="296" name="Google Shape;296;p29"/>
          <p:cNvSpPr txBox="1"/>
          <p:nvPr/>
        </p:nvSpPr>
        <p:spPr>
          <a:xfrm>
            <a:off x="10440825" y="7039825"/>
            <a:ext cx="14934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Film</a:t>
            </a:r>
            <a:endParaRPr sz="3400">
              <a:latin typeface="Montserrat"/>
              <a:ea typeface="Montserrat"/>
              <a:cs typeface="Montserrat"/>
              <a:sym typeface="Montserrat"/>
            </a:endParaRPr>
          </a:p>
        </p:txBody>
      </p:sp>
      <p:sp>
        <p:nvSpPr>
          <p:cNvPr id="297" name="Google Shape;297;p29"/>
          <p:cNvSpPr txBox="1"/>
          <p:nvPr/>
        </p:nvSpPr>
        <p:spPr>
          <a:xfrm>
            <a:off x="12053300" y="7016200"/>
            <a:ext cx="14934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Rad</a:t>
            </a:r>
            <a:endParaRPr sz="3400">
              <a:latin typeface="Montserrat"/>
              <a:ea typeface="Montserrat"/>
              <a:cs typeface="Montserrat"/>
              <a:sym typeface="Montserrat"/>
            </a:endParaRPr>
          </a:p>
        </p:txBody>
      </p:sp>
      <p:sp>
        <p:nvSpPr>
          <p:cNvPr id="298" name="Google Shape;298;p29"/>
          <p:cNvSpPr txBox="1"/>
          <p:nvPr/>
        </p:nvSpPr>
        <p:spPr>
          <a:xfrm>
            <a:off x="8212150" y="7016200"/>
            <a:ext cx="21096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gehen</a:t>
            </a:r>
            <a:endParaRPr sz="3400">
              <a:latin typeface="Montserrat"/>
              <a:ea typeface="Montserrat"/>
              <a:cs typeface="Montserrat"/>
              <a:sym typeface="Montserrat"/>
            </a:endParaRPr>
          </a:p>
        </p:txBody>
      </p:sp>
      <p:sp>
        <p:nvSpPr>
          <p:cNvPr id="299" name="Google Shape;299;p29"/>
          <p:cNvSpPr txBox="1"/>
          <p:nvPr/>
        </p:nvSpPr>
        <p:spPr>
          <a:xfrm>
            <a:off x="803550" y="7016200"/>
            <a:ext cx="18510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Hause</a:t>
            </a:r>
            <a:endParaRPr sz="3400">
              <a:latin typeface="Montserrat"/>
              <a:ea typeface="Montserrat"/>
              <a:cs typeface="Montserrat"/>
              <a:sym typeface="Montserrat"/>
            </a:endParaRPr>
          </a:p>
        </p:txBody>
      </p:sp>
      <p:sp>
        <p:nvSpPr>
          <p:cNvPr id="300" name="Google Shape;300;p29"/>
          <p:cNvSpPr txBox="1"/>
          <p:nvPr/>
        </p:nvSpPr>
        <p:spPr>
          <a:xfrm>
            <a:off x="13665775" y="7016200"/>
            <a:ext cx="2109600" cy="734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latin typeface="Montserrat"/>
                <a:ea typeface="Montserrat"/>
                <a:cs typeface="Montserrat"/>
                <a:sym typeface="Montserrat"/>
              </a:rPr>
              <a:t>Konzert</a:t>
            </a:r>
            <a:endParaRPr sz="34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4" name="Shape 304"/>
        <p:cNvGrpSpPr/>
        <p:nvPr/>
      </p:nvGrpSpPr>
      <p:grpSpPr>
        <a:xfrm>
          <a:off x="0" y="0"/>
          <a:ext cx="0" cy="0"/>
          <a:chOff x="0" y="0"/>
          <a:chExt cx="0" cy="0"/>
        </a:xfrm>
      </p:grpSpPr>
      <p:sp>
        <p:nvSpPr>
          <p:cNvPr id="305" name="Google Shape;305;p30"/>
          <p:cNvSpPr txBox="1"/>
          <p:nvPr/>
        </p:nvSpPr>
        <p:spPr>
          <a:xfrm>
            <a:off x="759900" y="2199450"/>
            <a:ext cx="16120200" cy="523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3600">
                <a:latin typeface="Montserrat"/>
                <a:ea typeface="Montserrat"/>
                <a:cs typeface="Montserrat"/>
                <a:sym typeface="Montserrat"/>
              </a:rPr>
              <a:t>Sie gehen gemeinsam </a:t>
            </a:r>
            <a:r>
              <a:rPr b="1" lang="en-GB" sz="3600">
                <a:latin typeface="Montserrat"/>
                <a:ea typeface="Montserrat"/>
                <a:cs typeface="Montserrat"/>
                <a:sym typeface="Montserrat"/>
              </a:rPr>
              <a:t>ins</a:t>
            </a:r>
            <a:r>
              <a:rPr lang="en-GB" sz="3600">
                <a:latin typeface="Montserrat"/>
                <a:ea typeface="Montserrat"/>
                <a:cs typeface="Montserrat"/>
                <a:sym typeface="Montserrat"/>
              </a:rPr>
              <a:t> Kino. Matthias  sitzt auch </a:t>
            </a:r>
            <a:r>
              <a:rPr b="1" lang="en-GB" sz="3600">
                <a:latin typeface="Montserrat"/>
                <a:ea typeface="Montserrat"/>
                <a:cs typeface="Montserrat"/>
                <a:sym typeface="Montserrat"/>
              </a:rPr>
              <a:t>im</a:t>
            </a:r>
            <a:r>
              <a:rPr lang="en-GB" sz="3600">
                <a:latin typeface="Montserrat"/>
                <a:ea typeface="Montserrat"/>
                <a:cs typeface="Montserrat"/>
                <a:sym typeface="Montserrat"/>
              </a:rPr>
              <a:t> Kino! Er </a:t>
            </a:r>
            <a:r>
              <a:rPr b="1" lang="en-GB" sz="3600">
                <a:latin typeface="Montserrat"/>
                <a:ea typeface="Montserrat"/>
                <a:cs typeface="Montserrat"/>
                <a:sym typeface="Montserrat"/>
              </a:rPr>
              <a:t>isst</a:t>
            </a:r>
            <a:r>
              <a:rPr lang="en-GB" sz="3600">
                <a:latin typeface="Montserrat"/>
                <a:ea typeface="Montserrat"/>
                <a:cs typeface="Montserrat"/>
                <a:sym typeface="Montserrat"/>
              </a:rPr>
              <a:t> ein Eis – mmm, lecker! Die vier Freunde </a:t>
            </a:r>
            <a:r>
              <a:rPr b="1" lang="en-GB" sz="3600">
                <a:latin typeface="Montserrat"/>
                <a:ea typeface="Montserrat"/>
                <a:cs typeface="Montserrat"/>
                <a:sym typeface="Montserrat"/>
              </a:rPr>
              <a:t>finden</a:t>
            </a:r>
            <a:r>
              <a:rPr lang="en-GB" sz="3600">
                <a:latin typeface="Montserrat"/>
                <a:ea typeface="Montserrat"/>
                <a:cs typeface="Montserrat"/>
                <a:sym typeface="Montserrat"/>
              </a:rPr>
              <a:t> den Film sehr lustig. Matthias’ Lieblingsschauspieler spielt im </a:t>
            </a:r>
            <a:r>
              <a:rPr b="1" lang="en-GB" sz="3600">
                <a:latin typeface="Montserrat"/>
                <a:ea typeface="Montserrat"/>
                <a:cs typeface="Montserrat"/>
                <a:sym typeface="Montserrat"/>
              </a:rPr>
              <a:t>Film</a:t>
            </a:r>
            <a:r>
              <a:rPr lang="en-GB" sz="3600">
                <a:latin typeface="Montserrat"/>
                <a:ea typeface="Montserrat"/>
                <a:cs typeface="Montserrat"/>
                <a:sym typeface="Montserrat"/>
              </a:rPr>
              <a:t> mit! Danach springt Matthias auf sein </a:t>
            </a:r>
            <a:r>
              <a:rPr b="1" lang="en-GB" sz="3600">
                <a:latin typeface="Montserrat"/>
                <a:ea typeface="Montserrat"/>
                <a:cs typeface="Montserrat"/>
                <a:sym typeface="Montserrat"/>
              </a:rPr>
              <a:t>Rad</a:t>
            </a:r>
            <a:r>
              <a:rPr lang="en-GB" sz="3600">
                <a:latin typeface="Montserrat"/>
                <a:ea typeface="Montserrat"/>
                <a:cs typeface="Montserrat"/>
                <a:sym typeface="Montserrat"/>
              </a:rPr>
              <a:t> und fährt nach </a:t>
            </a:r>
            <a:r>
              <a:rPr b="1" lang="en-GB" sz="3600">
                <a:latin typeface="Montserrat"/>
                <a:ea typeface="Montserrat"/>
                <a:cs typeface="Montserrat"/>
                <a:sym typeface="Montserrat"/>
              </a:rPr>
              <a:t>Hause</a:t>
            </a:r>
            <a:r>
              <a:rPr lang="en-GB" sz="3600">
                <a:latin typeface="Montserrat"/>
                <a:ea typeface="Montserrat"/>
                <a:cs typeface="Montserrat"/>
                <a:sym typeface="Montserrat"/>
              </a:rPr>
              <a:t>.</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lang="en-GB" sz="3600">
                <a:latin typeface="Montserrat"/>
                <a:ea typeface="Montserrat"/>
                <a:cs typeface="Montserrat"/>
                <a:sym typeface="Montserrat"/>
              </a:rPr>
              <a:t>Lara, Mehmet und Jan </a:t>
            </a:r>
            <a:r>
              <a:rPr b="1" lang="en-GB" sz="3600">
                <a:latin typeface="Montserrat"/>
                <a:ea typeface="Montserrat"/>
                <a:cs typeface="Montserrat"/>
                <a:sym typeface="Montserrat"/>
              </a:rPr>
              <a:t>gehen</a:t>
            </a:r>
            <a:r>
              <a:rPr lang="en-GB" sz="3600">
                <a:latin typeface="Montserrat"/>
                <a:ea typeface="Montserrat"/>
                <a:cs typeface="Montserrat"/>
                <a:sym typeface="Montserrat"/>
              </a:rPr>
              <a:t> auch nach Hause. Am Abend gibt Lara in der Schule ein </a:t>
            </a:r>
            <a:r>
              <a:rPr b="1" lang="en-GB" sz="3600">
                <a:latin typeface="Montserrat"/>
                <a:ea typeface="Montserrat"/>
                <a:cs typeface="Montserrat"/>
                <a:sym typeface="Montserrat"/>
              </a:rPr>
              <a:t>Konzert</a:t>
            </a:r>
            <a:r>
              <a:rPr lang="en-GB" sz="3600">
                <a:latin typeface="Montserrat"/>
                <a:ea typeface="Montserrat"/>
                <a:cs typeface="Montserrat"/>
                <a:sym typeface="Montserrat"/>
              </a:rPr>
              <a:t>.  </a:t>
            </a:r>
            <a:endParaRPr sz="36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306" name="Google Shape;306;p30"/>
          <p:cNvSpPr txBox="1"/>
          <p:nvPr/>
        </p:nvSpPr>
        <p:spPr>
          <a:xfrm>
            <a:off x="677550" y="890050"/>
            <a:ext cx="16202700" cy="1066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Antworten</a:t>
            </a:r>
            <a:endParaRPr b="1" sz="40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p:nvPr/>
        </p:nvSpPr>
        <p:spPr>
          <a:xfrm>
            <a:off x="9145349" y="213325"/>
            <a:ext cx="4175700" cy="2052000"/>
          </a:xfrm>
          <a:prstGeom prst="cloudCallout">
            <a:avLst>
              <a:gd fmla="val -78746" name="adj1"/>
              <a:gd fmla="val 13071" name="adj2"/>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später gehe ich </a:t>
            </a:r>
            <a:r>
              <a:rPr b="1" lang="en-GB" sz="3000">
                <a:latin typeface="Montserrat"/>
                <a:ea typeface="Montserrat"/>
                <a:cs typeface="Montserrat"/>
                <a:sym typeface="Montserrat"/>
              </a:rPr>
              <a:t>i___</a:t>
            </a:r>
            <a:r>
              <a:rPr b="1" lang="en-GB" sz="3000">
                <a:latin typeface="Montserrat"/>
                <a:ea typeface="Montserrat"/>
                <a:cs typeface="Montserrat"/>
                <a:sym typeface="Montserrat"/>
              </a:rPr>
              <a:t> G________ </a:t>
            </a:r>
            <a:r>
              <a:rPr lang="en-GB" sz="3000">
                <a:latin typeface="Montserrat"/>
                <a:ea typeface="Montserrat"/>
                <a:cs typeface="Montserrat"/>
                <a:sym typeface="Montserrat"/>
              </a:rPr>
              <a:t>.</a:t>
            </a:r>
            <a:endParaRPr sz="3000">
              <a:latin typeface="Montserrat"/>
              <a:ea typeface="Montserrat"/>
              <a:cs typeface="Montserrat"/>
              <a:sym typeface="Montserrat"/>
            </a:endParaRPr>
          </a:p>
        </p:txBody>
      </p:sp>
      <p:sp>
        <p:nvSpPr>
          <p:cNvPr id="312" name="Google Shape;312;p31"/>
          <p:cNvSpPr/>
          <p:nvPr/>
        </p:nvSpPr>
        <p:spPr>
          <a:xfrm>
            <a:off x="1226100" y="213329"/>
            <a:ext cx="4770300" cy="1859700"/>
          </a:xfrm>
          <a:prstGeom prst="cloudCallout">
            <a:avLst>
              <a:gd fmla="val 66499" name="adj1"/>
              <a:gd fmla="val 17706" name="adj2"/>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Jetzt bin ich </a:t>
            </a:r>
            <a:r>
              <a:rPr b="1" lang="en-GB" sz="3000">
                <a:latin typeface="Montserrat"/>
                <a:ea typeface="Montserrat"/>
                <a:cs typeface="Montserrat"/>
                <a:sym typeface="Montserrat"/>
              </a:rPr>
              <a:t>auf</a:t>
            </a:r>
            <a:r>
              <a:rPr b="1" lang="en-GB" sz="3000">
                <a:latin typeface="Montserrat"/>
                <a:ea typeface="Montserrat"/>
                <a:cs typeface="Montserrat"/>
                <a:sym typeface="Montserrat"/>
              </a:rPr>
              <a:t> d__ M_____ </a:t>
            </a:r>
            <a:r>
              <a:rPr lang="en-GB" sz="3000">
                <a:latin typeface="Montserrat"/>
                <a:ea typeface="Montserrat"/>
                <a:cs typeface="Montserrat"/>
                <a:sym typeface="Montserrat"/>
              </a:rPr>
              <a:t>, aber ...</a:t>
            </a:r>
            <a:endParaRPr sz="3000">
              <a:latin typeface="Montserrat"/>
              <a:ea typeface="Montserrat"/>
              <a:cs typeface="Montserrat"/>
              <a:sym typeface="Montserrat"/>
            </a:endParaRPr>
          </a:p>
        </p:txBody>
      </p:sp>
      <p:pic>
        <p:nvPicPr>
          <p:cNvPr id="313" name="Google Shape;313;p31"/>
          <p:cNvPicPr preferRelativeResize="0"/>
          <p:nvPr/>
        </p:nvPicPr>
        <p:blipFill rotWithShape="1">
          <a:blip r:embed="rId3">
            <a:alphaModFix/>
          </a:blip>
          <a:srcRect b="5629" l="38553" r="34382" t="14409"/>
          <a:stretch/>
        </p:blipFill>
        <p:spPr>
          <a:xfrm>
            <a:off x="6690808" y="337873"/>
            <a:ext cx="1443287" cy="2538427"/>
          </a:xfrm>
          <a:prstGeom prst="rect">
            <a:avLst/>
          </a:prstGeom>
          <a:noFill/>
          <a:ln>
            <a:noFill/>
          </a:ln>
        </p:spPr>
      </p:pic>
      <p:pic>
        <p:nvPicPr>
          <p:cNvPr id="314" name="Google Shape;314;p31"/>
          <p:cNvPicPr preferRelativeResize="0"/>
          <p:nvPr/>
        </p:nvPicPr>
        <p:blipFill>
          <a:blip r:embed="rId4">
            <a:alphaModFix/>
          </a:blip>
          <a:stretch>
            <a:fillRect/>
          </a:stretch>
        </p:blipFill>
        <p:spPr>
          <a:xfrm>
            <a:off x="4393625" y="1017772"/>
            <a:ext cx="785552" cy="561615"/>
          </a:xfrm>
          <a:prstGeom prst="rect">
            <a:avLst/>
          </a:prstGeom>
          <a:noFill/>
          <a:ln>
            <a:noFill/>
          </a:ln>
        </p:spPr>
      </p:pic>
      <p:pic>
        <p:nvPicPr>
          <p:cNvPr id="315" name="Google Shape;315;p31"/>
          <p:cNvPicPr preferRelativeResize="0"/>
          <p:nvPr/>
        </p:nvPicPr>
        <p:blipFill>
          <a:blip r:embed="rId5">
            <a:alphaModFix/>
          </a:blip>
          <a:stretch>
            <a:fillRect/>
          </a:stretch>
        </p:blipFill>
        <p:spPr>
          <a:xfrm>
            <a:off x="11603678" y="1111275"/>
            <a:ext cx="743098" cy="449170"/>
          </a:xfrm>
          <a:prstGeom prst="rect">
            <a:avLst/>
          </a:prstGeom>
          <a:noFill/>
          <a:ln>
            <a:noFill/>
          </a:ln>
        </p:spPr>
      </p:pic>
      <p:sp>
        <p:nvSpPr>
          <p:cNvPr id="316" name="Google Shape;316;p31"/>
          <p:cNvSpPr txBox="1"/>
          <p:nvPr/>
        </p:nvSpPr>
        <p:spPr>
          <a:xfrm>
            <a:off x="545175" y="426650"/>
            <a:ext cx="1137600" cy="12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latin typeface="Montserrat"/>
                <a:ea typeface="Montserrat"/>
                <a:cs typeface="Montserrat"/>
                <a:sym typeface="Montserrat"/>
              </a:rPr>
              <a:t>1</a:t>
            </a:r>
            <a:endParaRPr b="1" sz="6000">
              <a:latin typeface="Montserrat"/>
              <a:ea typeface="Montserrat"/>
              <a:cs typeface="Montserrat"/>
              <a:sym typeface="Montserrat"/>
            </a:endParaRPr>
          </a:p>
        </p:txBody>
      </p:sp>
      <p:sp>
        <p:nvSpPr>
          <p:cNvPr id="317" name="Google Shape;317;p31"/>
          <p:cNvSpPr txBox="1"/>
          <p:nvPr/>
        </p:nvSpPr>
        <p:spPr>
          <a:xfrm>
            <a:off x="545175" y="3282800"/>
            <a:ext cx="1137600" cy="12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latin typeface="Montserrat"/>
                <a:ea typeface="Montserrat"/>
                <a:cs typeface="Montserrat"/>
                <a:sym typeface="Montserrat"/>
              </a:rPr>
              <a:t>2</a:t>
            </a:r>
            <a:endParaRPr b="1" sz="6000">
              <a:latin typeface="Montserrat"/>
              <a:ea typeface="Montserrat"/>
              <a:cs typeface="Montserrat"/>
              <a:sym typeface="Montserrat"/>
            </a:endParaRPr>
          </a:p>
        </p:txBody>
      </p:sp>
      <p:sp>
        <p:nvSpPr>
          <p:cNvPr id="318" name="Google Shape;318;p31"/>
          <p:cNvSpPr/>
          <p:nvPr/>
        </p:nvSpPr>
        <p:spPr>
          <a:xfrm>
            <a:off x="7986550" y="2974650"/>
            <a:ext cx="4007100" cy="2052000"/>
          </a:xfrm>
          <a:prstGeom prst="cloudCallout">
            <a:avLst>
              <a:gd fmla="val -64264" name="adj1"/>
              <a:gd fmla="val 63774" name="adj2"/>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später gehe ich </a:t>
            </a:r>
            <a:r>
              <a:rPr b="1" lang="en-GB" sz="3000">
                <a:latin typeface="Montserrat"/>
                <a:ea typeface="Montserrat"/>
                <a:cs typeface="Montserrat"/>
                <a:sym typeface="Montserrat"/>
              </a:rPr>
              <a:t>i___ K____</a:t>
            </a:r>
            <a:r>
              <a:rPr lang="en-GB" sz="3000">
                <a:latin typeface="Montserrat"/>
                <a:ea typeface="Montserrat"/>
                <a:cs typeface="Montserrat"/>
                <a:sym typeface="Montserrat"/>
              </a:rPr>
              <a:t>.</a:t>
            </a:r>
            <a:endParaRPr sz="3000">
              <a:latin typeface="Montserrat"/>
              <a:ea typeface="Montserrat"/>
              <a:cs typeface="Montserrat"/>
              <a:sym typeface="Montserrat"/>
            </a:endParaRPr>
          </a:p>
        </p:txBody>
      </p:sp>
      <p:sp>
        <p:nvSpPr>
          <p:cNvPr id="319" name="Google Shape;319;p31"/>
          <p:cNvSpPr/>
          <p:nvPr/>
        </p:nvSpPr>
        <p:spPr>
          <a:xfrm>
            <a:off x="1354575" y="2876300"/>
            <a:ext cx="4334100" cy="2239500"/>
          </a:xfrm>
          <a:prstGeom prst="cloudCallout">
            <a:avLst>
              <a:gd fmla="val 62653" name="adj1"/>
              <a:gd fmla="val 60025" name="adj2"/>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Jetzt bin ich </a:t>
            </a:r>
            <a:r>
              <a:rPr b="1" lang="en-GB" sz="3000">
                <a:latin typeface="Montserrat"/>
                <a:ea typeface="Montserrat"/>
                <a:cs typeface="Montserrat"/>
                <a:sym typeface="Montserrat"/>
              </a:rPr>
              <a:t>in d__ S______</a:t>
            </a:r>
            <a:r>
              <a:rPr lang="en-GB" sz="3000">
                <a:latin typeface="Montserrat"/>
                <a:ea typeface="Montserrat"/>
                <a:cs typeface="Montserrat"/>
                <a:sym typeface="Montserrat"/>
              </a:rPr>
              <a:t>, aber ...</a:t>
            </a:r>
            <a:endParaRPr sz="3000">
              <a:latin typeface="Montserrat"/>
              <a:ea typeface="Montserrat"/>
              <a:cs typeface="Montserrat"/>
              <a:sym typeface="Montserrat"/>
            </a:endParaRPr>
          </a:p>
        </p:txBody>
      </p:sp>
      <p:pic>
        <p:nvPicPr>
          <p:cNvPr id="320" name="Google Shape;320;p31"/>
          <p:cNvPicPr preferRelativeResize="0"/>
          <p:nvPr/>
        </p:nvPicPr>
        <p:blipFill rotWithShape="1">
          <a:blip r:embed="rId3">
            <a:alphaModFix/>
          </a:blip>
          <a:srcRect b="5629" l="38553" r="34382" t="14409"/>
          <a:stretch/>
        </p:blipFill>
        <p:spPr>
          <a:xfrm>
            <a:off x="5946425" y="3363650"/>
            <a:ext cx="1333776" cy="2239624"/>
          </a:xfrm>
          <a:prstGeom prst="rect">
            <a:avLst/>
          </a:prstGeom>
          <a:noFill/>
          <a:ln>
            <a:noFill/>
          </a:ln>
        </p:spPr>
      </p:pic>
      <p:pic>
        <p:nvPicPr>
          <p:cNvPr id="321" name="Google Shape;321;p31"/>
          <p:cNvPicPr preferRelativeResize="0"/>
          <p:nvPr/>
        </p:nvPicPr>
        <p:blipFill>
          <a:blip r:embed="rId6">
            <a:alphaModFix/>
          </a:blip>
          <a:stretch>
            <a:fillRect/>
          </a:stretch>
        </p:blipFill>
        <p:spPr>
          <a:xfrm>
            <a:off x="4429263" y="3363646"/>
            <a:ext cx="810800" cy="510909"/>
          </a:xfrm>
          <a:prstGeom prst="rect">
            <a:avLst/>
          </a:prstGeom>
          <a:noFill/>
          <a:ln>
            <a:noFill/>
          </a:ln>
        </p:spPr>
      </p:pic>
      <p:pic>
        <p:nvPicPr>
          <p:cNvPr id="322" name="Google Shape;322;p31"/>
          <p:cNvPicPr preferRelativeResize="0"/>
          <p:nvPr/>
        </p:nvPicPr>
        <p:blipFill>
          <a:blip r:embed="rId7">
            <a:alphaModFix/>
          </a:blip>
          <a:stretch>
            <a:fillRect/>
          </a:stretch>
        </p:blipFill>
        <p:spPr>
          <a:xfrm>
            <a:off x="10727805" y="3966754"/>
            <a:ext cx="592874" cy="403239"/>
          </a:xfrm>
          <a:prstGeom prst="rect">
            <a:avLst/>
          </a:prstGeom>
          <a:noFill/>
          <a:ln>
            <a:noFill/>
          </a:ln>
        </p:spPr>
      </p:pic>
      <p:sp>
        <p:nvSpPr>
          <p:cNvPr id="323" name="Google Shape;323;p31"/>
          <p:cNvSpPr txBox="1"/>
          <p:nvPr/>
        </p:nvSpPr>
        <p:spPr>
          <a:xfrm>
            <a:off x="545175" y="6356750"/>
            <a:ext cx="1137600" cy="12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latin typeface="Montserrat"/>
                <a:ea typeface="Montserrat"/>
                <a:cs typeface="Montserrat"/>
                <a:sym typeface="Montserrat"/>
              </a:rPr>
              <a:t>3</a:t>
            </a:r>
            <a:endParaRPr b="1" sz="6000">
              <a:latin typeface="Montserrat"/>
              <a:ea typeface="Montserrat"/>
              <a:cs typeface="Montserrat"/>
              <a:sym typeface="Montserrat"/>
            </a:endParaRPr>
          </a:p>
        </p:txBody>
      </p:sp>
      <p:sp>
        <p:nvSpPr>
          <p:cNvPr id="324" name="Google Shape;324;p31"/>
          <p:cNvSpPr/>
          <p:nvPr/>
        </p:nvSpPr>
        <p:spPr>
          <a:xfrm>
            <a:off x="8297479" y="5570150"/>
            <a:ext cx="4237200" cy="1881900"/>
          </a:xfrm>
          <a:prstGeom prst="cloudCallout">
            <a:avLst>
              <a:gd fmla="val -64264" name="adj1"/>
              <a:gd fmla="val 63774" name="adj2"/>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später gehe ich </a:t>
            </a:r>
            <a:r>
              <a:rPr b="1" lang="en-GB" sz="3000">
                <a:latin typeface="Montserrat"/>
                <a:ea typeface="Montserrat"/>
                <a:cs typeface="Montserrat"/>
                <a:sym typeface="Montserrat"/>
              </a:rPr>
              <a:t>i___ K________ </a:t>
            </a:r>
            <a:r>
              <a:rPr lang="en-GB" sz="3000">
                <a:latin typeface="Montserrat"/>
                <a:ea typeface="Montserrat"/>
                <a:cs typeface="Montserrat"/>
                <a:sym typeface="Montserrat"/>
              </a:rPr>
              <a:t>.</a:t>
            </a:r>
            <a:endParaRPr sz="3000">
              <a:latin typeface="Montserrat"/>
              <a:ea typeface="Montserrat"/>
              <a:cs typeface="Montserrat"/>
              <a:sym typeface="Montserrat"/>
            </a:endParaRPr>
          </a:p>
        </p:txBody>
      </p:sp>
      <p:sp>
        <p:nvSpPr>
          <p:cNvPr id="325" name="Google Shape;325;p31"/>
          <p:cNvSpPr/>
          <p:nvPr/>
        </p:nvSpPr>
        <p:spPr>
          <a:xfrm>
            <a:off x="1354575" y="5658824"/>
            <a:ext cx="4237200" cy="1881900"/>
          </a:xfrm>
          <a:prstGeom prst="cloudCallout">
            <a:avLst>
              <a:gd fmla="val 62653" name="adj1"/>
              <a:gd fmla="val 60025" name="adj2"/>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Jetzt bin ich </a:t>
            </a:r>
            <a:r>
              <a:rPr b="1" lang="en-GB" sz="3000">
                <a:latin typeface="Montserrat"/>
                <a:ea typeface="Montserrat"/>
                <a:cs typeface="Montserrat"/>
                <a:sym typeface="Montserrat"/>
              </a:rPr>
              <a:t>i__ M________</a:t>
            </a:r>
            <a:r>
              <a:rPr lang="en-GB" sz="3000">
                <a:latin typeface="Montserrat"/>
                <a:ea typeface="Montserrat"/>
                <a:cs typeface="Montserrat"/>
                <a:sym typeface="Montserrat"/>
              </a:rPr>
              <a:t>, aber ...</a:t>
            </a:r>
            <a:endParaRPr sz="3000">
              <a:latin typeface="Montserrat"/>
              <a:ea typeface="Montserrat"/>
              <a:cs typeface="Montserrat"/>
              <a:sym typeface="Montserrat"/>
            </a:endParaRPr>
          </a:p>
        </p:txBody>
      </p:sp>
      <p:pic>
        <p:nvPicPr>
          <p:cNvPr id="326" name="Google Shape;326;p31"/>
          <p:cNvPicPr preferRelativeResize="0"/>
          <p:nvPr/>
        </p:nvPicPr>
        <p:blipFill rotWithShape="1">
          <a:blip r:embed="rId3">
            <a:alphaModFix/>
          </a:blip>
          <a:srcRect b="5629" l="38553" r="34382" t="14409"/>
          <a:stretch/>
        </p:blipFill>
        <p:spPr>
          <a:xfrm>
            <a:off x="6029700" y="6325600"/>
            <a:ext cx="1399226" cy="2239499"/>
          </a:xfrm>
          <a:prstGeom prst="rect">
            <a:avLst/>
          </a:prstGeom>
          <a:noFill/>
          <a:ln>
            <a:noFill/>
          </a:ln>
        </p:spPr>
      </p:pic>
      <p:pic>
        <p:nvPicPr>
          <p:cNvPr id="327" name="Google Shape;327;p31"/>
          <p:cNvPicPr preferRelativeResize="0"/>
          <p:nvPr/>
        </p:nvPicPr>
        <p:blipFill>
          <a:blip r:embed="rId8">
            <a:alphaModFix/>
          </a:blip>
          <a:stretch>
            <a:fillRect/>
          </a:stretch>
        </p:blipFill>
        <p:spPr>
          <a:xfrm>
            <a:off x="11320682" y="6325601"/>
            <a:ext cx="839917" cy="370996"/>
          </a:xfrm>
          <a:prstGeom prst="rect">
            <a:avLst/>
          </a:prstGeom>
          <a:noFill/>
          <a:ln>
            <a:noFill/>
          </a:ln>
        </p:spPr>
      </p:pic>
      <p:pic>
        <p:nvPicPr>
          <p:cNvPr id="328" name="Google Shape;328;p31"/>
          <p:cNvPicPr preferRelativeResize="0"/>
          <p:nvPr/>
        </p:nvPicPr>
        <p:blipFill>
          <a:blip r:embed="rId9">
            <a:alphaModFix/>
          </a:blip>
          <a:stretch>
            <a:fillRect/>
          </a:stretch>
        </p:blipFill>
        <p:spPr>
          <a:xfrm>
            <a:off x="4508162" y="6126084"/>
            <a:ext cx="652982" cy="390787"/>
          </a:xfrm>
          <a:prstGeom prst="rect">
            <a:avLst/>
          </a:prstGeom>
          <a:noFill/>
          <a:ln>
            <a:noFill/>
          </a:ln>
        </p:spPr>
      </p:pic>
      <p:sp>
        <p:nvSpPr>
          <p:cNvPr id="329" name="Google Shape;329;p31"/>
          <p:cNvSpPr txBox="1"/>
          <p:nvPr/>
        </p:nvSpPr>
        <p:spPr>
          <a:xfrm>
            <a:off x="13629100" y="426650"/>
            <a:ext cx="4007100" cy="18597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auf den Markt</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rPr lang="en-GB" sz="3000">
                <a:latin typeface="Montserrat"/>
                <a:ea typeface="Montserrat"/>
                <a:cs typeface="Montserrat"/>
                <a:sym typeface="Montserrat"/>
              </a:rPr>
              <a:t>ins Geschäft</a:t>
            </a:r>
            <a:endParaRPr sz="3000">
              <a:latin typeface="Montserrat"/>
              <a:ea typeface="Montserrat"/>
              <a:cs typeface="Montserrat"/>
              <a:sym typeface="Montserrat"/>
            </a:endParaRPr>
          </a:p>
        </p:txBody>
      </p:sp>
      <p:sp>
        <p:nvSpPr>
          <p:cNvPr id="330" name="Google Shape;330;p31"/>
          <p:cNvSpPr txBox="1"/>
          <p:nvPr/>
        </p:nvSpPr>
        <p:spPr>
          <a:xfrm>
            <a:off x="13629100" y="2957300"/>
            <a:ext cx="4007100" cy="18597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in die Schule</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rPr lang="en-GB" sz="3000">
                <a:latin typeface="Montserrat"/>
                <a:ea typeface="Montserrat"/>
                <a:cs typeface="Montserrat"/>
                <a:sym typeface="Montserrat"/>
              </a:rPr>
              <a:t>ins Kino</a:t>
            </a:r>
            <a:endParaRPr sz="3000">
              <a:latin typeface="Montserrat"/>
              <a:ea typeface="Montserrat"/>
              <a:cs typeface="Montserrat"/>
              <a:sym typeface="Montserrat"/>
            </a:endParaRPr>
          </a:p>
        </p:txBody>
      </p:sp>
      <p:sp>
        <p:nvSpPr>
          <p:cNvPr id="331" name="Google Shape;331;p31"/>
          <p:cNvSpPr txBox="1"/>
          <p:nvPr/>
        </p:nvSpPr>
        <p:spPr>
          <a:xfrm>
            <a:off x="13629100" y="5487950"/>
            <a:ext cx="4007100" cy="18597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im Museum</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rPr lang="en-GB" sz="3000">
                <a:latin typeface="Montserrat"/>
                <a:ea typeface="Montserrat"/>
                <a:cs typeface="Montserrat"/>
                <a:sym typeface="Montserrat"/>
              </a:rPr>
              <a:t>ins Konzert</a:t>
            </a:r>
            <a:endParaRPr sz="30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32"/>
          <p:cNvPicPr preferRelativeResize="0"/>
          <p:nvPr/>
        </p:nvPicPr>
        <p:blipFill rotWithShape="1">
          <a:blip r:embed="rId3">
            <a:alphaModFix/>
          </a:blip>
          <a:srcRect b="5629" l="38553" r="34382" t="14409"/>
          <a:stretch/>
        </p:blipFill>
        <p:spPr>
          <a:xfrm>
            <a:off x="669814" y="1505989"/>
            <a:ext cx="1121879" cy="1900659"/>
          </a:xfrm>
          <a:prstGeom prst="rect">
            <a:avLst/>
          </a:prstGeom>
          <a:noFill/>
          <a:ln>
            <a:noFill/>
          </a:ln>
        </p:spPr>
      </p:pic>
      <p:pic>
        <p:nvPicPr>
          <p:cNvPr id="337" name="Google Shape;337;p32"/>
          <p:cNvPicPr preferRelativeResize="0"/>
          <p:nvPr/>
        </p:nvPicPr>
        <p:blipFill rotWithShape="1">
          <a:blip r:embed="rId4">
            <a:alphaModFix/>
          </a:blip>
          <a:srcRect b="5745" l="39781" r="12097" t="21795"/>
          <a:stretch/>
        </p:blipFill>
        <p:spPr>
          <a:xfrm>
            <a:off x="15591829" y="1392400"/>
            <a:ext cx="1693545" cy="1726510"/>
          </a:xfrm>
          <a:prstGeom prst="rect">
            <a:avLst/>
          </a:prstGeom>
          <a:noFill/>
          <a:ln>
            <a:noFill/>
          </a:ln>
        </p:spPr>
      </p:pic>
      <p:sp>
        <p:nvSpPr>
          <p:cNvPr id="338" name="Google Shape;338;p32"/>
          <p:cNvSpPr txBox="1"/>
          <p:nvPr/>
        </p:nvSpPr>
        <p:spPr>
          <a:xfrm>
            <a:off x="779538" y="340900"/>
            <a:ext cx="17225100" cy="8622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latin typeface="Montserrat"/>
                <a:ea typeface="Montserrat"/>
                <a:cs typeface="Montserrat"/>
                <a:sym typeface="Montserrat"/>
              </a:rPr>
              <a:t>Mehmet and Lara are trying to meet up but they keep missing each other.</a:t>
            </a:r>
            <a:endParaRPr b="1" sz="3400">
              <a:latin typeface="Montserrat"/>
              <a:ea typeface="Montserrat"/>
              <a:cs typeface="Montserrat"/>
              <a:sym typeface="Montserrat"/>
            </a:endParaRPr>
          </a:p>
        </p:txBody>
      </p:sp>
      <p:sp>
        <p:nvSpPr>
          <p:cNvPr id="339" name="Google Shape;339;p32"/>
          <p:cNvSpPr/>
          <p:nvPr/>
        </p:nvSpPr>
        <p:spPr>
          <a:xfrm>
            <a:off x="2429052" y="1767669"/>
            <a:ext cx="5695500" cy="1074300"/>
          </a:xfrm>
          <a:prstGeom prst="wedgeRoundRectCallout">
            <a:avLst>
              <a:gd fmla="val -60036" name="adj1"/>
              <a:gd fmla="val -14282"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Hallo Lara! Ich bin ___ </a:t>
            </a:r>
            <a:r>
              <a:rPr b="1" lang="en-GB" sz="3000">
                <a:solidFill>
                  <a:schemeClr val="dk2"/>
                </a:solidFill>
                <a:latin typeface="Montserrat"/>
                <a:ea typeface="Montserrat"/>
                <a:cs typeface="Montserrat"/>
                <a:sym typeface="Montserrat"/>
              </a:rPr>
              <a:t>Kino</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sp>
        <p:nvSpPr>
          <p:cNvPr id="340" name="Google Shape;340;p32"/>
          <p:cNvSpPr/>
          <p:nvPr/>
        </p:nvSpPr>
        <p:spPr>
          <a:xfrm>
            <a:off x="9102242" y="1718545"/>
            <a:ext cx="5695500" cy="1074300"/>
          </a:xfrm>
          <a:prstGeom prst="wedgeRoundRectCallout">
            <a:avLst>
              <a:gd fmla="val 63255" name="adj1"/>
              <a:gd fmla="val -7924"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Hallo Mehmet! Ich gehe später ___ </a:t>
            </a:r>
            <a:r>
              <a:rPr b="1" lang="en-GB" sz="3000">
                <a:solidFill>
                  <a:schemeClr val="dk2"/>
                </a:solidFill>
                <a:latin typeface="Montserrat"/>
                <a:ea typeface="Montserrat"/>
                <a:cs typeface="Montserrat"/>
                <a:sym typeface="Montserrat"/>
              </a:rPr>
              <a:t>Kino</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pic>
        <p:nvPicPr>
          <p:cNvPr id="341" name="Google Shape;341;p32"/>
          <p:cNvPicPr preferRelativeResize="0"/>
          <p:nvPr/>
        </p:nvPicPr>
        <p:blipFill rotWithShape="1">
          <a:blip r:embed="rId4">
            <a:alphaModFix/>
          </a:blip>
          <a:srcRect b="5745" l="39781" r="12097" t="21795"/>
          <a:stretch/>
        </p:blipFill>
        <p:spPr>
          <a:xfrm flipH="1">
            <a:off x="283376" y="3387084"/>
            <a:ext cx="1693545" cy="1726510"/>
          </a:xfrm>
          <a:prstGeom prst="rect">
            <a:avLst/>
          </a:prstGeom>
          <a:noFill/>
          <a:ln>
            <a:noFill/>
          </a:ln>
        </p:spPr>
      </p:pic>
      <p:sp>
        <p:nvSpPr>
          <p:cNvPr id="342" name="Google Shape;342;p32"/>
          <p:cNvSpPr/>
          <p:nvPr/>
        </p:nvSpPr>
        <p:spPr>
          <a:xfrm>
            <a:off x="2429039" y="3542157"/>
            <a:ext cx="5695500" cy="1074300"/>
          </a:xfrm>
          <a:prstGeom prst="wedgeRoundRectCallout">
            <a:avLst>
              <a:gd fmla="val -58741" name="adj1"/>
              <a:gd fmla="val -29466"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Hallo Mehmet! Ich bin jetzt ______ </a:t>
            </a:r>
            <a:r>
              <a:rPr b="1" lang="en-GB" sz="3000">
                <a:solidFill>
                  <a:schemeClr val="dk2"/>
                </a:solidFill>
                <a:latin typeface="Montserrat"/>
                <a:ea typeface="Montserrat"/>
                <a:cs typeface="Montserrat"/>
                <a:sym typeface="Montserrat"/>
              </a:rPr>
              <a:t>Museum</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pic>
        <p:nvPicPr>
          <p:cNvPr id="343" name="Google Shape;343;p32"/>
          <p:cNvPicPr preferRelativeResize="0"/>
          <p:nvPr/>
        </p:nvPicPr>
        <p:blipFill rotWithShape="1">
          <a:blip r:embed="rId3">
            <a:alphaModFix/>
          </a:blip>
          <a:srcRect b="5629" l="38553" r="34382" t="14409"/>
          <a:stretch/>
        </p:blipFill>
        <p:spPr>
          <a:xfrm flipH="1">
            <a:off x="15711678" y="3128933"/>
            <a:ext cx="1121879" cy="1900670"/>
          </a:xfrm>
          <a:prstGeom prst="rect">
            <a:avLst/>
          </a:prstGeom>
          <a:noFill/>
          <a:ln>
            <a:noFill/>
          </a:ln>
        </p:spPr>
      </p:pic>
      <p:sp>
        <p:nvSpPr>
          <p:cNvPr id="344" name="Google Shape;344;p32"/>
          <p:cNvSpPr/>
          <p:nvPr/>
        </p:nvSpPr>
        <p:spPr>
          <a:xfrm>
            <a:off x="9070363" y="3191426"/>
            <a:ext cx="5695500" cy="1726500"/>
          </a:xfrm>
          <a:prstGeom prst="wedgeRoundRectCallout">
            <a:avLst>
              <a:gd fmla="val 63255" name="adj1"/>
              <a:gd fmla="val -7924"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Lara!! Ich bin jetzt ____ </a:t>
            </a:r>
            <a:r>
              <a:rPr b="1" lang="en-GB" sz="3000">
                <a:solidFill>
                  <a:schemeClr val="dk2"/>
                </a:solidFill>
                <a:latin typeface="Montserrat"/>
                <a:ea typeface="Montserrat"/>
                <a:cs typeface="Montserrat"/>
                <a:sym typeface="Montserrat"/>
              </a:rPr>
              <a:t>Café</a:t>
            </a:r>
            <a:r>
              <a:rPr lang="en-GB" sz="3000">
                <a:solidFill>
                  <a:schemeClr val="dk2"/>
                </a:solidFill>
                <a:latin typeface="Montserrat"/>
                <a:ea typeface="Montserrat"/>
                <a:cs typeface="Montserrat"/>
                <a:sym typeface="Montserrat"/>
              </a:rPr>
              <a:t> und gehe danach _____ </a:t>
            </a:r>
            <a:r>
              <a:rPr b="1" lang="en-GB" sz="3000">
                <a:solidFill>
                  <a:schemeClr val="dk2"/>
                </a:solidFill>
                <a:latin typeface="Montserrat"/>
                <a:ea typeface="Montserrat"/>
                <a:cs typeface="Montserrat"/>
                <a:sym typeface="Montserrat"/>
              </a:rPr>
              <a:t>Museum</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pic>
        <p:nvPicPr>
          <p:cNvPr id="345" name="Google Shape;345;p32"/>
          <p:cNvPicPr preferRelativeResize="0"/>
          <p:nvPr/>
        </p:nvPicPr>
        <p:blipFill rotWithShape="1">
          <a:blip r:embed="rId4">
            <a:alphaModFix/>
          </a:blip>
          <a:srcRect b="5745" l="39781" r="12097" t="21795"/>
          <a:stretch/>
        </p:blipFill>
        <p:spPr>
          <a:xfrm flipH="1">
            <a:off x="383979" y="5113620"/>
            <a:ext cx="1693545" cy="1726510"/>
          </a:xfrm>
          <a:prstGeom prst="rect">
            <a:avLst/>
          </a:prstGeom>
          <a:noFill/>
          <a:ln>
            <a:noFill/>
          </a:ln>
        </p:spPr>
      </p:pic>
      <p:sp>
        <p:nvSpPr>
          <p:cNvPr id="346" name="Google Shape;346;p32"/>
          <p:cNvSpPr/>
          <p:nvPr/>
        </p:nvSpPr>
        <p:spPr>
          <a:xfrm>
            <a:off x="2429052" y="5113596"/>
            <a:ext cx="5695500" cy="1726500"/>
          </a:xfrm>
          <a:prstGeom prst="wedgeRoundRectCallout">
            <a:avLst>
              <a:gd fmla="val -58741" name="adj1"/>
              <a:gd fmla="val -29466"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Ach</a:t>
            </a:r>
            <a:r>
              <a:rPr lang="en-GB" sz="3000">
                <a:solidFill>
                  <a:schemeClr val="dk2"/>
                </a:solidFill>
                <a:latin typeface="Montserrat"/>
                <a:ea typeface="Montserrat"/>
                <a:cs typeface="Montserrat"/>
                <a:sym typeface="Montserrat"/>
              </a:rPr>
              <a:t> Mehmet! Ich gehe jetzt __ </a:t>
            </a:r>
            <a:r>
              <a:rPr b="1" lang="en-GB" sz="3000">
                <a:solidFill>
                  <a:schemeClr val="dk2"/>
                </a:solidFill>
                <a:latin typeface="Montserrat"/>
                <a:ea typeface="Montserrat"/>
                <a:cs typeface="Montserrat"/>
                <a:sym typeface="Montserrat"/>
              </a:rPr>
              <a:t>Café</a:t>
            </a:r>
            <a:r>
              <a:rPr lang="en-GB" sz="3000">
                <a:solidFill>
                  <a:schemeClr val="dk2"/>
                </a:solidFill>
                <a:latin typeface="Montserrat"/>
                <a:ea typeface="Montserrat"/>
                <a:cs typeface="Montserrat"/>
                <a:sym typeface="Montserrat"/>
              </a:rPr>
              <a:t> und fahre dann ___ ____ </a:t>
            </a:r>
            <a:r>
              <a:rPr b="1" lang="en-GB" sz="3000">
                <a:solidFill>
                  <a:schemeClr val="dk2"/>
                </a:solidFill>
                <a:latin typeface="Montserrat"/>
                <a:ea typeface="Montserrat"/>
                <a:cs typeface="Montserrat"/>
                <a:sym typeface="Montserrat"/>
              </a:rPr>
              <a:t>Bibliothek</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pic>
        <p:nvPicPr>
          <p:cNvPr id="347" name="Google Shape;347;p32"/>
          <p:cNvPicPr preferRelativeResize="0"/>
          <p:nvPr/>
        </p:nvPicPr>
        <p:blipFill rotWithShape="1">
          <a:blip r:embed="rId3">
            <a:alphaModFix/>
          </a:blip>
          <a:srcRect b="5629" l="38553" r="34382" t="14409"/>
          <a:stretch/>
        </p:blipFill>
        <p:spPr>
          <a:xfrm flipH="1">
            <a:off x="15711703" y="5114481"/>
            <a:ext cx="1121879" cy="1900670"/>
          </a:xfrm>
          <a:prstGeom prst="rect">
            <a:avLst/>
          </a:prstGeom>
          <a:noFill/>
          <a:ln>
            <a:noFill/>
          </a:ln>
        </p:spPr>
      </p:pic>
      <p:sp>
        <p:nvSpPr>
          <p:cNvPr id="348" name="Google Shape;348;p32"/>
          <p:cNvSpPr/>
          <p:nvPr/>
        </p:nvSpPr>
        <p:spPr>
          <a:xfrm>
            <a:off x="9070375" y="5201536"/>
            <a:ext cx="5695500" cy="1726500"/>
          </a:xfrm>
          <a:prstGeom prst="wedgeRoundRectCallout">
            <a:avLst>
              <a:gd fmla="val 63255" name="adj1"/>
              <a:gd fmla="val -7924"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Aber </a:t>
            </a:r>
            <a:r>
              <a:rPr lang="en-GB" sz="3000">
                <a:solidFill>
                  <a:schemeClr val="dk2"/>
                </a:solidFill>
                <a:latin typeface="Montserrat"/>
                <a:ea typeface="Montserrat"/>
                <a:cs typeface="Montserrat"/>
                <a:sym typeface="Montserrat"/>
              </a:rPr>
              <a:t>Lara!! Ich bin  ___ _____ </a:t>
            </a:r>
            <a:r>
              <a:rPr b="1" lang="en-GB" sz="3000">
                <a:solidFill>
                  <a:schemeClr val="dk2"/>
                </a:solidFill>
                <a:latin typeface="Montserrat"/>
                <a:ea typeface="Montserrat"/>
                <a:cs typeface="Montserrat"/>
                <a:sym typeface="Montserrat"/>
              </a:rPr>
              <a:t>Stadt</a:t>
            </a:r>
            <a:r>
              <a:rPr lang="en-GB" sz="3000">
                <a:solidFill>
                  <a:schemeClr val="dk2"/>
                </a:solidFill>
                <a:latin typeface="Montserrat"/>
                <a:ea typeface="Montserrat"/>
                <a:cs typeface="Montserrat"/>
                <a:sym typeface="Montserrat"/>
              </a:rPr>
              <a:t> und muss jetzt ___ ____ </a:t>
            </a:r>
            <a:r>
              <a:rPr b="1" lang="en-GB" sz="3000">
                <a:solidFill>
                  <a:schemeClr val="dk2"/>
                </a:solidFill>
                <a:latin typeface="Montserrat"/>
                <a:ea typeface="Montserrat"/>
                <a:cs typeface="Montserrat"/>
                <a:sym typeface="Montserrat"/>
              </a:rPr>
              <a:t>Park</a:t>
            </a:r>
            <a:r>
              <a:rPr lang="en-GB" sz="3000">
                <a:solidFill>
                  <a:schemeClr val="dk2"/>
                </a:solidFill>
                <a:latin typeface="Montserrat"/>
                <a:ea typeface="Montserrat"/>
                <a:cs typeface="Montserrat"/>
                <a:sym typeface="Montserrat"/>
              </a:rPr>
              <a:t>. Jan wartet!</a:t>
            </a:r>
            <a:endParaRPr sz="3000">
              <a:solidFill>
                <a:schemeClr val="dk2"/>
              </a:solidFill>
              <a:latin typeface="Montserrat"/>
              <a:ea typeface="Montserrat"/>
              <a:cs typeface="Montserrat"/>
              <a:sym typeface="Montserrat"/>
            </a:endParaRPr>
          </a:p>
        </p:txBody>
      </p:sp>
      <p:pic>
        <p:nvPicPr>
          <p:cNvPr id="349" name="Google Shape;349;p32"/>
          <p:cNvPicPr preferRelativeResize="0"/>
          <p:nvPr/>
        </p:nvPicPr>
        <p:blipFill rotWithShape="1">
          <a:blip r:embed="rId4">
            <a:alphaModFix/>
          </a:blip>
          <a:srcRect b="5745" l="39781" r="12097" t="21795"/>
          <a:stretch/>
        </p:blipFill>
        <p:spPr>
          <a:xfrm flipH="1">
            <a:off x="509399" y="7111989"/>
            <a:ext cx="1693545" cy="1726510"/>
          </a:xfrm>
          <a:prstGeom prst="rect">
            <a:avLst/>
          </a:prstGeom>
          <a:noFill/>
          <a:ln>
            <a:noFill/>
          </a:ln>
        </p:spPr>
      </p:pic>
      <p:sp>
        <p:nvSpPr>
          <p:cNvPr id="350" name="Google Shape;350;p32"/>
          <p:cNvSpPr/>
          <p:nvPr/>
        </p:nvSpPr>
        <p:spPr>
          <a:xfrm>
            <a:off x="2714903" y="7196900"/>
            <a:ext cx="7010700" cy="1227600"/>
          </a:xfrm>
          <a:prstGeom prst="wedgeRoundRectCallout">
            <a:avLst>
              <a:gd fmla="val -55177" name="adj1"/>
              <a:gd fmla="val -25335"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Mehmet!!!!!! </a:t>
            </a:r>
            <a:r>
              <a:rPr i="1" lang="en-GB" sz="3000">
                <a:latin typeface="Montserrat"/>
                <a:ea typeface="Montserrat"/>
                <a:cs typeface="Montserrat"/>
                <a:sym typeface="Montserrat"/>
              </a:rPr>
              <a:t>Ich habe die Nase voll! </a:t>
            </a:r>
            <a:endParaRPr i="1" sz="3000">
              <a:latin typeface="Montserrat"/>
              <a:ea typeface="Montserrat"/>
              <a:cs typeface="Montserrat"/>
              <a:sym typeface="Montserrat"/>
            </a:endParaRPr>
          </a:p>
          <a:p>
            <a:pPr indent="0" lvl="0" marL="0" rtl="0" algn="l">
              <a:spcBef>
                <a:spcPts val="0"/>
              </a:spcBef>
              <a:spcAft>
                <a:spcPts val="0"/>
              </a:spcAft>
              <a:buNone/>
            </a:pPr>
            <a:r>
              <a:rPr lang="en-GB" sz="3000">
                <a:latin typeface="Montserrat"/>
                <a:ea typeface="Montserrat"/>
                <a:cs typeface="Montserrat"/>
                <a:sym typeface="Montserrat"/>
              </a:rPr>
              <a:t>Ich gehe nach Hause!</a:t>
            </a:r>
            <a:endParaRPr sz="3000">
              <a:latin typeface="Montserrat"/>
              <a:ea typeface="Montserrat"/>
              <a:cs typeface="Montserrat"/>
              <a:sym typeface="Montserrat"/>
            </a:endParaRPr>
          </a:p>
        </p:txBody>
      </p:sp>
      <p:sp>
        <p:nvSpPr>
          <p:cNvPr id="351" name="Google Shape;351;p32"/>
          <p:cNvSpPr txBox="1"/>
          <p:nvPr/>
        </p:nvSpPr>
        <p:spPr>
          <a:xfrm>
            <a:off x="14237375" y="7760375"/>
            <a:ext cx="3767400" cy="9624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Montserrat"/>
                <a:ea typeface="Montserrat"/>
                <a:cs typeface="Montserrat"/>
                <a:sym typeface="Montserrat"/>
              </a:rPr>
              <a:t>Ich habe die Nase voll! </a:t>
            </a:r>
            <a:endParaRPr sz="2400">
              <a:latin typeface="Montserrat"/>
              <a:ea typeface="Montserrat"/>
              <a:cs typeface="Montserrat"/>
              <a:sym typeface="Montserrat"/>
            </a:endParaRPr>
          </a:p>
          <a:p>
            <a:pPr indent="0" lvl="0" marL="0" rtl="0" algn="l">
              <a:spcBef>
                <a:spcPts val="0"/>
              </a:spcBef>
              <a:spcAft>
                <a:spcPts val="0"/>
              </a:spcAft>
              <a:buNone/>
            </a:pPr>
            <a:r>
              <a:rPr lang="en-GB" sz="2400">
                <a:latin typeface="Montserrat"/>
                <a:ea typeface="Montserrat"/>
                <a:cs typeface="Montserrat"/>
                <a:sym typeface="Montserrat"/>
              </a:rPr>
              <a:t>= I’ve had enough! </a:t>
            </a:r>
            <a:endParaRPr sz="24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33"/>
          <p:cNvPicPr preferRelativeResize="0"/>
          <p:nvPr/>
        </p:nvPicPr>
        <p:blipFill rotWithShape="1">
          <a:blip r:embed="rId3">
            <a:alphaModFix/>
          </a:blip>
          <a:srcRect b="5629" l="38553" r="34382" t="14409"/>
          <a:stretch/>
        </p:blipFill>
        <p:spPr>
          <a:xfrm>
            <a:off x="669814" y="1505989"/>
            <a:ext cx="1121879" cy="1900659"/>
          </a:xfrm>
          <a:prstGeom prst="rect">
            <a:avLst/>
          </a:prstGeom>
          <a:noFill/>
          <a:ln>
            <a:noFill/>
          </a:ln>
        </p:spPr>
      </p:pic>
      <p:pic>
        <p:nvPicPr>
          <p:cNvPr id="357" name="Google Shape;357;p33"/>
          <p:cNvPicPr preferRelativeResize="0"/>
          <p:nvPr/>
        </p:nvPicPr>
        <p:blipFill rotWithShape="1">
          <a:blip r:embed="rId4">
            <a:alphaModFix/>
          </a:blip>
          <a:srcRect b="5745" l="39781" r="12097" t="21795"/>
          <a:stretch/>
        </p:blipFill>
        <p:spPr>
          <a:xfrm>
            <a:off x="15591829" y="1392400"/>
            <a:ext cx="1693545" cy="1726510"/>
          </a:xfrm>
          <a:prstGeom prst="rect">
            <a:avLst/>
          </a:prstGeom>
          <a:noFill/>
          <a:ln>
            <a:noFill/>
          </a:ln>
        </p:spPr>
      </p:pic>
      <p:sp>
        <p:nvSpPr>
          <p:cNvPr id="358" name="Google Shape;358;p33"/>
          <p:cNvSpPr txBox="1"/>
          <p:nvPr/>
        </p:nvSpPr>
        <p:spPr>
          <a:xfrm>
            <a:off x="855571" y="359750"/>
            <a:ext cx="16429800" cy="8622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latin typeface="Montserrat"/>
                <a:ea typeface="Montserrat"/>
                <a:cs typeface="Montserrat"/>
                <a:sym typeface="Montserrat"/>
              </a:rPr>
              <a:t>Antworten</a:t>
            </a:r>
            <a:endParaRPr b="1" sz="3400">
              <a:latin typeface="Montserrat"/>
              <a:ea typeface="Montserrat"/>
              <a:cs typeface="Montserrat"/>
              <a:sym typeface="Montserrat"/>
            </a:endParaRPr>
          </a:p>
        </p:txBody>
      </p:sp>
      <p:sp>
        <p:nvSpPr>
          <p:cNvPr id="359" name="Google Shape;359;p33"/>
          <p:cNvSpPr/>
          <p:nvPr/>
        </p:nvSpPr>
        <p:spPr>
          <a:xfrm>
            <a:off x="2429052" y="1767669"/>
            <a:ext cx="5695500" cy="1074300"/>
          </a:xfrm>
          <a:prstGeom prst="wedgeRoundRectCallout">
            <a:avLst>
              <a:gd fmla="val -60036" name="adj1"/>
              <a:gd fmla="val -14282"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Hallo Lara! Ich bin </a:t>
            </a:r>
            <a:r>
              <a:rPr b="1" lang="en-GB" sz="3000" u="sng">
                <a:solidFill>
                  <a:schemeClr val="dk2"/>
                </a:solidFill>
                <a:latin typeface="Montserrat"/>
                <a:ea typeface="Montserrat"/>
                <a:cs typeface="Montserrat"/>
                <a:sym typeface="Montserrat"/>
              </a:rPr>
              <a:t>im</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Kino</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sp>
        <p:nvSpPr>
          <p:cNvPr id="360" name="Google Shape;360;p33"/>
          <p:cNvSpPr/>
          <p:nvPr/>
        </p:nvSpPr>
        <p:spPr>
          <a:xfrm>
            <a:off x="9102242" y="1718545"/>
            <a:ext cx="5695500" cy="1074300"/>
          </a:xfrm>
          <a:prstGeom prst="wedgeRoundRectCallout">
            <a:avLst>
              <a:gd fmla="val 63255" name="adj1"/>
              <a:gd fmla="val -7924"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Hallo Mehmet! Ich gehe später </a:t>
            </a:r>
            <a:r>
              <a:rPr b="1" lang="en-GB" sz="3000" u="sng">
                <a:solidFill>
                  <a:schemeClr val="dk2"/>
                </a:solidFill>
                <a:latin typeface="Montserrat"/>
                <a:ea typeface="Montserrat"/>
                <a:cs typeface="Montserrat"/>
                <a:sym typeface="Montserrat"/>
              </a:rPr>
              <a:t>ins</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Kino</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pic>
        <p:nvPicPr>
          <p:cNvPr id="361" name="Google Shape;361;p33"/>
          <p:cNvPicPr preferRelativeResize="0"/>
          <p:nvPr/>
        </p:nvPicPr>
        <p:blipFill rotWithShape="1">
          <a:blip r:embed="rId4">
            <a:alphaModFix/>
          </a:blip>
          <a:srcRect b="5745" l="39781" r="12097" t="21795"/>
          <a:stretch/>
        </p:blipFill>
        <p:spPr>
          <a:xfrm flipH="1">
            <a:off x="283376" y="3387084"/>
            <a:ext cx="1693545" cy="1726510"/>
          </a:xfrm>
          <a:prstGeom prst="rect">
            <a:avLst/>
          </a:prstGeom>
          <a:noFill/>
          <a:ln>
            <a:noFill/>
          </a:ln>
        </p:spPr>
      </p:pic>
      <p:sp>
        <p:nvSpPr>
          <p:cNvPr id="362" name="Google Shape;362;p33"/>
          <p:cNvSpPr/>
          <p:nvPr/>
        </p:nvSpPr>
        <p:spPr>
          <a:xfrm>
            <a:off x="2429039" y="3542157"/>
            <a:ext cx="5695500" cy="1074300"/>
          </a:xfrm>
          <a:prstGeom prst="wedgeRoundRectCallout">
            <a:avLst>
              <a:gd fmla="val -58741" name="adj1"/>
              <a:gd fmla="val -29466"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Hallo Mehmet! Ich bin jetzt </a:t>
            </a:r>
            <a:r>
              <a:rPr b="1" lang="en-GB" sz="3000" u="sng">
                <a:solidFill>
                  <a:schemeClr val="dk2"/>
                </a:solidFill>
                <a:latin typeface="Montserrat"/>
                <a:ea typeface="Montserrat"/>
                <a:cs typeface="Montserrat"/>
                <a:sym typeface="Montserrat"/>
              </a:rPr>
              <a:t>im</a:t>
            </a:r>
            <a:r>
              <a:rPr b="1"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Museum</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pic>
        <p:nvPicPr>
          <p:cNvPr id="363" name="Google Shape;363;p33"/>
          <p:cNvPicPr preferRelativeResize="0"/>
          <p:nvPr/>
        </p:nvPicPr>
        <p:blipFill rotWithShape="1">
          <a:blip r:embed="rId3">
            <a:alphaModFix/>
          </a:blip>
          <a:srcRect b="5629" l="38553" r="34382" t="14409"/>
          <a:stretch/>
        </p:blipFill>
        <p:spPr>
          <a:xfrm flipH="1">
            <a:off x="15711678" y="3128933"/>
            <a:ext cx="1121879" cy="1900670"/>
          </a:xfrm>
          <a:prstGeom prst="rect">
            <a:avLst/>
          </a:prstGeom>
          <a:noFill/>
          <a:ln>
            <a:noFill/>
          </a:ln>
        </p:spPr>
      </p:pic>
      <p:sp>
        <p:nvSpPr>
          <p:cNvPr id="364" name="Google Shape;364;p33"/>
          <p:cNvSpPr/>
          <p:nvPr/>
        </p:nvSpPr>
        <p:spPr>
          <a:xfrm>
            <a:off x="9070363" y="3191426"/>
            <a:ext cx="5695500" cy="1726500"/>
          </a:xfrm>
          <a:prstGeom prst="wedgeRoundRectCallout">
            <a:avLst>
              <a:gd fmla="val 63255" name="adj1"/>
              <a:gd fmla="val -7924"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Lara!! Ich bin jetzt </a:t>
            </a:r>
            <a:r>
              <a:rPr b="1" lang="en-GB" sz="3000" u="sng">
                <a:solidFill>
                  <a:schemeClr val="dk2"/>
                </a:solidFill>
                <a:latin typeface="Montserrat"/>
                <a:ea typeface="Montserrat"/>
                <a:cs typeface="Montserrat"/>
                <a:sym typeface="Montserrat"/>
              </a:rPr>
              <a:t>im</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Café</a:t>
            </a:r>
            <a:r>
              <a:rPr lang="en-GB" sz="3000">
                <a:solidFill>
                  <a:schemeClr val="dk2"/>
                </a:solidFill>
                <a:latin typeface="Montserrat"/>
                <a:ea typeface="Montserrat"/>
                <a:cs typeface="Montserrat"/>
                <a:sym typeface="Montserrat"/>
              </a:rPr>
              <a:t> und gehe danach </a:t>
            </a:r>
            <a:r>
              <a:rPr b="1" lang="en-GB" sz="3000" u="sng">
                <a:solidFill>
                  <a:schemeClr val="dk2"/>
                </a:solidFill>
                <a:latin typeface="Montserrat"/>
                <a:ea typeface="Montserrat"/>
                <a:cs typeface="Montserrat"/>
                <a:sym typeface="Montserrat"/>
              </a:rPr>
              <a:t>ins </a:t>
            </a:r>
            <a:r>
              <a:rPr b="1" lang="en-GB" sz="3000">
                <a:solidFill>
                  <a:schemeClr val="dk2"/>
                </a:solidFill>
                <a:latin typeface="Montserrat"/>
                <a:ea typeface="Montserrat"/>
                <a:cs typeface="Montserrat"/>
                <a:sym typeface="Montserrat"/>
              </a:rPr>
              <a:t>Museum</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p:txBody>
      </p:sp>
      <p:pic>
        <p:nvPicPr>
          <p:cNvPr id="365" name="Google Shape;365;p33"/>
          <p:cNvPicPr preferRelativeResize="0"/>
          <p:nvPr/>
        </p:nvPicPr>
        <p:blipFill rotWithShape="1">
          <a:blip r:embed="rId4">
            <a:alphaModFix/>
          </a:blip>
          <a:srcRect b="5745" l="39781" r="12097" t="21795"/>
          <a:stretch/>
        </p:blipFill>
        <p:spPr>
          <a:xfrm flipH="1">
            <a:off x="383979" y="5113620"/>
            <a:ext cx="1693545" cy="1726510"/>
          </a:xfrm>
          <a:prstGeom prst="rect">
            <a:avLst/>
          </a:prstGeom>
          <a:noFill/>
          <a:ln>
            <a:noFill/>
          </a:ln>
        </p:spPr>
      </p:pic>
      <p:sp>
        <p:nvSpPr>
          <p:cNvPr id="366" name="Google Shape;366;p33"/>
          <p:cNvSpPr/>
          <p:nvPr/>
        </p:nvSpPr>
        <p:spPr>
          <a:xfrm>
            <a:off x="2429052" y="5113596"/>
            <a:ext cx="5695500" cy="1726500"/>
          </a:xfrm>
          <a:prstGeom prst="wedgeRoundRectCallout">
            <a:avLst>
              <a:gd fmla="val -58741" name="adj1"/>
              <a:gd fmla="val -29466"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Ach Mehmet! Ich gehe jetzt  </a:t>
            </a:r>
            <a:r>
              <a:rPr b="1" lang="en-GB" sz="3000" u="sng">
                <a:solidFill>
                  <a:schemeClr val="dk2"/>
                </a:solidFill>
                <a:latin typeface="Montserrat"/>
                <a:ea typeface="Montserrat"/>
                <a:cs typeface="Montserrat"/>
                <a:sym typeface="Montserrat"/>
              </a:rPr>
              <a:t>ins</a:t>
            </a:r>
            <a:r>
              <a:rPr b="1"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Café</a:t>
            </a:r>
            <a:r>
              <a:rPr lang="en-GB" sz="3000">
                <a:solidFill>
                  <a:schemeClr val="dk2"/>
                </a:solidFill>
                <a:latin typeface="Montserrat"/>
                <a:ea typeface="Montserrat"/>
                <a:cs typeface="Montserrat"/>
                <a:sym typeface="Montserrat"/>
              </a:rPr>
              <a:t> und fahre dann </a:t>
            </a:r>
            <a:r>
              <a:rPr b="1" lang="en-GB" sz="3000" u="sng">
                <a:solidFill>
                  <a:schemeClr val="dk2"/>
                </a:solidFill>
                <a:latin typeface="Montserrat"/>
                <a:ea typeface="Montserrat"/>
                <a:cs typeface="Montserrat"/>
                <a:sym typeface="Montserrat"/>
              </a:rPr>
              <a:t>in</a:t>
            </a:r>
            <a:r>
              <a:rPr lang="en-GB" sz="3000">
                <a:solidFill>
                  <a:schemeClr val="dk2"/>
                </a:solidFill>
                <a:latin typeface="Montserrat"/>
                <a:ea typeface="Montserrat"/>
                <a:cs typeface="Montserrat"/>
                <a:sym typeface="Montserrat"/>
              </a:rPr>
              <a:t> </a:t>
            </a:r>
            <a:r>
              <a:rPr b="1" lang="en-GB" sz="3000" u="sng">
                <a:solidFill>
                  <a:schemeClr val="dk2"/>
                </a:solidFill>
                <a:latin typeface="Montserrat"/>
                <a:ea typeface="Montserrat"/>
                <a:cs typeface="Montserrat"/>
                <a:sym typeface="Montserrat"/>
              </a:rPr>
              <a:t>die</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Bibliothek</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pic>
        <p:nvPicPr>
          <p:cNvPr id="367" name="Google Shape;367;p33"/>
          <p:cNvPicPr preferRelativeResize="0"/>
          <p:nvPr/>
        </p:nvPicPr>
        <p:blipFill rotWithShape="1">
          <a:blip r:embed="rId3">
            <a:alphaModFix/>
          </a:blip>
          <a:srcRect b="5629" l="38553" r="34382" t="14409"/>
          <a:stretch/>
        </p:blipFill>
        <p:spPr>
          <a:xfrm flipH="1">
            <a:off x="15711703" y="5114481"/>
            <a:ext cx="1121879" cy="1900670"/>
          </a:xfrm>
          <a:prstGeom prst="rect">
            <a:avLst/>
          </a:prstGeom>
          <a:noFill/>
          <a:ln>
            <a:noFill/>
          </a:ln>
        </p:spPr>
      </p:pic>
      <p:sp>
        <p:nvSpPr>
          <p:cNvPr id="368" name="Google Shape;368;p33"/>
          <p:cNvSpPr/>
          <p:nvPr/>
        </p:nvSpPr>
        <p:spPr>
          <a:xfrm>
            <a:off x="9070375" y="5201536"/>
            <a:ext cx="5695500" cy="1726500"/>
          </a:xfrm>
          <a:prstGeom prst="wedgeRoundRectCallout">
            <a:avLst>
              <a:gd fmla="val 63255" name="adj1"/>
              <a:gd fmla="val -7924"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Aber Lara!! Ich bin </a:t>
            </a:r>
            <a:r>
              <a:rPr b="1" lang="en-GB" sz="3000" u="sng">
                <a:solidFill>
                  <a:schemeClr val="dk2"/>
                </a:solidFill>
                <a:latin typeface="Montserrat"/>
                <a:ea typeface="Montserrat"/>
                <a:cs typeface="Montserrat"/>
                <a:sym typeface="Montserrat"/>
              </a:rPr>
              <a:t>in</a:t>
            </a:r>
            <a:r>
              <a:rPr lang="en-GB" sz="3000">
                <a:solidFill>
                  <a:schemeClr val="dk2"/>
                </a:solidFill>
                <a:latin typeface="Montserrat"/>
                <a:ea typeface="Montserrat"/>
                <a:cs typeface="Montserrat"/>
                <a:sym typeface="Montserrat"/>
              </a:rPr>
              <a:t> </a:t>
            </a:r>
            <a:r>
              <a:rPr b="1" lang="en-GB" sz="3000" u="sng">
                <a:solidFill>
                  <a:schemeClr val="dk2"/>
                </a:solidFill>
                <a:latin typeface="Montserrat"/>
                <a:ea typeface="Montserrat"/>
                <a:cs typeface="Montserrat"/>
                <a:sym typeface="Montserrat"/>
              </a:rPr>
              <a:t>der</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Stadt</a:t>
            </a:r>
            <a:r>
              <a:rPr lang="en-GB" sz="3000">
                <a:solidFill>
                  <a:schemeClr val="dk2"/>
                </a:solidFill>
                <a:latin typeface="Montserrat"/>
                <a:ea typeface="Montserrat"/>
                <a:cs typeface="Montserrat"/>
                <a:sym typeface="Montserrat"/>
              </a:rPr>
              <a:t> und muss jetzt </a:t>
            </a:r>
            <a:r>
              <a:rPr b="1" lang="en-GB" sz="3000" u="sng">
                <a:solidFill>
                  <a:schemeClr val="dk2"/>
                </a:solidFill>
                <a:latin typeface="Montserrat"/>
                <a:ea typeface="Montserrat"/>
                <a:cs typeface="Montserrat"/>
                <a:sym typeface="Montserrat"/>
              </a:rPr>
              <a:t>in</a:t>
            </a:r>
            <a:r>
              <a:rPr lang="en-GB" sz="3000">
                <a:solidFill>
                  <a:schemeClr val="dk2"/>
                </a:solidFill>
                <a:latin typeface="Montserrat"/>
                <a:ea typeface="Montserrat"/>
                <a:cs typeface="Montserrat"/>
                <a:sym typeface="Montserrat"/>
              </a:rPr>
              <a:t> </a:t>
            </a:r>
            <a:r>
              <a:rPr b="1" lang="en-GB" sz="3000" u="sng">
                <a:solidFill>
                  <a:schemeClr val="dk2"/>
                </a:solidFill>
                <a:latin typeface="Montserrat"/>
                <a:ea typeface="Montserrat"/>
                <a:cs typeface="Montserrat"/>
                <a:sym typeface="Montserrat"/>
              </a:rPr>
              <a:t>den</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Park</a:t>
            </a:r>
            <a:r>
              <a:rPr lang="en-GB" sz="3000">
                <a:solidFill>
                  <a:schemeClr val="dk2"/>
                </a:solidFill>
                <a:latin typeface="Montserrat"/>
                <a:ea typeface="Montserrat"/>
                <a:cs typeface="Montserrat"/>
                <a:sym typeface="Montserrat"/>
              </a:rPr>
              <a:t>. Jan wartet!</a:t>
            </a:r>
            <a:endParaRPr sz="3000">
              <a:solidFill>
                <a:schemeClr val="dk2"/>
              </a:solidFill>
              <a:latin typeface="Montserrat"/>
              <a:ea typeface="Montserrat"/>
              <a:cs typeface="Montserrat"/>
              <a:sym typeface="Montserrat"/>
            </a:endParaRPr>
          </a:p>
        </p:txBody>
      </p:sp>
      <p:pic>
        <p:nvPicPr>
          <p:cNvPr id="369" name="Google Shape;369;p33"/>
          <p:cNvPicPr preferRelativeResize="0"/>
          <p:nvPr/>
        </p:nvPicPr>
        <p:blipFill rotWithShape="1">
          <a:blip r:embed="rId4">
            <a:alphaModFix/>
          </a:blip>
          <a:srcRect b="5745" l="39781" r="12097" t="21795"/>
          <a:stretch/>
        </p:blipFill>
        <p:spPr>
          <a:xfrm flipH="1">
            <a:off x="509399" y="7111989"/>
            <a:ext cx="1693545" cy="1726510"/>
          </a:xfrm>
          <a:prstGeom prst="rect">
            <a:avLst/>
          </a:prstGeom>
          <a:noFill/>
          <a:ln>
            <a:noFill/>
          </a:ln>
        </p:spPr>
      </p:pic>
      <p:sp>
        <p:nvSpPr>
          <p:cNvPr id="370" name="Google Shape;370;p33"/>
          <p:cNvSpPr/>
          <p:nvPr/>
        </p:nvSpPr>
        <p:spPr>
          <a:xfrm>
            <a:off x="2714903" y="7196900"/>
            <a:ext cx="7010700" cy="1227600"/>
          </a:xfrm>
          <a:prstGeom prst="wedgeRoundRectCallout">
            <a:avLst>
              <a:gd fmla="val -55177" name="adj1"/>
              <a:gd fmla="val -25335" name="adj2"/>
              <a:gd fmla="val 0" name="adj3"/>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Mehmet!!!!!! </a:t>
            </a:r>
            <a:r>
              <a:rPr i="1" lang="en-GB" sz="3000">
                <a:latin typeface="Montserrat"/>
                <a:ea typeface="Montserrat"/>
                <a:cs typeface="Montserrat"/>
                <a:sym typeface="Montserrat"/>
              </a:rPr>
              <a:t>Ich habe die Nase voll! </a:t>
            </a:r>
            <a:endParaRPr i="1" sz="3000">
              <a:latin typeface="Montserrat"/>
              <a:ea typeface="Montserrat"/>
              <a:cs typeface="Montserrat"/>
              <a:sym typeface="Montserrat"/>
            </a:endParaRPr>
          </a:p>
          <a:p>
            <a:pPr indent="0" lvl="0" marL="0" rtl="0" algn="l">
              <a:spcBef>
                <a:spcPts val="0"/>
              </a:spcBef>
              <a:spcAft>
                <a:spcPts val="0"/>
              </a:spcAft>
              <a:buNone/>
            </a:pPr>
            <a:r>
              <a:rPr lang="en-GB" sz="3000">
                <a:latin typeface="Montserrat"/>
                <a:ea typeface="Montserrat"/>
                <a:cs typeface="Montserrat"/>
                <a:sym typeface="Montserrat"/>
              </a:rPr>
              <a:t>Ich gehe nach Hause!</a:t>
            </a:r>
            <a:endParaRPr sz="3000">
              <a:latin typeface="Montserrat"/>
              <a:ea typeface="Montserrat"/>
              <a:cs typeface="Montserrat"/>
              <a:sym typeface="Montserrat"/>
            </a:endParaRPr>
          </a:p>
        </p:txBody>
      </p:sp>
      <p:sp>
        <p:nvSpPr>
          <p:cNvPr id="371" name="Google Shape;371;p33"/>
          <p:cNvSpPr txBox="1"/>
          <p:nvPr/>
        </p:nvSpPr>
        <p:spPr>
          <a:xfrm>
            <a:off x="14237375" y="7760375"/>
            <a:ext cx="3767400" cy="9624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Montserrat"/>
                <a:ea typeface="Montserrat"/>
                <a:cs typeface="Montserrat"/>
                <a:sym typeface="Montserrat"/>
              </a:rPr>
              <a:t>Ich habe die Nase voll! </a:t>
            </a:r>
            <a:endParaRPr sz="2400">
              <a:latin typeface="Montserrat"/>
              <a:ea typeface="Montserrat"/>
              <a:cs typeface="Montserrat"/>
              <a:sym typeface="Montserrat"/>
            </a:endParaRPr>
          </a:p>
          <a:p>
            <a:pPr indent="0" lvl="0" marL="0" rtl="0" algn="l">
              <a:spcBef>
                <a:spcPts val="0"/>
              </a:spcBef>
              <a:spcAft>
                <a:spcPts val="0"/>
              </a:spcAft>
              <a:buNone/>
            </a:pPr>
            <a:r>
              <a:rPr lang="en-GB" sz="2400">
                <a:latin typeface="Montserrat"/>
                <a:ea typeface="Montserrat"/>
                <a:cs typeface="Montserrat"/>
                <a:sym typeface="Montserrat"/>
              </a:rPr>
              <a:t>= I’ve had enough! </a:t>
            </a:r>
            <a:endParaRPr sz="24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idx="4294967295" type="title"/>
          </p:nvPr>
        </p:nvSpPr>
        <p:spPr>
          <a:xfrm>
            <a:off x="7254346" y="131928"/>
            <a:ext cx="4109100" cy="23757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st-</a:t>
            </a:r>
            <a:endParaRPr sz="18000">
              <a:solidFill>
                <a:schemeClr val="dk2"/>
              </a:solidFill>
            </a:endParaRPr>
          </a:p>
        </p:txBody>
      </p:sp>
      <p:sp>
        <p:nvSpPr>
          <p:cNvPr id="103" name="Google Shape;103;p17"/>
          <p:cNvSpPr/>
          <p:nvPr/>
        </p:nvSpPr>
        <p:spPr>
          <a:xfrm>
            <a:off x="6316331" y="2722728"/>
            <a:ext cx="5704200" cy="3994200"/>
          </a:xfrm>
          <a:prstGeom prst="roundRect">
            <a:avLst>
              <a:gd fmla="val 16667" name="adj"/>
            </a:avLst>
          </a:prstGeom>
          <a:solidFill>
            <a:schemeClr val="lt1"/>
          </a:solidFill>
          <a:ln cap="flat" cmpd="sng" w="57150">
            <a:solidFill>
              <a:srgbClr val="000000"/>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000">
                <a:solidFill>
                  <a:schemeClr val="dk2"/>
                </a:solidFill>
                <a:latin typeface="Century Gothic"/>
                <a:ea typeface="Century Gothic"/>
                <a:cs typeface="Century Gothic"/>
                <a:sym typeface="Century Gothic"/>
              </a:rPr>
              <a:t>stark</a:t>
            </a:r>
            <a:endParaRPr sz="9000">
              <a:solidFill>
                <a:schemeClr val="dk2"/>
              </a:solidFill>
              <a:latin typeface="Century Gothic"/>
              <a:ea typeface="Century Gothic"/>
              <a:cs typeface="Century Gothic"/>
              <a:sym typeface="Century Gothic"/>
            </a:endParaRPr>
          </a:p>
        </p:txBody>
      </p:sp>
      <p:sp>
        <p:nvSpPr>
          <p:cNvPr id="104" name="Google Shape;104;p17"/>
          <p:cNvSpPr/>
          <p:nvPr/>
        </p:nvSpPr>
        <p:spPr>
          <a:xfrm>
            <a:off x="6208557" y="7192661"/>
            <a:ext cx="59028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bestimmt</a:t>
            </a:r>
            <a:endParaRPr sz="8100">
              <a:solidFill>
                <a:schemeClr val="dk2"/>
              </a:solidFill>
              <a:latin typeface="Century Gothic"/>
              <a:ea typeface="Century Gothic"/>
              <a:cs typeface="Century Gothic"/>
              <a:sym typeface="Century Gothic"/>
            </a:endParaRPr>
          </a:p>
        </p:txBody>
      </p:sp>
      <p:sp>
        <p:nvSpPr>
          <p:cNvPr id="105" name="Google Shape;105;p17"/>
          <p:cNvSpPr/>
          <p:nvPr/>
        </p:nvSpPr>
        <p:spPr>
          <a:xfrm>
            <a:off x="384768" y="6390981"/>
            <a:ext cx="5601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verstehen</a:t>
            </a:r>
            <a:endParaRPr sz="8100">
              <a:solidFill>
                <a:schemeClr val="dk2"/>
              </a:solidFill>
              <a:latin typeface="Century Gothic"/>
              <a:ea typeface="Century Gothic"/>
              <a:cs typeface="Century Gothic"/>
              <a:sym typeface="Century Gothic"/>
            </a:endParaRPr>
          </a:p>
        </p:txBody>
      </p:sp>
      <p:sp>
        <p:nvSpPr>
          <p:cNvPr id="106" name="Google Shape;106;p17"/>
          <p:cNvSpPr/>
          <p:nvPr/>
        </p:nvSpPr>
        <p:spPr>
          <a:xfrm>
            <a:off x="13370310" y="5386414"/>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Stadt</a:t>
            </a:r>
            <a:endParaRPr sz="8100">
              <a:solidFill>
                <a:schemeClr val="dk2"/>
              </a:solidFill>
              <a:latin typeface="Century Gothic"/>
              <a:ea typeface="Century Gothic"/>
              <a:cs typeface="Century Gothic"/>
              <a:sym typeface="Century Gothic"/>
            </a:endParaRPr>
          </a:p>
        </p:txBody>
      </p:sp>
      <p:sp>
        <p:nvSpPr>
          <p:cNvPr id="107" name="Google Shape;107;p17"/>
          <p:cNvSpPr/>
          <p:nvPr/>
        </p:nvSpPr>
        <p:spPr>
          <a:xfrm>
            <a:off x="346551" y="909309"/>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Straße</a:t>
            </a:r>
            <a:endParaRPr sz="8100">
              <a:solidFill>
                <a:schemeClr val="dk2"/>
              </a:solidFill>
              <a:latin typeface="Century Gothic"/>
              <a:ea typeface="Century Gothic"/>
              <a:cs typeface="Century Gothic"/>
              <a:sym typeface="Century Gothic"/>
            </a:endParaRPr>
          </a:p>
        </p:txBody>
      </p:sp>
      <p:sp>
        <p:nvSpPr>
          <p:cNvPr id="108" name="Google Shape;108;p17"/>
          <p:cNvSpPr/>
          <p:nvPr/>
        </p:nvSpPr>
        <p:spPr>
          <a:xfrm>
            <a:off x="13148720" y="909309"/>
            <a:ext cx="364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stehen</a:t>
            </a:r>
            <a:endParaRPr sz="8100">
              <a:solidFill>
                <a:schemeClr val="dk2"/>
              </a:solidFill>
              <a:latin typeface="Century Gothic"/>
              <a:ea typeface="Century Gothic"/>
              <a:cs typeface="Century Gothic"/>
              <a:sym typeface="Century Gothic"/>
            </a:endParaRPr>
          </a:p>
        </p:txBody>
      </p:sp>
      <p:pic>
        <p:nvPicPr>
          <p:cNvPr descr="man lifting a dumbell" id="109" name="Google Shape;109;p17"/>
          <p:cNvPicPr preferRelativeResize="0"/>
          <p:nvPr/>
        </p:nvPicPr>
        <p:blipFill rotWithShape="1">
          <a:blip r:embed="rId3">
            <a:alphaModFix/>
          </a:blip>
          <a:srcRect b="0" l="0" r="0" t="0"/>
          <a:stretch/>
        </p:blipFill>
        <p:spPr>
          <a:xfrm>
            <a:off x="8148311" y="2898427"/>
            <a:ext cx="1991379" cy="2364762"/>
          </a:xfrm>
          <a:prstGeom prst="rect">
            <a:avLst/>
          </a:prstGeom>
          <a:noFill/>
          <a:ln>
            <a:noFill/>
          </a:ln>
        </p:spPr>
      </p:pic>
      <p:pic>
        <p:nvPicPr>
          <p:cNvPr descr="street with lots of signs" id="110" name="Google Shape;110;p17"/>
          <p:cNvPicPr preferRelativeResize="0"/>
          <p:nvPr/>
        </p:nvPicPr>
        <p:blipFill rotWithShape="1">
          <a:blip r:embed="rId4">
            <a:alphaModFix/>
          </a:blip>
          <a:srcRect b="0" l="0" r="0" t="0"/>
          <a:stretch/>
        </p:blipFill>
        <p:spPr>
          <a:xfrm>
            <a:off x="1859463" y="2369527"/>
            <a:ext cx="2930611" cy="2261455"/>
          </a:xfrm>
          <a:prstGeom prst="rect">
            <a:avLst/>
          </a:prstGeom>
          <a:noFill/>
          <a:ln>
            <a:noFill/>
          </a:ln>
        </p:spPr>
      </p:pic>
      <p:pic>
        <p:nvPicPr>
          <p:cNvPr descr="buildings" id="111" name="Google Shape;111;p17"/>
          <p:cNvPicPr preferRelativeResize="0"/>
          <p:nvPr/>
        </p:nvPicPr>
        <p:blipFill rotWithShape="1">
          <a:blip r:embed="rId5">
            <a:alphaModFix/>
          </a:blip>
          <a:srcRect b="0" l="0" r="0" t="0"/>
          <a:stretch/>
        </p:blipFill>
        <p:spPr>
          <a:xfrm>
            <a:off x="13538324" y="6771410"/>
            <a:ext cx="3143250" cy="2100263"/>
          </a:xfrm>
          <a:prstGeom prst="rect">
            <a:avLst/>
          </a:prstGeom>
          <a:noFill/>
          <a:ln>
            <a:noFill/>
          </a:ln>
        </p:spPr>
      </p:pic>
      <p:pic>
        <p:nvPicPr>
          <p:cNvPr descr="man sitting down" id="112" name="Google Shape;112;p17"/>
          <p:cNvPicPr preferRelativeResize="0"/>
          <p:nvPr/>
        </p:nvPicPr>
        <p:blipFill rotWithShape="1">
          <a:blip r:embed="rId6">
            <a:alphaModFix/>
          </a:blip>
          <a:srcRect b="0" l="0" r="0" t="0"/>
          <a:stretch/>
        </p:blipFill>
        <p:spPr>
          <a:xfrm>
            <a:off x="15272345" y="3525711"/>
            <a:ext cx="885305" cy="1210725"/>
          </a:xfrm>
          <a:prstGeom prst="rect">
            <a:avLst/>
          </a:prstGeom>
          <a:noFill/>
          <a:ln>
            <a:noFill/>
          </a:ln>
        </p:spPr>
      </p:pic>
      <p:pic>
        <p:nvPicPr>
          <p:cNvPr descr="blue stick figure" id="113" name="Google Shape;113;p17"/>
          <p:cNvPicPr preferRelativeResize="0"/>
          <p:nvPr/>
        </p:nvPicPr>
        <p:blipFill rotWithShape="1">
          <a:blip r:embed="rId7">
            <a:alphaModFix/>
          </a:blip>
          <a:srcRect b="0" l="0" r="0" t="0"/>
          <a:stretch/>
        </p:blipFill>
        <p:spPr>
          <a:xfrm>
            <a:off x="13998016" y="3185273"/>
            <a:ext cx="784347" cy="1563463"/>
          </a:xfrm>
          <a:prstGeom prst="rect">
            <a:avLst/>
          </a:prstGeom>
          <a:noFill/>
          <a:ln>
            <a:noFill/>
          </a:ln>
        </p:spPr>
      </p:pic>
      <p:pic>
        <p:nvPicPr>
          <p:cNvPr descr="green checkmark" id="114" name="Google Shape;114;p17"/>
          <p:cNvPicPr preferRelativeResize="0"/>
          <p:nvPr/>
        </p:nvPicPr>
        <p:blipFill rotWithShape="1">
          <a:blip r:embed="rId8">
            <a:alphaModFix/>
          </a:blip>
          <a:srcRect b="0" l="0" r="0" t="0"/>
          <a:stretch/>
        </p:blipFill>
        <p:spPr>
          <a:xfrm>
            <a:off x="14000048" y="2294304"/>
            <a:ext cx="972729" cy="745760"/>
          </a:xfrm>
          <a:prstGeom prst="rect">
            <a:avLst/>
          </a:prstGeom>
          <a:noFill/>
          <a:ln>
            <a:noFill/>
          </a:ln>
        </p:spPr>
      </p:pic>
      <p:pic>
        <p:nvPicPr>
          <p:cNvPr descr="red cross" id="115" name="Google Shape;115;p17"/>
          <p:cNvPicPr preferRelativeResize="0"/>
          <p:nvPr/>
        </p:nvPicPr>
        <p:blipFill rotWithShape="1">
          <a:blip r:embed="rId9">
            <a:alphaModFix/>
          </a:blip>
          <a:srcRect b="0" l="0" r="0" t="0"/>
          <a:stretch/>
        </p:blipFill>
        <p:spPr>
          <a:xfrm>
            <a:off x="15272345" y="2667178"/>
            <a:ext cx="764599" cy="669666"/>
          </a:xfrm>
          <a:prstGeom prst="rect">
            <a:avLst/>
          </a:prstGeom>
          <a:noFill/>
          <a:ln>
            <a:noFill/>
          </a:ln>
        </p:spPr>
      </p:pic>
      <p:sp>
        <p:nvSpPr>
          <p:cNvPr id="116" name="Google Shape;116;p17"/>
          <p:cNvSpPr txBox="1"/>
          <p:nvPr/>
        </p:nvSpPr>
        <p:spPr>
          <a:xfrm>
            <a:off x="1045191" y="7509482"/>
            <a:ext cx="3850500" cy="554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2700">
                <a:solidFill>
                  <a:srgbClr val="002060"/>
                </a:solidFill>
                <a:latin typeface="Century Gothic"/>
                <a:ea typeface="Century Gothic"/>
                <a:cs typeface="Century Gothic"/>
                <a:sym typeface="Century Gothic"/>
              </a:rPr>
              <a:t>[to understand]</a:t>
            </a:r>
            <a:endParaRPr sz="2100"/>
          </a:p>
        </p:txBody>
      </p:sp>
      <p:sp>
        <p:nvSpPr>
          <p:cNvPr id="117" name="Google Shape;117;p17"/>
          <p:cNvSpPr txBox="1"/>
          <p:nvPr/>
        </p:nvSpPr>
        <p:spPr>
          <a:xfrm>
            <a:off x="6851047" y="8317674"/>
            <a:ext cx="4617600" cy="554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2700">
                <a:solidFill>
                  <a:srgbClr val="002060"/>
                </a:solidFill>
                <a:latin typeface="Century Gothic"/>
                <a:ea typeface="Century Gothic"/>
                <a:cs typeface="Century Gothic"/>
                <a:sym typeface="Century Gothic"/>
              </a:rPr>
              <a:t>[certain/special/specific]</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idx="4294967295" type="title"/>
          </p:nvPr>
        </p:nvSpPr>
        <p:spPr>
          <a:xfrm>
            <a:off x="6979535" y="-11308"/>
            <a:ext cx="4329000" cy="22323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sp-</a:t>
            </a:r>
            <a:endParaRPr sz="18000">
              <a:solidFill>
                <a:schemeClr val="dk2"/>
              </a:solidFill>
            </a:endParaRPr>
          </a:p>
        </p:txBody>
      </p:sp>
      <p:sp>
        <p:nvSpPr>
          <p:cNvPr id="123" name="Google Shape;123;p18"/>
          <p:cNvSpPr/>
          <p:nvPr/>
        </p:nvSpPr>
        <p:spPr>
          <a:xfrm>
            <a:off x="6406665" y="2688221"/>
            <a:ext cx="5480400" cy="3900900"/>
          </a:xfrm>
          <a:prstGeom prst="roundRect">
            <a:avLst>
              <a:gd fmla="val 16667" name="adj"/>
            </a:avLst>
          </a:prstGeom>
          <a:solidFill>
            <a:schemeClr val="lt1"/>
          </a:solidFill>
          <a:ln cap="flat" cmpd="sng" w="57150">
            <a:solidFill>
              <a:srgbClr val="000000"/>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000">
                <a:solidFill>
                  <a:schemeClr val="dk2"/>
                </a:solidFill>
                <a:latin typeface="Century Gothic"/>
                <a:ea typeface="Century Gothic"/>
                <a:cs typeface="Century Gothic"/>
                <a:sym typeface="Century Gothic"/>
              </a:rPr>
              <a:t>spielen</a:t>
            </a:r>
            <a:endParaRPr sz="9000">
              <a:solidFill>
                <a:schemeClr val="dk2"/>
              </a:solidFill>
              <a:latin typeface="Century Gothic"/>
              <a:ea typeface="Century Gothic"/>
              <a:cs typeface="Century Gothic"/>
              <a:sym typeface="Century Gothic"/>
            </a:endParaRPr>
          </a:p>
        </p:txBody>
      </p:sp>
      <p:sp>
        <p:nvSpPr>
          <p:cNvPr id="124" name="Google Shape;124;p18"/>
          <p:cNvSpPr/>
          <p:nvPr/>
        </p:nvSpPr>
        <p:spPr>
          <a:xfrm>
            <a:off x="5938366" y="6704016"/>
            <a:ext cx="6237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Sport</a:t>
            </a:r>
            <a:endParaRPr sz="8100">
              <a:solidFill>
                <a:schemeClr val="dk2"/>
              </a:solidFill>
              <a:latin typeface="Century Gothic"/>
              <a:ea typeface="Century Gothic"/>
              <a:cs typeface="Century Gothic"/>
              <a:sym typeface="Century Gothic"/>
            </a:endParaRPr>
          </a:p>
        </p:txBody>
      </p:sp>
      <p:sp>
        <p:nvSpPr>
          <p:cNvPr id="125" name="Google Shape;125;p18"/>
          <p:cNvSpPr/>
          <p:nvPr/>
        </p:nvSpPr>
        <p:spPr>
          <a:xfrm>
            <a:off x="12707639" y="5102804"/>
            <a:ext cx="5018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Spiel</a:t>
            </a:r>
            <a:endParaRPr sz="8100">
              <a:solidFill>
                <a:schemeClr val="dk2"/>
              </a:solidFill>
              <a:latin typeface="Century Gothic"/>
              <a:ea typeface="Century Gothic"/>
              <a:cs typeface="Century Gothic"/>
              <a:sym typeface="Century Gothic"/>
            </a:endParaRPr>
          </a:p>
        </p:txBody>
      </p:sp>
      <p:sp>
        <p:nvSpPr>
          <p:cNvPr id="126" name="Google Shape;126;p18"/>
          <p:cNvSpPr/>
          <p:nvPr/>
        </p:nvSpPr>
        <p:spPr>
          <a:xfrm>
            <a:off x="744581" y="4883800"/>
            <a:ext cx="5118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sprechen</a:t>
            </a:r>
            <a:endParaRPr sz="8100">
              <a:solidFill>
                <a:schemeClr val="dk2"/>
              </a:solidFill>
              <a:latin typeface="Century Gothic"/>
              <a:ea typeface="Century Gothic"/>
              <a:cs typeface="Century Gothic"/>
              <a:sym typeface="Century Gothic"/>
            </a:endParaRPr>
          </a:p>
        </p:txBody>
      </p:sp>
      <p:sp>
        <p:nvSpPr>
          <p:cNvPr id="127" name="Google Shape;127;p18"/>
          <p:cNvSpPr/>
          <p:nvPr/>
        </p:nvSpPr>
        <p:spPr>
          <a:xfrm>
            <a:off x="640200" y="524571"/>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Spaß</a:t>
            </a:r>
            <a:endParaRPr sz="8100">
              <a:solidFill>
                <a:schemeClr val="dk2"/>
              </a:solidFill>
              <a:latin typeface="Century Gothic"/>
              <a:ea typeface="Century Gothic"/>
              <a:cs typeface="Century Gothic"/>
              <a:sym typeface="Century Gothic"/>
            </a:endParaRPr>
          </a:p>
        </p:txBody>
      </p:sp>
      <p:sp>
        <p:nvSpPr>
          <p:cNvPr id="128" name="Google Shape;128;p18"/>
          <p:cNvSpPr/>
          <p:nvPr/>
        </p:nvSpPr>
        <p:spPr>
          <a:xfrm>
            <a:off x="12964751" y="510397"/>
            <a:ext cx="45039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Sprache</a:t>
            </a:r>
            <a:endParaRPr sz="8100">
              <a:solidFill>
                <a:schemeClr val="dk2"/>
              </a:solidFill>
              <a:latin typeface="Century Gothic"/>
              <a:ea typeface="Century Gothic"/>
              <a:cs typeface="Century Gothic"/>
              <a:sym typeface="Century Gothic"/>
            </a:endParaRPr>
          </a:p>
        </p:txBody>
      </p:sp>
      <p:pic>
        <p:nvPicPr>
          <p:cNvPr descr="baby playing" id="129" name="Google Shape;129;p18"/>
          <p:cNvPicPr preferRelativeResize="0"/>
          <p:nvPr/>
        </p:nvPicPr>
        <p:blipFill rotWithShape="1">
          <a:blip r:embed="rId3">
            <a:alphaModFix/>
          </a:blip>
          <a:srcRect b="0" l="0" r="0" t="0"/>
          <a:stretch/>
        </p:blipFill>
        <p:spPr>
          <a:xfrm>
            <a:off x="7922175" y="2756624"/>
            <a:ext cx="2802325" cy="2408394"/>
          </a:xfrm>
          <a:prstGeom prst="rect">
            <a:avLst/>
          </a:prstGeom>
          <a:noFill/>
          <a:ln>
            <a:noFill/>
          </a:ln>
        </p:spPr>
      </p:pic>
      <p:pic>
        <p:nvPicPr>
          <p:cNvPr descr="tennis ball" id="130" name="Google Shape;130;p18"/>
          <p:cNvPicPr preferRelativeResize="0"/>
          <p:nvPr/>
        </p:nvPicPr>
        <p:blipFill rotWithShape="1">
          <a:blip r:embed="rId4">
            <a:alphaModFix/>
          </a:blip>
          <a:srcRect b="0" l="0" r="0" t="0"/>
          <a:stretch/>
        </p:blipFill>
        <p:spPr>
          <a:xfrm>
            <a:off x="8824666" y="8612338"/>
            <a:ext cx="663207" cy="663207"/>
          </a:xfrm>
          <a:prstGeom prst="rect">
            <a:avLst/>
          </a:prstGeom>
          <a:noFill/>
          <a:ln>
            <a:noFill/>
          </a:ln>
        </p:spPr>
      </p:pic>
      <p:pic>
        <p:nvPicPr>
          <p:cNvPr descr="basketball" id="131" name="Google Shape;131;p18"/>
          <p:cNvPicPr preferRelativeResize="0"/>
          <p:nvPr/>
        </p:nvPicPr>
        <p:blipFill rotWithShape="1">
          <a:blip r:embed="rId5">
            <a:alphaModFix/>
          </a:blip>
          <a:srcRect b="0" l="0" r="0" t="0"/>
          <a:stretch/>
        </p:blipFill>
        <p:spPr>
          <a:xfrm>
            <a:off x="9530521" y="8022042"/>
            <a:ext cx="1341767" cy="1339530"/>
          </a:xfrm>
          <a:prstGeom prst="rect">
            <a:avLst/>
          </a:prstGeom>
          <a:noFill/>
          <a:ln>
            <a:noFill/>
          </a:ln>
        </p:spPr>
      </p:pic>
      <p:pic>
        <p:nvPicPr>
          <p:cNvPr descr="rugby ball" id="132" name="Google Shape;132;p18"/>
          <p:cNvPicPr preferRelativeResize="0"/>
          <p:nvPr/>
        </p:nvPicPr>
        <p:blipFill rotWithShape="1">
          <a:blip r:embed="rId6">
            <a:alphaModFix/>
          </a:blip>
          <a:srcRect b="0" l="0" r="0" t="0"/>
          <a:stretch/>
        </p:blipFill>
        <p:spPr>
          <a:xfrm>
            <a:off x="7267546" y="8394488"/>
            <a:ext cx="1452294" cy="881058"/>
          </a:xfrm>
          <a:prstGeom prst="rect">
            <a:avLst/>
          </a:prstGeom>
          <a:noFill/>
          <a:ln>
            <a:noFill/>
          </a:ln>
        </p:spPr>
      </p:pic>
      <p:pic>
        <p:nvPicPr>
          <p:cNvPr descr="people talking to each other" id="133" name="Google Shape;133;p18"/>
          <p:cNvPicPr preferRelativeResize="0"/>
          <p:nvPr/>
        </p:nvPicPr>
        <p:blipFill rotWithShape="1">
          <a:blip r:embed="rId7">
            <a:alphaModFix/>
          </a:blip>
          <a:srcRect b="0" l="0" r="0" t="0"/>
          <a:stretch/>
        </p:blipFill>
        <p:spPr>
          <a:xfrm>
            <a:off x="1330657" y="6131004"/>
            <a:ext cx="3448225" cy="3448225"/>
          </a:xfrm>
          <a:prstGeom prst="rect">
            <a:avLst/>
          </a:prstGeom>
          <a:noFill/>
          <a:ln>
            <a:noFill/>
          </a:ln>
        </p:spPr>
      </p:pic>
      <p:pic>
        <p:nvPicPr>
          <p:cNvPr descr="deck of cards" id="134" name="Google Shape;134;p18"/>
          <p:cNvPicPr preferRelativeResize="0"/>
          <p:nvPr/>
        </p:nvPicPr>
        <p:blipFill rotWithShape="1">
          <a:blip r:embed="rId8">
            <a:alphaModFix/>
          </a:blip>
          <a:srcRect b="0" l="0" r="0" t="0"/>
          <a:stretch/>
        </p:blipFill>
        <p:spPr>
          <a:xfrm>
            <a:off x="14002804" y="6638143"/>
            <a:ext cx="2636040" cy="2433945"/>
          </a:xfrm>
          <a:prstGeom prst="rect">
            <a:avLst/>
          </a:prstGeom>
          <a:noFill/>
          <a:ln>
            <a:noFill/>
          </a:ln>
        </p:spPr>
      </p:pic>
      <p:pic>
        <p:nvPicPr>
          <p:cNvPr descr="emoji laughing" id="135" name="Google Shape;135;p18"/>
          <p:cNvPicPr preferRelativeResize="0"/>
          <p:nvPr/>
        </p:nvPicPr>
        <p:blipFill rotWithShape="1">
          <a:blip r:embed="rId9">
            <a:alphaModFix/>
          </a:blip>
          <a:srcRect b="85273" l="34395" r="55252" t="1776"/>
          <a:stretch/>
        </p:blipFill>
        <p:spPr>
          <a:xfrm>
            <a:off x="2300610" y="2334763"/>
            <a:ext cx="2005948" cy="2123938"/>
          </a:xfrm>
          <a:prstGeom prst="rect">
            <a:avLst/>
          </a:prstGeom>
          <a:noFill/>
          <a:ln>
            <a:noFill/>
          </a:ln>
        </p:spPr>
      </p:pic>
      <p:sp>
        <p:nvSpPr>
          <p:cNvPr id="136" name="Google Shape;136;p18"/>
          <p:cNvSpPr txBox="1"/>
          <p:nvPr/>
        </p:nvSpPr>
        <p:spPr>
          <a:xfrm>
            <a:off x="2133625" y="1683652"/>
            <a:ext cx="2438100" cy="5541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rgbClr val="002060"/>
                </a:solidFill>
                <a:latin typeface="Century Gothic"/>
                <a:ea typeface="Century Gothic"/>
                <a:cs typeface="Century Gothic"/>
                <a:sym typeface="Century Gothic"/>
              </a:rPr>
              <a:t>[fun] (noun)</a:t>
            </a:r>
            <a:endParaRPr sz="2100"/>
          </a:p>
        </p:txBody>
      </p:sp>
      <p:grpSp>
        <p:nvGrpSpPr>
          <p:cNvPr descr="different languages" id="137" name="Google Shape;137;p18"/>
          <p:cNvGrpSpPr/>
          <p:nvPr/>
        </p:nvGrpSpPr>
        <p:grpSpPr>
          <a:xfrm>
            <a:off x="13748839" y="2168181"/>
            <a:ext cx="2802343" cy="2634201"/>
            <a:chOff x="8090143" y="409016"/>
            <a:chExt cx="1868228" cy="1756134"/>
          </a:xfrm>
        </p:grpSpPr>
        <p:pic>
          <p:nvPicPr>
            <p:cNvPr id="138" name="Google Shape;138;p18"/>
            <p:cNvPicPr preferRelativeResize="0"/>
            <p:nvPr/>
          </p:nvPicPr>
          <p:blipFill rotWithShape="1">
            <a:blip r:embed="rId10">
              <a:alphaModFix/>
            </a:blip>
            <a:srcRect b="0" l="0" r="0" t="0"/>
            <a:stretch/>
          </p:blipFill>
          <p:spPr>
            <a:xfrm>
              <a:off x="8090143" y="409016"/>
              <a:ext cx="1868228" cy="1756134"/>
            </a:xfrm>
            <a:prstGeom prst="rect">
              <a:avLst/>
            </a:prstGeom>
            <a:noFill/>
            <a:ln>
              <a:noFill/>
            </a:ln>
          </p:spPr>
        </p:pic>
        <p:pic>
          <p:nvPicPr>
            <p:cNvPr id="139" name="Google Shape;139;p18"/>
            <p:cNvPicPr preferRelativeResize="0"/>
            <p:nvPr/>
          </p:nvPicPr>
          <p:blipFill rotWithShape="1">
            <a:blip r:embed="rId11">
              <a:alphaModFix/>
            </a:blip>
            <a:srcRect b="0" l="0" r="0" t="0"/>
            <a:stretch/>
          </p:blipFill>
          <p:spPr>
            <a:xfrm>
              <a:off x="8714293" y="692381"/>
              <a:ext cx="514249" cy="308549"/>
            </a:xfrm>
            <a:prstGeom prst="rect">
              <a:avLst/>
            </a:prstGeom>
            <a:noFill/>
            <a:ln>
              <a:noFill/>
            </a:ln>
          </p:spPr>
        </p:pic>
        <p:pic>
          <p:nvPicPr>
            <p:cNvPr id="140" name="Google Shape;140;p18"/>
            <p:cNvPicPr preferRelativeResize="0"/>
            <p:nvPr/>
          </p:nvPicPr>
          <p:blipFill rotWithShape="1">
            <a:blip r:embed="rId12">
              <a:alphaModFix/>
            </a:blip>
            <a:srcRect b="0" l="0" r="0" t="0"/>
            <a:stretch/>
          </p:blipFill>
          <p:spPr>
            <a:xfrm>
              <a:off x="9068790" y="1099701"/>
              <a:ext cx="581095" cy="345752"/>
            </a:xfrm>
            <a:prstGeom prst="rect">
              <a:avLst/>
            </a:prstGeom>
            <a:noFill/>
            <a:ln>
              <a:noFill/>
            </a:ln>
          </p:spPr>
        </p:pic>
        <p:pic>
          <p:nvPicPr>
            <p:cNvPr id="141" name="Google Shape;141;p18"/>
            <p:cNvPicPr preferRelativeResize="0"/>
            <p:nvPr/>
          </p:nvPicPr>
          <p:blipFill rotWithShape="1">
            <a:blip r:embed="rId13">
              <a:alphaModFix/>
            </a:blip>
            <a:srcRect b="0" l="0" r="0" t="0"/>
            <a:stretch/>
          </p:blipFill>
          <p:spPr>
            <a:xfrm>
              <a:off x="8332970" y="1118220"/>
              <a:ext cx="556416" cy="37094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aphicFrame>
        <p:nvGraphicFramePr>
          <p:cNvPr id="146" name="Google Shape;146;p19"/>
          <p:cNvGraphicFramePr/>
          <p:nvPr/>
        </p:nvGraphicFramePr>
        <p:xfrm>
          <a:off x="835350" y="498950"/>
          <a:ext cx="3000000" cy="3000000"/>
        </p:xfrm>
        <a:graphic>
          <a:graphicData uri="http://schemas.openxmlformats.org/drawingml/2006/table">
            <a:tbl>
              <a:tblPr>
                <a:noFill/>
                <a:tableStyleId>{7935D457-9B09-4328-B0E6-308AC54168AB}</a:tableStyleId>
              </a:tblPr>
              <a:tblGrid>
                <a:gridCol w="6810625"/>
                <a:gridCol w="6810625"/>
              </a:tblGrid>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ie Stadt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town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as Geschäft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shop</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as Museum</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museum</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as Konzert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concert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as Kino</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cinema</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er Markt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market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ie Straße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street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springen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a:t>
                      </a:r>
                      <a:r>
                        <a:rPr lang="en-GB" sz="3200">
                          <a:latin typeface="Montserrat"/>
                          <a:ea typeface="Montserrat"/>
                          <a:cs typeface="Montserrat"/>
                          <a:sym typeface="Montserrat"/>
                        </a:rPr>
                        <a:t>o jump, jumping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fallen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a:t>
                      </a:r>
                      <a:r>
                        <a:rPr lang="en-GB" sz="3200">
                          <a:latin typeface="Montserrat"/>
                          <a:ea typeface="Montserrat"/>
                          <a:cs typeface="Montserrat"/>
                          <a:sym typeface="Montserrat"/>
                        </a:rPr>
                        <a:t>o fall, falling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53375">
                <a:tc>
                  <a:txBody>
                    <a:bodyPr/>
                    <a:lstStyle/>
                    <a:p>
                      <a:pPr indent="0" lvl="0" marL="0" rtl="0" algn="l">
                        <a:spcBef>
                          <a:spcPts val="0"/>
                        </a:spcBef>
                        <a:spcAft>
                          <a:spcPts val="0"/>
                        </a:spcAft>
                        <a:buNone/>
                      </a:pPr>
                      <a:r>
                        <a:rPr lang="en-GB" sz="3200">
                          <a:latin typeface="Montserrat"/>
                          <a:ea typeface="Montserrat"/>
                          <a:cs typeface="Montserrat"/>
                          <a:sym typeface="Montserrat"/>
                        </a:rPr>
                        <a:t>angenehm</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pleasant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47" name="Google Shape;147;p19"/>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0"/>
          <p:cNvPicPr preferRelativeResize="0"/>
          <p:nvPr/>
        </p:nvPicPr>
        <p:blipFill>
          <a:blip r:embed="rId3">
            <a:alphaModFix/>
          </a:blip>
          <a:stretch>
            <a:fillRect/>
          </a:stretch>
        </p:blipFill>
        <p:spPr>
          <a:xfrm>
            <a:off x="8695345" y="269725"/>
            <a:ext cx="2650586" cy="2461901"/>
          </a:xfrm>
          <a:prstGeom prst="rect">
            <a:avLst/>
          </a:prstGeom>
          <a:noFill/>
          <a:ln>
            <a:noFill/>
          </a:ln>
        </p:spPr>
      </p:pic>
      <p:sp>
        <p:nvSpPr>
          <p:cNvPr id="153" name="Google Shape;153;p20"/>
          <p:cNvSpPr txBox="1"/>
          <p:nvPr/>
        </p:nvSpPr>
        <p:spPr>
          <a:xfrm>
            <a:off x="6152550" y="2944437"/>
            <a:ext cx="59829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Ich gehe in die Stadt.</a:t>
            </a:r>
            <a:endParaRPr b="1" sz="3800">
              <a:solidFill>
                <a:schemeClr val="dk2"/>
              </a:solidFill>
              <a:latin typeface="Montserrat"/>
              <a:ea typeface="Montserrat"/>
              <a:cs typeface="Montserrat"/>
              <a:sym typeface="Montserrat"/>
            </a:endParaRPr>
          </a:p>
        </p:txBody>
      </p:sp>
      <p:sp>
        <p:nvSpPr>
          <p:cNvPr id="154" name="Google Shape;154;p20"/>
          <p:cNvSpPr txBox="1"/>
          <p:nvPr/>
        </p:nvSpPr>
        <p:spPr>
          <a:xfrm>
            <a:off x="391308" y="2922312"/>
            <a:ext cx="5982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Ich gehe in den Park.</a:t>
            </a:r>
            <a:endParaRPr b="1" sz="3800">
              <a:solidFill>
                <a:schemeClr val="dk2"/>
              </a:solidFill>
              <a:latin typeface="Montserrat"/>
              <a:ea typeface="Montserrat"/>
              <a:cs typeface="Montserrat"/>
              <a:sym typeface="Montserrat"/>
            </a:endParaRPr>
          </a:p>
        </p:txBody>
      </p:sp>
      <p:pic>
        <p:nvPicPr>
          <p:cNvPr id="155" name="Google Shape;155;p20"/>
          <p:cNvPicPr preferRelativeResize="0"/>
          <p:nvPr/>
        </p:nvPicPr>
        <p:blipFill>
          <a:blip r:embed="rId4">
            <a:alphaModFix/>
          </a:blip>
          <a:stretch>
            <a:fillRect/>
          </a:stretch>
        </p:blipFill>
        <p:spPr>
          <a:xfrm>
            <a:off x="2543245" y="713479"/>
            <a:ext cx="3007581" cy="1869649"/>
          </a:xfrm>
          <a:prstGeom prst="rect">
            <a:avLst/>
          </a:prstGeom>
          <a:noFill/>
          <a:ln>
            <a:noFill/>
          </a:ln>
        </p:spPr>
      </p:pic>
      <p:sp>
        <p:nvSpPr>
          <p:cNvPr id="156" name="Google Shape;156;p20"/>
          <p:cNvSpPr txBox="1"/>
          <p:nvPr/>
        </p:nvSpPr>
        <p:spPr>
          <a:xfrm>
            <a:off x="12159899" y="2874488"/>
            <a:ext cx="55509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Ich gehe in das Kino.</a:t>
            </a:r>
            <a:endParaRPr b="1" sz="3800">
              <a:solidFill>
                <a:schemeClr val="dk2"/>
              </a:solidFill>
              <a:latin typeface="Montserrat"/>
              <a:ea typeface="Montserrat"/>
              <a:cs typeface="Montserrat"/>
              <a:sym typeface="Montserrat"/>
            </a:endParaRPr>
          </a:p>
        </p:txBody>
      </p:sp>
      <p:pic>
        <p:nvPicPr>
          <p:cNvPr id="157" name="Google Shape;157;p20"/>
          <p:cNvPicPr preferRelativeResize="0"/>
          <p:nvPr/>
        </p:nvPicPr>
        <p:blipFill>
          <a:blip r:embed="rId5">
            <a:alphaModFix/>
          </a:blip>
          <a:stretch>
            <a:fillRect/>
          </a:stretch>
        </p:blipFill>
        <p:spPr>
          <a:xfrm>
            <a:off x="14490458" y="468936"/>
            <a:ext cx="2493146" cy="2422930"/>
          </a:xfrm>
          <a:prstGeom prst="rect">
            <a:avLst/>
          </a:prstGeom>
          <a:noFill/>
          <a:ln>
            <a:noFill/>
          </a:ln>
        </p:spPr>
      </p:pic>
      <p:sp>
        <p:nvSpPr>
          <p:cNvPr id="158" name="Google Shape;158;p20"/>
          <p:cNvSpPr/>
          <p:nvPr/>
        </p:nvSpPr>
        <p:spPr>
          <a:xfrm>
            <a:off x="409950" y="3520226"/>
            <a:ext cx="16820100" cy="992400"/>
          </a:xfrm>
          <a:prstGeom prst="rightArrow">
            <a:avLst>
              <a:gd fmla="val 50000" name="adj1"/>
              <a:gd fmla="val 50000"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latin typeface="Montserrat"/>
                <a:ea typeface="Montserrat"/>
                <a:cs typeface="Montserrat"/>
                <a:sym typeface="Montserrat"/>
              </a:rPr>
              <a:t>Movement</a:t>
            </a:r>
            <a:endParaRPr b="1" sz="3400">
              <a:latin typeface="Montserrat"/>
              <a:ea typeface="Montserrat"/>
              <a:cs typeface="Montserrat"/>
              <a:sym typeface="Montserrat"/>
            </a:endParaRPr>
          </a:p>
        </p:txBody>
      </p:sp>
      <p:pic>
        <p:nvPicPr>
          <p:cNvPr id="159" name="Google Shape;159;p20"/>
          <p:cNvPicPr preferRelativeResize="0"/>
          <p:nvPr/>
        </p:nvPicPr>
        <p:blipFill>
          <a:blip r:embed="rId6">
            <a:alphaModFix/>
          </a:blip>
          <a:stretch>
            <a:fillRect/>
          </a:stretch>
        </p:blipFill>
        <p:spPr>
          <a:xfrm>
            <a:off x="6659150" y="713479"/>
            <a:ext cx="2160850" cy="2108918"/>
          </a:xfrm>
          <a:prstGeom prst="rect">
            <a:avLst/>
          </a:prstGeom>
          <a:noFill/>
          <a:ln>
            <a:noFill/>
          </a:ln>
        </p:spPr>
      </p:pic>
      <p:pic>
        <p:nvPicPr>
          <p:cNvPr id="160" name="Google Shape;160;p20"/>
          <p:cNvPicPr preferRelativeResize="0"/>
          <p:nvPr/>
        </p:nvPicPr>
        <p:blipFill>
          <a:blip r:embed="rId6">
            <a:alphaModFix/>
          </a:blip>
          <a:stretch>
            <a:fillRect/>
          </a:stretch>
        </p:blipFill>
        <p:spPr>
          <a:xfrm>
            <a:off x="409961" y="713479"/>
            <a:ext cx="2160850" cy="2108918"/>
          </a:xfrm>
          <a:prstGeom prst="rect">
            <a:avLst/>
          </a:prstGeom>
          <a:noFill/>
          <a:ln>
            <a:noFill/>
          </a:ln>
        </p:spPr>
      </p:pic>
      <p:pic>
        <p:nvPicPr>
          <p:cNvPr id="161" name="Google Shape;161;p20"/>
          <p:cNvPicPr preferRelativeResize="0"/>
          <p:nvPr/>
        </p:nvPicPr>
        <p:blipFill>
          <a:blip r:embed="rId6">
            <a:alphaModFix/>
          </a:blip>
          <a:stretch>
            <a:fillRect/>
          </a:stretch>
        </p:blipFill>
        <p:spPr>
          <a:xfrm>
            <a:off x="12159897" y="713476"/>
            <a:ext cx="2160850" cy="2108918"/>
          </a:xfrm>
          <a:prstGeom prst="rect">
            <a:avLst/>
          </a:prstGeom>
          <a:noFill/>
          <a:ln>
            <a:noFill/>
          </a:ln>
        </p:spPr>
      </p:pic>
      <p:pic>
        <p:nvPicPr>
          <p:cNvPr id="162" name="Google Shape;162;p20"/>
          <p:cNvPicPr preferRelativeResize="0"/>
          <p:nvPr/>
        </p:nvPicPr>
        <p:blipFill>
          <a:blip r:embed="rId3">
            <a:alphaModFix/>
          </a:blip>
          <a:stretch>
            <a:fillRect/>
          </a:stretch>
        </p:blipFill>
        <p:spPr>
          <a:xfrm>
            <a:off x="7640950" y="4468852"/>
            <a:ext cx="3323414" cy="2992397"/>
          </a:xfrm>
          <a:prstGeom prst="rect">
            <a:avLst/>
          </a:prstGeom>
          <a:noFill/>
          <a:ln>
            <a:noFill/>
          </a:ln>
        </p:spPr>
      </p:pic>
      <p:sp>
        <p:nvSpPr>
          <p:cNvPr id="163" name="Google Shape;163;p20"/>
          <p:cNvSpPr txBox="1"/>
          <p:nvPr/>
        </p:nvSpPr>
        <p:spPr>
          <a:xfrm>
            <a:off x="6635100" y="7438243"/>
            <a:ext cx="56658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Ich bin in der Stadt.</a:t>
            </a:r>
            <a:endParaRPr b="1" sz="3800">
              <a:solidFill>
                <a:schemeClr val="dk2"/>
              </a:solidFill>
              <a:latin typeface="Montserrat"/>
              <a:ea typeface="Montserrat"/>
              <a:cs typeface="Montserrat"/>
              <a:sym typeface="Montserrat"/>
            </a:endParaRPr>
          </a:p>
        </p:txBody>
      </p:sp>
      <p:sp>
        <p:nvSpPr>
          <p:cNvPr id="164" name="Google Shape;164;p20"/>
          <p:cNvSpPr txBox="1"/>
          <p:nvPr/>
        </p:nvSpPr>
        <p:spPr>
          <a:xfrm>
            <a:off x="549844" y="7378396"/>
            <a:ext cx="56658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Ich bin in dem Park.</a:t>
            </a:r>
            <a:endParaRPr b="1" sz="3800">
              <a:solidFill>
                <a:schemeClr val="dk2"/>
              </a:solidFill>
              <a:latin typeface="Montserrat"/>
              <a:ea typeface="Montserrat"/>
              <a:cs typeface="Montserrat"/>
              <a:sym typeface="Montserrat"/>
            </a:endParaRPr>
          </a:p>
        </p:txBody>
      </p:sp>
      <p:pic>
        <p:nvPicPr>
          <p:cNvPr id="165" name="Google Shape;165;p20"/>
          <p:cNvPicPr preferRelativeResize="0"/>
          <p:nvPr/>
        </p:nvPicPr>
        <p:blipFill>
          <a:blip r:embed="rId4">
            <a:alphaModFix/>
          </a:blip>
          <a:stretch>
            <a:fillRect/>
          </a:stretch>
        </p:blipFill>
        <p:spPr>
          <a:xfrm>
            <a:off x="2543256" y="5210447"/>
            <a:ext cx="2750003" cy="1657231"/>
          </a:xfrm>
          <a:prstGeom prst="rect">
            <a:avLst/>
          </a:prstGeom>
          <a:noFill/>
          <a:ln>
            <a:noFill/>
          </a:ln>
        </p:spPr>
      </p:pic>
      <p:sp>
        <p:nvSpPr>
          <p:cNvPr id="166" name="Google Shape;166;p20"/>
          <p:cNvSpPr txBox="1"/>
          <p:nvPr/>
        </p:nvSpPr>
        <p:spPr>
          <a:xfrm>
            <a:off x="12306902" y="7358388"/>
            <a:ext cx="52569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Ich bin in dem Kino.</a:t>
            </a:r>
            <a:endParaRPr b="1" sz="3800">
              <a:solidFill>
                <a:schemeClr val="dk2"/>
              </a:solidFill>
              <a:latin typeface="Montserrat"/>
              <a:ea typeface="Montserrat"/>
              <a:cs typeface="Montserrat"/>
              <a:sym typeface="Montserrat"/>
            </a:endParaRPr>
          </a:p>
        </p:txBody>
      </p:sp>
      <p:pic>
        <p:nvPicPr>
          <p:cNvPr id="167" name="Google Shape;167;p20"/>
          <p:cNvPicPr preferRelativeResize="0"/>
          <p:nvPr/>
        </p:nvPicPr>
        <p:blipFill>
          <a:blip r:embed="rId5">
            <a:alphaModFix/>
          </a:blip>
          <a:stretch>
            <a:fillRect/>
          </a:stretch>
        </p:blipFill>
        <p:spPr>
          <a:xfrm>
            <a:off x="13583756" y="4782968"/>
            <a:ext cx="2750013" cy="2590820"/>
          </a:xfrm>
          <a:prstGeom prst="rect">
            <a:avLst/>
          </a:prstGeom>
          <a:noFill/>
          <a:ln>
            <a:noFill/>
          </a:ln>
        </p:spPr>
      </p:pic>
      <p:sp>
        <p:nvSpPr>
          <p:cNvPr id="168" name="Google Shape;168;p20"/>
          <p:cNvSpPr/>
          <p:nvPr/>
        </p:nvSpPr>
        <p:spPr>
          <a:xfrm>
            <a:off x="549850" y="8047525"/>
            <a:ext cx="16820100" cy="992400"/>
          </a:xfrm>
          <a:prstGeom prst="rightArrow">
            <a:avLst>
              <a:gd fmla="val 50000" name="adj1"/>
              <a:gd fmla="val 50000"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latin typeface="Montserrat"/>
                <a:ea typeface="Montserrat"/>
                <a:cs typeface="Montserrat"/>
                <a:sym typeface="Montserrat"/>
              </a:rPr>
              <a:t>Location</a:t>
            </a:r>
            <a:endParaRPr b="1" sz="3400">
              <a:latin typeface="Montserrat"/>
              <a:ea typeface="Montserrat"/>
              <a:cs typeface="Montserrat"/>
              <a:sym typeface="Montserrat"/>
            </a:endParaRPr>
          </a:p>
        </p:txBody>
      </p:sp>
      <p:pic>
        <p:nvPicPr>
          <p:cNvPr id="169" name="Google Shape;169;p20"/>
          <p:cNvPicPr preferRelativeResize="0"/>
          <p:nvPr/>
        </p:nvPicPr>
        <p:blipFill rotWithShape="1">
          <a:blip r:embed="rId7">
            <a:alphaModFix/>
          </a:blip>
          <a:srcRect b="0" l="25600" r="35369" t="0"/>
          <a:stretch/>
        </p:blipFill>
        <p:spPr>
          <a:xfrm>
            <a:off x="8251896" y="5394126"/>
            <a:ext cx="724728" cy="1756714"/>
          </a:xfrm>
          <a:prstGeom prst="rect">
            <a:avLst/>
          </a:prstGeom>
          <a:noFill/>
          <a:ln>
            <a:noFill/>
          </a:ln>
        </p:spPr>
      </p:pic>
      <p:pic>
        <p:nvPicPr>
          <p:cNvPr id="170" name="Google Shape;170;p20"/>
          <p:cNvPicPr preferRelativeResize="0"/>
          <p:nvPr/>
        </p:nvPicPr>
        <p:blipFill rotWithShape="1">
          <a:blip r:embed="rId7">
            <a:alphaModFix/>
          </a:blip>
          <a:srcRect b="0" l="25600" r="35369" t="0"/>
          <a:stretch/>
        </p:blipFill>
        <p:spPr>
          <a:xfrm>
            <a:off x="3241503" y="5210447"/>
            <a:ext cx="724728" cy="1756714"/>
          </a:xfrm>
          <a:prstGeom prst="rect">
            <a:avLst/>
          </a:prstGeom>
          <a:noFill/>
          <a:ln>
            <a:noFill/>
          </a:ln>
        </p:spPr>
      </p:pic>
      <p:pic>
        <p:nvPicPr>
          <p:cNvPr id="171" name="Google Shape;171;p20"/>
          <p:cNvPicPr preferRelativeResize="0"/>
          <p:nvPr/>
        </p:nvPicPr>
        <p:blipFill rotWithShape="1">
          <a:blip r:embed="rId7">
            <a:alphaModFix/>
          </a:blip>
          <a:srcRect b="0" l="25600" r="35369" t="0"/>
          <a:stretch/>
        </p:blipFill>
        <p:spPr>
          <a:xfrm>
            <a:off x="14965277" y="5667519"/>
            <a:ext cx="724728" cy="17567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1"/>
          <p:cNvPicPr preferRelativeResize="0"/>
          <p:nvPr/>
        </p:nvPicPr>
        <p:blipFill rotWithShape="1">
          <a:blip r:embed="rId3">
            <a:alphaModFix/>
          </a:blip>
          <a:srcRect b="10111" l="68980" r="18342" t="66613"/>
          <a:stretch/>
        </p:blipFill>
        <p:spPr>
          <a:xfrm>
            <a:off x="478525" y="716337"/>
            <a:ext cx="2590442" cy="2086981"/>
          </a:xfrm>
          <a:prstGeom prst="rect">
            <a:avLst/>
          </a:prstGeom>
          <a:noFill/>
          <a:ln>
            <a:noFill/>
          </a:ln>
        </p:spPr>
      </p:pic>
      <p:pic>
        <p:nvPicPr>
          <p:cNvPr id="177" name="Google Shape;177;p21"/>
          <p:cNvPicPr preferRelativeResize="0"/>
          <p:nvPr/>
        </p:nvPicPr>
        <p:blipFill>
          <a:blip r:embed="rId4">
            <a:alphaModFix/>
          </a:blip>
          <a:stretch>
            <a:fillRect/>
          </a:stretch>
        </p:blipFill>
        <p:spPr>
          <a:xfrm>
            <a:off x="3068965" y="716338"/>
            <a:ext cx="2635814" cy="2086980"/>
          </a:xfrm>
          <a:prstGeom prst="rect">
            <a:avLst/>
          </a:prstGeom>
          <a:noFill/>
          <a:ln>
            <a:noFill/>
          </a:ln>
        </p:spPr>
      </p:pic>
      <p:pic>
        <p:nvPicPr>
          <p:cNvPr id="178" name="Google Shape;178;p21"/>
          <p:cNvPicPr preferRelativeResize="0"/>
          <p:nvPr/>
        </p:nvPicPr>
        <p:blipFill>
          <a:blip r:embed="rId5">
            <a:alphaModFix/>
          </a:blip>
          <a:stretch>
            <a:fillRect/>
          </a:stretch>
        </p:blipFill>
        <p:spPr>
          <a:xfrm>
            <a:off x="8099015" y="1474191"/>
            <a:ext cx="2590442" cy="1487304"/>
          </a:xfrm>
          <a:prstGeom prst="rect">
            <a:avLst/>
          </a:prstGeom>
          <a:noFill/>
          <a:ln>
            <a:noFill/>
          </a:ln>
        </p:spPr>
      </p:pic>
      <p:pic>
        <p:nvPicPr>
          <p:cNvPr id="179" name="Google Shape;179;p21"/>
          <p:cNvPicPr preferRelativeResize="0"/>
          <p:nvPr/>
        </p:nvPicPr>
        <p:blipFill>
          <a:blip r:embed="rId6">
            <a:alphaModFix/>
          </a:blip>
          <a:stretch>
            <a:fillRect/>
          </a:stretch>
        </p:blipFill>
        <p:spPr>
          <a:xfrm rot="3792540">
            <a:off x="14548096" y="1284328"/>
            <a:ext cx="1321400" cy="1867016"/>
          </a:xfrm>
          <a:prstGeom prst="rect">
            <a:avLst/>
          </a:prstGeom>
          <a:noFill/>
          <a:ln>
            <a:noFill/>
          </a:ln>
        </p:spPr>
      </p:pic>
      <p:sp>
        <p:nvSpPr>
          <p:cNvPr id="180" name="Google Shape;180;p21"/>
          <p:cNvSpPr txBox="1"/>
          <p:nvPr/>
        </p:nvSpPr>
        <p:spPr>
          <a:xfrm>
            <a:off x="478525" y="2803300"/>
            <a:ext cx="51879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Die Katze springt </a:t>
            </a:r>
            <a:endParaRPr b="1" sz="3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auf den Tisch.</a:t>
            </a:r>
            <a:endParaRPr b="1" sz="3800">
              <a:solidFill>
                <a:schemeClr val="dk2"/>
              </a:solidFill>
              <a:latin typeface="Montserrat"/>
              <a:ea typeface="Montserrat"/>
              <a:cs typeface="Montserrat"/>
              <a:sym typeface="Montserrat"/>
            </a:endParaRPr>
          </a:p>
        </p:txBody>
      </p:sp>
      <p:pic>
        <p:nvPicPr>
          <p:cNvPr id="181" name="Google Shape;181;p21"/>
          <p:cNvPicPr preferRelativeResize="0"/>
          <p:nvPr/>
        </p:nvPicPr>
        <p:blipFill rotWithShape="1">
          <a:blip r:embed="rId3">
            <a:alphaModFix/>
          </a:blip>
          <a:srcRect b="10111" l="68980" r="18342" t="66613"/>
          <a:stretch/>
        </p:blipFill>
        <p:spPr>
          <a:xfrm rot="906333">
            <a:off x="6033098" y="554992"/>
            <a:ext cx="2581140" cy="2095242"/>
          </a:xfrm>
          <a:prstGeom prst="rect">
            <a:avLst/>
          </a:prstGeom>
          <a:noFill/>
          <a:ln>
            <a:noFill/>
          </a:ln>
        </p:spPr>
      </p:pic>
      <p:sp>
        <p:nvSpPr>
          <p:cNvPr id="182" name="Google Shape;182;p21"/>
          <p:cNvSpPr txBox="1"/>
          <p:nvPr/>
        </p:nvSpPr>
        <p:spPr>
          <a:xfrm>
            <a:off x="6028447" y="2803307"/>
            <a:ext cx="73803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Die Katze springt </a:t>
            </a:r>
            <a:endParaRPr b="1" sz="3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auf die Zeitung.</a:t>
            </a:r>
            <a:endParaRPr b="1" sz="3800">
              <a:solidFill>
                <a:schemeClr val="dk2"/>
              </a:solidFill>
              <a:latin typeface="Montserrat"/>
              <a:ea typeface="Montserrat"/>
              <a:cs typeface="Montserrat"/>
              <a:sym typeface="Montserrat"/>
            </a:endParaRPr>
          </a:p>
        </p:txBody>
      </p:sp>
      <p:pic>
        <p:nvPicPr>
          <p:cNvPr id="183" name="Google Shape;183;p21"/>
          <p:cNvPicPr preferRelativeResize="0"/>
          <p:nvPr/>
        </p:nvPicPr>
        <p:blipFill rotWithShape="1">
          <a:blip r:embed="rId3">
            <a:alphaModFix/>
          </a:blip>
          <a:srcRect b="10111" l="68980" r="18342" t="66613"/>
          <a:stretch/>
        </p:blipFill>
        <p:spPr>
          <a:xfrm rot="750234">
            <a:off x="12752492" y="512064"/>
            <a:ext cx="2584006" cy="2092698"/>
          </a:xfrm>
          <a:prstGeom prst="rect">
            <a:avLst/>
          </a:prstGeom>
          <a:noFill/>
          <a:ln>
            <a:noFill/>
          </a:ln>
        </p:spPr>
      </p:pic>
      <p:sp>
        <p:nvSpPr>
          <p:cNvPr id="184" name="Google Shape;184;p21"/>
          <p:cNvSpPr txBox="1"/>
          <p:nvPr/>
        </p:nvSpPr>
        <p:spPr>
          <a:xfrm>
            <a:off x="11576247" y="2803307"/>
            <a:ext cx="56181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Die Katze springt </a:t>
            </a:r>
            <a:endParaRPr b="1" sz="3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auf das Heft.</a:t>
            </a:r>
            <a:endParaRPr b="1" sz="3800">
              <a:solidFill>
                <a:schemeClr val="dk2"/>
              </a:solidFill>
              <a:latin typeface="Montserrat"/>
              <a:ea typeface="Montserrat"/>
              <a:cs typeface="Montserrat"/>
              <a:sym typeface="Montserrat"/>
            </a:endParaRPr>
          </a:p>
        </p:txBody>
      </p:sp>
      <p:pic>
        <p:nvPicPr>
          <p:cNvPr id="185" name="Google Shape;185;p21"/>
          <p:cNvPicPr preferRelativeResize="0"/>
          <p:nvPr/>
        </p:nvPicPr>
        <p:blipFill>
          <a:blip r:embed="rId4">
            <a:alphaModFix/>
          </a:blip>
          <a:stretch>
            <a:fillRect/>
          </a:stretch>
        </p:blipFill>
        <p:spPr>
          <a:xfrm>
            <a:off x="1831014" y="5558577"/>
            <a:ext cx="2157395" cy="1708174"/>
          </a:xfrm>
          <a:prstGeom prst="rect">
            <a:avLst/>
          </a:prstGeom>
          <a:noFill/>
          <a:ln>
            <a:noFill/>
          </a:ln>
        </p:spPr>
      </p:pic>
      <p:pic>
        <p:nvPicPr>
          <p:cNvPr id="186" name="Google Shape;186;p21"/>
          <p:cNvPicPr preferRelativeResize="0"/>
          <p:nvPr/>
        </p:nvPicPr>
        <p:blipFill>
          <a:blip r:embed="rId7">
            <a:alphaModFix/>
          </a:blip>
          <a:stretch>
            <a:fillRect/>
          </a:stretch>
        </p:blipFill>
        <p:spPr>
          <a:xfrm flipH="1">
            <a:off x="2194849" y="4617460"/>
            <a:ext cx="1723713" cy="1708176"/>
          </a:xfrm>
          <a:prstGeom prst="rect">
            <a:avLst/>
          </a:prstGeom>
          <a:noFill/>
          <a:ln>
            <a:noFill/>
          </a:ln>
        </p:spPr>
      </p:pic>
      <p:pic>
        <p:nvPicPr>
          <p:cNvPr id="187" name="Google Shape;187;p21"/>
          <p:cNvPicPr preferRelativeResize="0"/>
          <p:nvPr/>
        </p:nvPicPr>
        <p:blipFill>
          <a:blip r:embed="rId5">
            <a:alphaModFix/>
          </a:blip>
          <a:stretch>
            <a:fillRect/>
          </a:stretch>
        </p:blipFill>
        <p:spPr>
          <a:xfrm>
            <a:off x="7095497" y="5505309"/>
            <a:ext cx="2590442" cy="1487304"/>
          </a:xfrm>
          <a:prstGeom prst="rect">
            <a:avLst/>
          </a:prstGeom>
          <a:noFill/>
          <a:ln>
            <a:noFill/>
          </a:ln>
        </p:spPr>
      </p:pic>
      <p:pic>
        <p:nvPicPr>
          <p:cNvPr id="188" name="Google Shape;188;p21"/>
          <p:cNvPicPr preferRelativeResize="0"/>
          <p:nvPr/>
        </p:nvPicPr>
        <p:blipFill>
          <a:blip r:embed="rId6">
            <a:alphaModFix/>
          </a:blip>
          <a:stretch>
            <a:fillRect/>
          </a:stretch>
        </p:blipFill>
        <p:spPr>
          <a:xfrm rot="3792540">
            <a:off x="13279376" y="5081708"/>
            <a:ext cx="1321400" cy="1867016"/>
          </a:xfrm>
          <a:prstGeom prst="rect">
            <a:avLst/>
          </a:prstGeom>
          <a:noFill/>
          <a:ln>
            <a:noFill/>
          </a:ln>
        </p:spPr>
      </p:pic>
      <p:pic>
        <p:nvPicPr>
          <p:cNvPr id="189" name="Google Shape;189;p21"/>
          <p:cNvPicPr preferRelativeResize="0"/>
          <p:nvPr/>
        </p:nvPicPr>
        <p:blipFill>
          <a:blip r:embed="rId7">
            <a:alphaModFix/>
          </a:blip>
          <a:stretch>
            <a:fillRect/>
          </a:stretch>
        </p:blipFill>
        <p:spPr>
          <a:xfrm flipH="1">
            <a:off x="7528853" y="4715742"/>
            <a:ext cx="1723713" cy="1708176"/>
          </a:xfrm>
          <a:prstGeom prst="rect">
            <a:avLst/>
          </a:prstGeom>
          <a:noFill/>
          <a:ln>
            <a:noFill/>
          </a:ln>
        </p:spPr>
      </p:pic>
      <p:pic>
        <p:nvPicPr>
          <p:cNvPr id="190" name="Google Shape;190;p21"/>
          <p:cNvPicPr preferRelativeResize="0"/>
          <p:nvPr/>
        </p:nvPicPr>
        <p:blipFill>
          <a:blip r:embed="rId8">
            <a:alphaModFix/>
          </a:blip>
          <a:stretch>
            <a:fillRect/>
          </a:stretch>
        </p:blipFill>
        <p:spPr>
          <a:xfrm flipH="1">
            <a:off x="12862906" y="4715742"/>
            <a:ext cx="1723713" cy="1708176"/>
          </a:xfrm>
          <a:prstGeom prst="rect">
            <a:avLst/>
          </a:prstGeom>
          <a:noFill/>
          <a:ln>
            <a:noFill/>
          </a:ln>
        </p:spPr>
      </p:pic>
      <p:sp>
        <p:nvSpPr>
          <p:cNvPr id="191" name="Google Shape;191;p21"/>
          <p:cNvSpPr txBox="1"/>
          <p:nvPr/>
        </p:nvSpPr>
        <p:spPr>
          <a:xfrm>
            <a:off x="661118" y="6992604"/>
            <a:ext cx="44970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Die Katze sitzt </a:t>
            </a:r>
            <a:endParaRPr b="1" sz="3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auf dem Tisch.</a:t>
            </a:r>
            <a:endParaRPr b="1" sz="3800">
              <a:solidFill>
                <a:schemeClr val="dk2"/>
              </a:solidFill>
              <a:latin typeface="Montserrat"/>
              <a:ea typeface="Montserrat"/>
              <a:cs typeface="Montserrat"/>
              <a:sym typeface="Montserrat"/>
            </a:endParaRPr>
          </a:p>
        </p:txBody>
      </p:sp>
      <p:sp>
        <p:nvSpPr>
          <p:cNvPr id="192" name="Google Shape;192;p21"/>
          <p:cNvSpPr txBox="1"/>
          <p:nvPr/>
        </p:nvSpPr>
        <p:spPr>
          <a:xfrm>
            <a:off x="5666485" y="6992604"/>
            <a:ext cx="44970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Die Katze sitzt </a:t>
            </a:r>
            <a:endParaRPr b="1" sz="3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auf der Zeitung.</a:t>
            </a:r>
            <a:endParaRPr b="1" sz="3800">
              <a:solidFill>
                <a:schemeClr val="dk2"/>
              </a:solidFill>
              <a:latin typeface="Montserrat"/>
              <a:ea typeface="Montserrat"/>
              <a:cs typeface="Montserrat"/>
              <a:sym typeface="Montserrat"/>
            </a:endParaRPr>
          </a:p>
        </p:txBody>
      </p:sp>
      <p:sp>
        <p:nvSpPr>
          <p:cNvPr id="193" name="Google Shape;193;p21"/>
          <p:cNvSpPr txBox="1"/>
          <p:nvPr/>
        </p:nvSpPr>
        <p:spPr>
          <a:xfrm>
            <a:off x="11636709" y="6992604"/>
            <a:ext cx="56181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Die Katze sitzt </a:t>
            </a:r>
            <a:endParaRPr b="1" sz="3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auf dem Heft.</a:t>
            </a:r>
            <a:endParaRPr b="1" sz="3800">
              <a:solidFill>
                <a:schemeClr val="dk2"/>
              </a:solidFill>
              <a:latin typeface="Montserrat"/>
              <a:ea typeface="Montserrat"/>
              <a:cs typeface="Montserrat"/>
              <a:sym typeface="Montserrat"/>
            </a:endParaRPr>
          </a:p>
        </p:txBody>
      </p:sp>
      <p:sp>
        <p:nvSpPr>
          <p:cNvPr id="194" name="Google Shape;194;p21"/>
          <p:cNvSpPr/>
          <p:nvPr/>
        </p:nvSpPr>
        <p:spPr>
          <a:xfrm>
            <a:off x="409950" y="3926859"/>
            <a:ext cx="16820100" cy="690600"/>
          </a:xfrm>
          <a:prstGeom prst="rightArrow">
            <a:avLst>
              <a:gd fmla="val 50000" name="adj1"/>
              <a:gd fmla="val 50000"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100">
                <a:latin typeface="Montserrat"/>
                <a:ea typeface="Montserrat"/>
                <a:cs typeface="Montserrat"/>
                <a:sym typeface="Montserrat"/>
              </a:rPr>
              <a:t>Movement</a:t>
            </a:r>
            <a:endParaRPr b="1" sz="3100">
              <a:latin typeface="Montserrat"/>
              <a:ea typeface="Montserrat"/>
              <a:cs typeface="Montserrat"/>
              <a:sym typeface="Montserrat"/>
            </a:endParaRPr>
          </a:p>
        </p:txBody>
      </p:sp>
      <p:sp>
        <p:nvSpPr>
          <p:cNvPr id="195" name="Google Shape;195;p21"/>
          <p:cNvSpPr/>
          <p:nvPr/>
        </p:nvSpPr>
        <p:spPr>
          <a:xfrm>
            <a:off x="661125" y="8116184"/>
            <a:ext cx="16820100" cy="690600"/>
          </a:xfrm>
          <a:prstGeom prst="rightArrow">
            <a:avLst>
              <a:gd fmla="val 50000" name="adj1"/>
              <a:gd fmla="val 50000"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100">
                <a:latin typeface="Montserrat"/>
                <a:ea typeface="Montserrat"/>
                <a:cs typeface="Montserrat"/>
                <a:sym typeface="Montserrat"/>
              </a:rPr>
              <a:t>Location</a:t>
            </a:r>
            <a:endParaRPr b="1" sz="31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22"/>
          <p:cNvGraphicFramePr/>
          <p:nvPr/>
        </p:nvGraphicFramePr>
        <p:xfrm>
          <a:off x="917950" y="416200"/>
          <a:ext cx="3000000" cy="3000000"/>
        </p:xfrm>
        <a:graphic>
          <a:graphicData uri="http://schemas.openxmlformats.org/drawingml/2006/table">
            <a:tbl>
              <a:tblPr>
                <a:noFill/>
                <a:tableStyleId>{7935D457-9B09-4328-B0E6-308AC54168AB}</a:tableStyleId>
              </a:tblPr>
              <a:tblGrid>
                <a:gridCol w="1191950"/>
                <a:gridCol w="2780925"/>
                <a:gridCol w="3093625"/>
                <a:gridCol w="2223650"/>
              </a:tblGrid>
              <a:tr h="920700">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going to...</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already at...</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1</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2</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3</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4</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5</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6</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7</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8</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01" name="Google Shape;201;p22"/>
          <p:cNvPicPr preferRelativeResize="0"/>
          <p:nvPr/>
        </p:nvPicPr>
        <p:blipFill>
          <a:blip r:embed="rId3">
            <a:alphaModFix/>
          </a:blip>
          <a:stretch>
            <a:fillRect/>
          </a:stretch>
        </p:blipFill>
        <p:spPr>
          <a:xfrm>
            <a:off x="8615800" y="1338289"/>
            <a:ext cx="1308400" cy="915887"/>
          </a:xfrm>
          <a:prstGeom prst="rect">
            <a:avLst/>
          </a:prstGeom>
          <a:noFill/>
          <a:ln>
            <a:noFill/>
          </a:ln>
        </p:spPr>
      </p:pic>
      <p:pic>
        <p:nvPicPr>
          <p:cNvPr id="202" name="Google Shape;202;p22"/>
          <p:cNvPicPr preferRelativeResize="0"/>
          <p:nvPr/>
        </p:nvPicPr>
        <p:blipFill>
          <a:blip r:embed="rId4">
            <a:alphaModFix/>
          </a:blip>
          <a:stretch>
            <a:fillRect/>
          </a:stretch>
        </p:blipFill>
        <p:spPr>
          <a:xfrm>
            <a:off x="8761400" y="2260409"/>
            <a:ext cx="1017205" cy="915875"/>
          </a:xfrm>
          <a:prstGeom prst="rect">
            <a:avLst/>
          </a:prstGeom>
          <a:noFill/>
          <a:ln>
            <a:noFill/>
          </a:ln>
        </p:spPr>
      </p:pic>
      <p:pic>
        <p:nvPicPr>
          <p:cNvPr id="203" name="Google Shape;203;p22"/>
          <p:cNvPicPr preferRelativeResize="0"/>
          <p:nvPr/>
        </p:nvPicPr>
        <p:blipFill>
          <a:blip r:embed="rId5">
            <a:alphaModFix/>
          </a:blip>
          <a:stretch>
            <a:fillRect/>
          </a:stretch>
        </p:blipFill>
        <p:spPr>
          <a:xfrm>
            <a:off x="8761401" y="3176278"/>
            <a:ext cx="1017200" cy="988570"/>
          </a:xfrm>
          <a:prstGeom prst="rect">
            <a:avLst/>
          </a:prstGeom>
          <a:noFill/>
          <a:ln>
            <a:noFill/>
          </a:ln>
        </p:spPr>
      </p:pic>
      <p:pic>
        <p:nvPicPr>
          <p:cNvPr id="204" name="Google Shape;204;p22"/>
          <p:cNvPicPr preferRelativeResize="0"/>
          <p:nvPr/>
        </p:nvPicPr>
        <p:blipFill>
          <a:blip r:embed="rId6">
            <a:alphaModFix/>
          </a:blip>
          <a:stretch>
            <a:fillRect/>
          </a:stretch>
        </p:blipFill>
        <p:spPr>
          <a:xfrm>
            <a:off x="8615799" y="4158963"/>
            <a:ext cx="1308400" cy="813364"/>
          </a:xfrm>
          <a:prstGeom prst="rect">
            <a:avLst/>
          </a:prstGeom>
          <a:noFill/>
          <a:ln>
            <a:noFill/>
          </a:ln>
        </p:spPr>
      </p:pic>
      <p:pic>
        <p:nvPicPr>
          <p:cNvPr id="205" name="Google Shape;205;p22"/>
          <p:cNvPicPr preferRelativeResize="0"/>
          <p:nvPr/>
        </p:nvPicPr>
        <p:blipFill>
          <a:blip r:embed="rId7">
            <a:alphaModFix/>
          </a:blip>
          <a:stretch>
            <a:fillRect/>
          </a:stretch>
        </p:blipFill>
        <p:spPr>
          <a:xfrm>
            <a:off x="8574446" y="5086946"/>
            <a:ext cx="1391101" cy="712936"/>
          </a:xfrm>
          <a:prstGeom prst="rect">
            <a:avLst/>
          </a:prstGeom>
          <a:noFill/>
          <a:ln>
            <a:noFill/>
          </a:ln>
        </p:spPr>
      </p:pic>
      <p:pic>
        <p:nvPicPr>
          <p:cNvPr id="206" name="Google Shape;206;p22"/>
          <p:cNvPicPr preferRelativeResize="0"/>
          <p:nvPr/>
        </p:nvPicPr>
        <p:blipFill>
          <a:blip r:embed="rId8">
            <a:alphaModFix/>
          </a:blip>
          <a:stretch>
            <a:fillRect/>
          </a:stretch>
        </p:blipFill>
        <p:spPr>
          <a:xfrm>
            <a:off x="8761400" y="5914500"/>
            <a:ext cx="1017200" cy="964751"/>
          </a:xfrm>
          <a:prstGeom prst="rect">
            <a:avLst/>
          </a:prstGeom>
          <a:noFill/>
          <a:ln>
            <a:noFill/>
          </a:ln>
        </p:spPr>
      </p:pic>
      <p:pic>
        <p:nvPicPr>
          <p:cNvPr id="207" name="Google Shape;207;p22"/>
          <p:cNvPicPr preferRelativeResize="0"/>
          <p:nvPr/>
        </p:nvPicPr>
        <p:blipFill>
          <a:blip r:embed="rId9">
            <a:alphaModFix/>
          </a:blip>
          <a:stretch>
            <a:fillRect/>
          </a:stretch>
        </p:blipFill>
        <p:spPr>
          <a:xfrm>
            <a:off x="8669500" y="6877126"/>
            <a:ext cx="1200989" cy="1017074"/>
          </a:xfrm>
          <a:prstGeom prst="rect">
            <a:avLst/>
          </a:prstGeom>
          <a:noFill/>
          <a:ln>
            <a:noFill/>
          </a:ln>
        </p:spPr>
      </p:pic>
      <p:pic>
        <p:nvPicPr>
          <p:cNvPr id="208" name="Google Shape;208;p22"/>
          <p:cNvPicPr preferRelativeResize="0"/>
          <p:nvPr/>
        </p:nvPicPr>
        <p:blipFill>
          <a:blip r:embed="rId10">
            <a:alphaModFix/>
          </a:blip>
          <a:stretch>
            <a:fillRect/>
          </a:stretch>
        </p:blipFill>
        <p:spPr>
          <a:xfrm>
            <a:off x="8813798" y="7821421"/>
            <a:ext cx="1308400" cy="1017079"/>
          </a:xfrm>
          <a:prstGeom prst="rect">
            <a:avLst/>
          </a:prstGeom>
          <a:noFill/>
          <a:ln>
            <a:noFill/>
          </a:ln>
        </p:spPr>
      </p:pic>
      <p:graphicFrame>
        <p:nvGraphicFramePr>
          <p:cNvPr id="209" name="Google Shape;209;p22"/>
          <p:cNvGraphicFramePr/>
          <p:nvPr/>
        </p:nvGraphicFramePr>
        <p:xfrm>
          <a:off x="10584400" y="1407570"/>
          <a:ext cx="3000000" cy="3000000"/>
        </p:xfrm>
        <a:graphic>
          <a:graphicData uri="http://schemas.openxmlformats.org/drawingml/2006/table">
            <a:tbl>
              <a:tblPr>
                <a:noFill/>
                <a:tableStyleId>{7935D457-9B09-4328-B0E6-308AC54168AB}</a:tableStyleId>
              </a:tblPr>
              <a:tblGrid>
                <a:gridCol w="1762425"/>
                <a:gridCol w="1762425"/>
                <a:gridCol w="1762425"/>
                <a:gridCol w="1762425"/>
              </a:tblGrid>
              <a:tr h="857550">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Lara</a:t>
                      </a:r>
                      <a:r>
                        <a:rPr b="1" lang="en-GB" sz="2800">
                          <a:solidFill>
                            <a:schemeClr val="dk2"/>
                          </a:solidFill>
                          <a:latin typeface="Montserrat"/>
                          <a:ea typeface="Montserrat"/>
                          <a:cs typeface="Montserrat"/>
                          <a:sym typeface="Montserrat"/>
                        </a:rPr>
                        <a:t> geht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a:t>
                      </a:r>
                      <a:r>
                        <a:rPr b="1" lang="en-GB" sz="2800" u="sng">
                          <a:solidFill>
                            <a:schemeClr val="dk2"/>
                          </a:solidFill>
                          <a:latin typeface="Montserrat"/>
                          <a:ea typeface="Montserrat"/>
                          <a:cs typeface="Montserrat"/>
                          <a:sym typeface="Montserrat"/>
                        </a:rPr>
                        <a:t>den</a:t>
                      </a:r>
                      <a:r>
                        <a:rPr b="1" lang="en-GB" sz="2800">
                          <a:solidFill>
                            <a:schemeClr val="dk2"/>
                          </a:solidFill>
                          <a:latin typeface="Montserrat"/>
                          <a:ea typeface="Montserrat"/>
                          <a:cs typeface="Montserrat"/>
                          <a:sym typeface="Montserrat"/>
                        </a:rPr>
                        <a:t> Park</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die Stadt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a:t>
                      </a:r>
                      <a:r>
                        <a:rPr b="1" lang="en-GB" sz="2800">
                          <a:solidFill>
                            <a:schemeClr val="dk2"/>
                          </a:solidFill>
                          <a:latin typeface="Montserrat"/>
                          <a:ea typeface="Montserrat"/>
                          <a:cs typeface="Montserrat"/>
                          <a:sym typeface="Montserrat"/>
                        </a:rPr>
                        <a:t>ns</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Kino</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r>
            </a:tbl>
          </a:graphicData>
        </a:graphic>
      </p:graphicFrame>
      <p:graphicFrame>
        <p:nvGraphicFramePr>
          <p:cNvPr id="210" name="Google Shape;210;p22"/>
          <p:cNvGraphicFramePr/>
          <p:nvPr/>
        </p:nvGraphicFramePr>
        <p:xfrm>
          <a:off x="10584400" y="3700195"/>
          <a:ext cx="3000000" cy="3000000"/>
        </p:xfrm>
        <a:graphic>
          <a:graphicData uri="http://schemas.openxmlformats.org/drawingml/2006/table">
            <a:tbl>
              <a:tblPr>
                <a:noFill/>
                <a:tableStyleId>{7935D457-9B09-4328-B0E6-308AC54168AB}</a:tableStyleId>
              </a:tblPr>
              <a:tblGrid>
                <a:gridCol w="1762425"/>
                <a:gridCol w="1762425"/>
                <a:gridCol w="1762425"/>
                <a:gridCol w="1762425"/>
              </a:tblGrid>
              <a:tr h="857550">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Lara ist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im</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Park</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a:t>
                      </a:r>
                      <a:r>
                        <a:rPr b="1" lang="en-GB" sz="2800" u="sng">
                          <a:solidFill>
                            <a:schemeClr val="dk2"/>
                          </a:solidFill>
                          <a:latin typeface="Montserrat"/>
                          <a:ea typeface="Montserrat"/>
                          <a:cs typeface="Montserrat"/>
                          <a:sym typeface="Montserrat"/>
                        </a:rPr>
                        <a:t>der </a:t>
                      </a:r>
                      <a:r>
                        <a:rPr b="1" lang="en-GB" sz="2800">
                          <a:solidFill>
                            <a:schemeClr val="dk2"/>
                          </a:solidFill>
                          <a:latin typeface="Montserrat"/>
                          <a:ea typeface="Montserrat"/>
                          <a:cs typeface="Montserrat"/>
                          <a:sym typeface="Montserrat"/>
                        </a:rPr>
                        <a:t>Stadt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a:t>
                      </a:r>
                      <a:r>
                        <a:rPr b="1" lang="en-GB" sz="2800">
                          <a:solidFill>
                            <a:schemeClr val="dk2"/>
                          </a:solidFill>
                          <a:latin typeface="Montserrat"/>
                          <a:ea typeface="Montserrat"/>
                          <a:cs typeface="Montserrat"/>
                          <a:sym typeface="Montserrat"/>
                        </a:rPr>
                        <a:t>m</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Kino</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468C"/>
                      </a:solidFill>
                      <a:prstDash val="solid"/>
                      <a:round/>
                      <a:headEnd len="sm" w="sm" type="none"/>
                      <a:tailEnd len="sm" w="sm" type="none"/>
                    </a:lnL>
                    <a:lnR cap="flat" cmpd="sng" w="38100">
                      <a:solidFill>
                        <a:srgbClr val="00468C"/>
                      </a:solidFill>
                      <a:prstDash val="solid"/>
                      <a:round/>
                      <a:headEnd len="sm" w="sm" type="none"/>
                      <a:tailEnd len="sm" w="sm" type="none"/>
                    </a:lnR>
                    <a:lnT cap="flat" cmpd="sng" w="38100">
                      <a:solidFill>
                        <a:srgbClr val="00468C"/>
                      </a:solidFill>
                      <a:prstDash val="solid"/>
                      <a:round/>
                      <a:headEnd len="sm" w="sm" type="none"/>
                      <a:tailEnd len="sm" w="sm" type="none"/>
                    </a:lnT>
                    <a:lnB cap="flat" cmpd="sng" w="38100">
                      <a:solidFill>
                        <a:srgbClr val="00468C"/>
                      </a:solidFill>
                      <a:prstDash val="solid"/>
                      <a:round/>
                      <a:headEnd len="sm" w="sm" type="none"/>
                      <a:tailEnd len="sm" w="sm" type="none"/>
                    </a:lnB>
                    <a:solidFill>
                      <a:srgbClr val="FFFFFF"/>
                    </a:solidFill>
                  </a:tcPr>
                </a:tc>
              </a:tr>
            </a:tbl>
          </a:graphicData>
        </a:graphic>
      </p:graphicFrame>
      <p:sp>
        <p:nvSpPr>
          <p:cNvPr id="211" name="Google Shape;211;p22"/>
          <p:cNvSpPr txBox="1"/>
          <p:nvPr/>
        </p:nvSpPr>
        <p:spPr>
          <a:xfrm>
            <a:off x="10503750" y="623750"/>
            <a:ext cx="3605400" cy="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going to ...</a:t>
            </a:r>
            <a:endParaRPr b="1" sz="2800">
              <a:latin typeface="Montserrat"/>
              <a:ea typeface="Montserrat"/>
              <a:cs typeface="Montserrat"/>
              <a:sym typeface="Montserrat"/>
            </a:endParaRPr>
          </a:p>
        </p:txBody>
      </p:sp>
      <p:sp>
        <p:nvSpPr>
          <p:cNvPr id="212" name="Google Shape;212;p22"/>
          <p:cNvSpPr txBox="1"/>
          <p:nvPr/>
        </p:nvSpPr>
        <p:spPr>
          <a:xfrm>
            <a:off x="10584400" y="3036500"/>
            <a:ext cx="3605400" cy="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already at</a:t>
            </a:r>
            <a:r>
              <a:rPr b="1" lang="en-GB" sz="2800">
                <a:latin typeface="Montserrat"/>
                <a:ea typeface="Montserrat"/>
                <a:cs typeface="Montserrat"/>
                <a:sym typeface="Montserrat"/>
              </a:rPr>
              <a:t> ...</a:t>
            </a:r>
            <a:endParaRPr b="1" sz="2800">
              <a:latin typeface="Montserrat"/>
              <a:ea typeface="Montserrat"/>
              <a:cs typeface="Montserrat"/>
              <a:sym typeface="Montserrat"/>
            </a:endParaRPr>
          </a:p>
        </p:txBody>
      </p:sp>
      <p:pic>
        <p:nvPicPr>
          <p:cNvPr id="213" name="Google Shape;213;p22"/>
          <p:cNvPicPr preferRelativeResize="0"/>
          <p:nvPr/>
        </p:nvPicPr>
        <p:blipFill>
          <a:blip r:embed="rId11">
            <a:alphaModFix/>
          </a:blip>
          <a:stretch>
            <a:fillRect/>
          </a:stretch>
        </p:blipFill>
        <p:spPr>
          <a:xfrm>
            <a:off x="1071800" y="416199"/>
            <a:ext cx="761469" cy="724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aphicFrame>
        <p:nvGraphicFramePr>
          <p:cNvPr id="218" name="Google Shape;218;p23"/>
          <p:cNvGraphicFramePr/>
          <p:nvPr/>
        </p:nvGraphicFramePr>
        <p:xfrm>
          <a:off x="917950" y="416200"/>
          <a:ext cx="3000000" cy="3000000"/>
        </p:xfrm>
        <a:graphic>
          <a:graphicData uri="http://schemas.openxmlformats.org/drawingml/2006/table">
            <a:tbl>
              <a:tblPr>
                <a:noFill/>
                <a:tableStyleId>{7935D457-9B09-4328-B0E6-308AC54168AB}</a:tableStyleId>
              </a:tblPr>
              <a:tblGrid>
                <a:gridCol w="1191950"/>
                <a:gridCol w="2780925"/>
                <a:gridCol w="3093625"/>
                <a:gridCol w="2223650"/>
              </a:tblGrid>
              <a:tr h="920700">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going to...</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already at...</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1</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2</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3</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4</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5</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6</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7</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0700">
                <a:tc>
                  <a:txBody>
                    <a:bodyPr/>
                    <a:lstStyle/>
                    <a:p>
                      <a:pPr indent="0" lvl="0" marL="0" rtl="0" algn="l">
                        <a:spcBef>
                          <a:spcPts val="0"/>
                        </a:spcBef>
                        <a:spcAft>
                          <a:spcPts val="0"/>
                        </a:spcAft>
                        <a:buNone/>
                      </a:pPr>
                      <a:r>
                        <a:rPr lang="en-GB" sz="3200">
                          <a:latin typeface="Montserrat"/>
                          <a:ea typeface="Montserrat"/>
                          <a:cs typeface="Montserrat"/>
                          <a:sym typeface="Montserrat"/>
                        </a:rPr>
                        <a:t>8</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19" name="Google Shape;219;p23"/>
          <p:cNvPicPr preferRelativeResize="0"/>
          <p:nvPr/>
        </p:nvPicPr>
        <p:blipFill>
          <a:blip r:embed="rId3">
            <a:alphaModFix/>
          </a:blip>
          <a:stretch>
            <a:fillRect/>
          </a:stretch>
        </p:blipFill>
        <p:spPr>
          <a:xfrm>
            <a:off x="8615800" y="1338289"/>
            <a:ext cx="1308400" cy="915887"/>
          </a:xfrm>
          <a:prstGeom prst="rect">
            <a:avLst/>
          </a:prstGeom>
          <a:noFill/>
          <a:ln>
            <a:noFill/>
          </a:ln>
        </p:spPr>
      </p:pic>
      <p:pic>
        <p:nvPicPr>
          <p:cNvPr id="220" name="Google Shape;220;p23"/>
          <p:cNvPicPr preferRelativeResize="0"/>
          <p:nvPr/>
        </p:nvPicPr>
        <p:blipFill>
          <a:blip r:embed="rId4">
            <a:alphaModFix/>
          </a:blip>
          <a:stretch>
            <a:fillRect/>
          </a:stretch>
        </p:blipFill>
        <p:spPr>
          <a:xfrm>
            <a:off x="8761400" y="2260409"/>
            <a:ext cx="1017205" cy="915875"/>
          </a:xfrm>
          <a:prstGeom prst="rect">
            <a:avLst/>
          </a:prstGeom>
          <a:noFill/>
          <a:ln>
            <a:noFill/>
          </a:ln>
        </p:spPr>
      </p:pic>
      <p:pic>
        <p:nvPicPr>
          <p:cNvPr id="221" name="Google Shape;221;p23"/>
          <p:cNvPicPr preferRelativeResize="0"/>
          <p:nvPr/>
        </p:nvPicPr>
        <p:blipFill>
          <a:blip r:embed="rId5">
            <a:alphaModFix/>
          </a:blip>
          <a:stretch>
            <a:fillRect/>
          </a:stretch>
        </p:blipFill>
        <p:spPr>
          <a:xfrm>
            <a:off x="8761401" y="3176278"/>
            <a:ext cx="1017200" cy="988570"/>
          </a:xfrm>
          <a:prstGeom prst="rect">
            <a:avLst/>
          </a:prstGeom>
          <a:noFill/>
          <a:ln>
            <a:noFill/>
          </a:ln>
        </p:spPr>
      </p:pic>
      <p:pic>
        <p:nvPicPr>
          <p:cNvPr id="222" name="Google Shape;222;p23"/>
          <p:cNvPicPr preferRelativeResize="0"/>
          <p:nvPr/>
        </p:nvPicPr>
        <p:blipFill>
          <a:blip r:embed="rId6">
            <a:alphaModFix/>
          </a:blip>
          <a:stretch>
            <a:fillRect/>
          </a:stretch>
        </p:blipFill>
        <p:spPr>
          <a:xfrm>
            <a:off x="8615799" y="4158963"/>
            <a:ext cx="1308400" cy="813364"/>
          </a:xfrm>
          <a:prstGeom prst="rect">
            <a:avLst/>
          </a:prstGeom>
          <a:noFill/>
          <a:ln>
            <a:noFill/>
          </a:ln>
        </p:spPr>
      </p:pic>
      <p:pic>
        <p:nvPicPr>
          <p:cNvPr id="223" name="Google Shape;223;p23"/>
          <p:cNvPicPr preferRelativeResize="0"/>
          <p:nvPr/>
        </p:nvPicPr>
        <p:blipFill>
          <a:blip r:embed="rId7">
            <a:alphaModFix/>
          </a:blip>
          <a:stretch>
            <a:fillRect/>
          </a:stretch>
        </p:blipFill>
        <p:spPr>
          <a:xfrm>
            <a:off x="8574446" y="5086946"/>
            <a:ext cx="1391101" cy="712936"/>
          </a:xfrm>
          <a:prstGeom prst="rect">
            <a:avLst/>
          </a:prstGeom>
          <a:noFill/>
          <a:ln>
            <a:noFill/>
          </a:ln>
        </p:spPr>
      </p:pic>
      <p:pic>
        <p:nvPicPr>
          <p:cNvPr id="224" name="Google Shape;224;p23"/>
          <p:cNvPicPr preferRelativeResize="0"/>
          <p:nvPr/>
        </p:nvPicPr>
        <p:blipFill>
          <a:blip r:embed="rId8">
            <a:alphaModFix/>
          </a:blip>
          <a:stretch>
            <a:fillRect/>
          </a:stretch>
        </p:blipFill>
        <p:spPr>
          <a:xfrm>
            <a:off x="8761400" y="5914500"/>
            <a:ext cx="1017200" cy="964751"/>
          </a:xfrm>
          <a:prstGeom prst="rect">
            <a:avLst/>
          </a:prstGeom>
          <a:noFill/>
          <a:ln>
            <a:noFill/>
          </a:ln>
        </p:spPr>
      </p:pic>
      <p:pic>
        <p:nvPicPr>
          <p:cNvPr id="225" name="Google Shape;225;p23"/>
          <p:cNvPicPr preferRelativeResize="0"/>
          <p:nvPr/>
        </p:nvPicPr>
        <p:blipFill>
          <a:blip r:embed="rId9">
            <a:alphaModFix/>
          </a:blip>
          <a:stretch>
            <a:fillRect/>
          </a:stretch>
        </p:blipFill>
        <p:spPr>
          <a:xfrm>
            <a:off x="8669500" y="6877126"/>
            <a:ext cx="1200989" cy="1017074"/>
          </a:xfrm>
          <a:prstGeom prst="rect">
            <a:avLst/>
          </a:prstGeom>
          <a:noFill/>
          <a:ln>
            <a:noFill/>
          </a:ln>
        </p:spPr>
      </p:pic>
      <p:pic>
        <p:nvPicPr>
          <p:cNvPr id="226" name="Google Shape;226;p23"/>
          <p:cNvPicPr preferRelativeResize="0"/>
          <p:nvPr/>
        </p:nvPicPr>
        <p:blipFill>
          <a:blip r:embed="rId10">
            <a:alphaModFix/>
          </a:blip>
          <a:stretch>
            <a:fillRect/>
          </a:stretch>
        </p:blipFill>
        <p:spPr>
          <a:xfrm>
            <a:off x="8813798" y="7821421"/>
            <a:ext cx="1308400" cy="1017079"/>
          </a:xfrm>
          <a:prstGeom prst="rect">
            <a:avLst/>
          </a:prstGeom>
          <a:noFill/>
          <a:ln>
            <a:noFill/>
          </a:ln>
        </p:spPr>
      </p:pic>
      <p:graphicFrame>
        <p:nvGraphicFramePr>
          <p:cNvPr id="227" name="Google Shape;227;p23"/>
          <p:cNvGraphicFramePr/>
          <p:nvPr/>
        </p:nvGraphicFramePr>
        <p:xfrm>
          <a:off x="10584400" y="1407570"/>
          <a:ext cx="3000000" cy="3000000"/>
        </p:xfrm>
        <a:graphic>
          <a:graphicData uri="http://schemas.openxmlformats.org/drawingml/2006/table">
            <a:tbl>
              <a:tblPr>
                <a:noFill/>
                <a:tableStyleId>{7935D457-9B09-4328-B0E6-308AC54168AB}</a:tableStyleId>
              </a:tblPr>
              <a:tblGrid>
                <a:gridCol w="1762425"/>
                <a:gridCol w="1762425"/>
                <a:gridCol w="1762425"/>
                <a:gridCol w="1762425"/>
              </a:tblGrid>
              <a:tr h="857550">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Lara geht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a:t>
                      </a:r>
                      <a:r>
                        <a:rPr b="1" lang="en-GB" sz="2800" u="sng">
                          <a:solidFill>
                            <a:schemeClr val="dk2"/>
                          </a:solidFill>
                          <a:latin typeface="Montserrat"/>
                          <a:ea typeface="Montserrat"/>
                          <a:cs typeface="Montserrat"/>
                          <a:sym typeface="Montserrat"/>
                        </a:rPr>
                        <a:t>den</a:t>
                      </a:r>
                      <a:r>
                        <a:rPr b="1" lang="en-GB" sz="2800">
                          <a:solidFill>
                            <a:schemeClr val="dk2"/>
                          </a:solidFill>
                          <a:latin typeface="Montserrat"/>
                          <a:ea typeface="Montserrat"/>
                          <a:cs typeface="Montserrat"/>
                          <a:sym typeface="Montserrat"/>
                        </a:rPr>
                        <a:t> Park</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die Stadt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ins</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Kino</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graphicFrame>
        <p:nvGraphicFramePr>
          <p:cNvPr id="228" name="Google Shape;228;p23"/>
          <p:cNvGraphicFramePr/>
          <p:nvPr/>
        </p:nvGraphicFramePr>
        <p:xfrm>
          <a:off x="10584400" y="3700195"/>
          <a:ext cx="3000000" cy="3000000"/>
        </p:xfrm>
        <a:graphic>
          <a:graphicData uri="http://schemas.openxmlformats.org/drawingml/2006/table">
            <a:tbl>
              <a:tblPr>
                <a:noFill/>
                <a:tableStyleId>{7935D457-9B09-4328-B0E6-308AC54168AB}</a:tableStyleId>
              </a:tblPr>
              <a:tblGrid>
                <a:gridCol w="1762425"/>
                <a:gridCol w="1762425"/>
                <a:gridCol w="1762425"/>
                <a:gridCol w="1762425"/>
              </a:tblGrid>
              <a:tr h="857550">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Lara ist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im</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Park</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 </a:t>
                      </a:r>
                      <a:r>
                        <a:rPr b="1" lang="en-GB" sz="2800" u="sng">
                          <a:solidFill>
                            <a:schemeClr val="dk2"/>
                          </a:solidFill>
                          <a:latin typeface="Montserrat"/>
                          <a:ea typeface="Montserrat"/>
                          <a:cs typeface="Montserrat"/>
                          <a:sym typeface="Montserrat"/>
                        </a:rPr>
                        <a:t>der </a:t>
                      </a:r>
                      <a:r>
                        <a:rPr b="1" lang="en-GB" sz="2800">
                          <a:solidFill>
                            <a:schemeClr val="dk2"/>
                          </a:solidFill>
                          <a:latin typeface="Montserrat"/>
                          <a:ea typeface="Montserrat"/>
                          <a:cs typeface="Montserrat"/>
                          <a:sym typeface="Montserrat"/>
                        </a:rPr>
                        <a:t>Stadt</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im</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Kino</a:t>
                      </a:r>
                      <a:endParaRPr b="1" sz="2800">
                        <a:solidFill>
                          <a:schemeClr val="dk2"/>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229" name="Google Shape;229;p23"/>
          <p:cNvSpPr txBox="1"/>
          <p:nvPr/>
        </p:nvSpPr>
        <p:spPr>
          <a:xfrm>
            <a:off x="10503750" y="623750"/>
            <a:ext cx="3605400" cy="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going to ...</a:t>
            </a:r>
            <a:endParaRPr b="1" sz="2800">
              <a:latin typeface="Montserrat"/>
              <a:ea typeface="Montserrat"/>
              <a:cs typeface="Montserrat"/>
              <a:sym typeface="Montserrat"/>
            </a:endParaRPr>
          </a:p>
        </p:txBody>
      </p:sp>
      <p:sp>
        <p:nvSpPr>
          <p:cNvPr id="230" name="Google Shape;230;p23"/>
          <p:cNvSpPr txBox="1"/>
          <p:nvPr/>
        </p:nvSpPr>
        <p:spPr>
          <a:xfrm>
            <a:off x="10584400" y="3036500"/>
            <a:ext cx="3605400" cy="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already at ...</a:t>
            </a:r>
            <a:endParaRPr b="1" sz="2800">
              <a:latin typeface="Montserrat"/>
              <a:ea typeface="Montserrat"/>
              <a:cs typeface="Montserrat"/>
              <a:sym typeface="Montserrat"/>
            </a:endParaRPr>
          </a:p>
        </p:txBody>
      </p:sp>
      <p:pic>
        <p:nvPicPr>
          <p:cNvPr id="231" name="Google Shape;231;p23"/>
          <p:cNvPicPr preferRelativeResize="0"/>
          <p:nvPr/>
        </p:nvPicPr>
        <p:blipFill>
          <a:blip r:embed="rId11">
            <a:alphaModFix/>
          </a:blip>
          <a:stretch>
            <a:fillRect/>
          </a:stretch>
        </p:blipFill>
        <p:spPr>
          <a:xfrm>
            <a:off x="1146650" y="416199"/>
            <a:ext cx="761469" cy="724576"/>
          </a:xfrm>
          <a:prstGeom prst="rect">
            <a:avLst/>
          </a:prstGeom>
          <a:noFill/>
          <a:ln>
            <a:noFill/>
          </a:ln>
        </p:spPr>
      </p:pic>
      <p:sp>
        <p:nvSpPr>
          <p:cNvPr id="232" name="Google Shape;232;p23"/>
          <p:cNvSpPr txBox="1"/>
          <p:nvPr/>
        </p:nvSpPr>
        <p:spPr>
          <a:xfrm>
            <a:off x="10503750" y="6981100"/>
            <a:ext cx="70359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Lara geht </a:t>
            </a:r>
            <a:r>
              <a:rPr b="1" lang="en-GB" sz="3600">
                <a:solidFill>
                  <a:schemeClr val="dk2"/>
                </a:solidFill>
                <a:latin typeface="Montserrat"/>
                <a:ea typeface="Montserrat"/>
                <a:cs typeface="Montserrat"/>
                <a:sym typeface="Montserrat"/>
              </a:rPr>
              <a:t>ins Geschäft</a:t>
            </a:r>
            <a:r>
              <a:rPr lang="en-GB" sz="3600">
                <a:solidFill>
                  <a:schemeClr val="dk2"/>
                </a:solidFill>
                <a:latin typeface="Montserrat"/>
                <a:ea typeface="Montserrat"/>
                <a:cs typeface="Montserrat"/>
                <a:sym typeface="Montserrat"/>
              </a:rPr>
              <a:t>.</a:t>
            </a:r>
            <a:endParaRPr sz="3600">
              <a:solidFill>
                <a:schemeClr val="dk2"/>
              </a:solidFill>
              <a:latin typeface="Montserrat"/>
              <a:ea typeface="Montserrat"/>
              <a:cs typeface="Montserrat"/>
              <a:sym typeface="Montserrat"/>
            </a:endParaRPr>
          </a:p>
        </p:txBody>
      </p:sp>
      <p:pic>
        <p:nvPicPr>
          <p:cNvPr id="233" name="Google Shape;233;p23"/>
          <p:cNvPicPr preferRelativeResize="0"/>
          <p:nvPr/>
        </p:nvPicPr>
        <p:blipFill>
          <a:blip r:embed="rId11">
            <a:alphaModFix/>
          </a:blip>
          <a:stretch>
            <a:fillRect/>
          </a:stretch>
        </p:blipFill>
        <p:spPr>
          <a:xfrm>
            <a:off x="5789950" y="1433949"/>
            <a:ext cx="761469" cy="724576"/>
          </a:xfrm>
          <a:prstGeom prst="rect">
            <a:avLst/>
          </a:prstGeom>
          <a:noFill/>
          <a:ln>
            <a:noFill/>
          </a:ln>
        </p:spPr>
      </p:pic>
      <p:pic>
        <p:nvPicPr>
          <p:cNvPr id="234" name="Google Shape;234;p23"/>
          <p:cNvPicPr preferRelativeResize="0"/>
          <p:nvPr/>
        </p:nvPicPr>
        <p:blipFill>
          <a:blip r:embed="rId11">
            <a:alphaModFix/>
          </a:blip>
          <a:stretch>
            <a:fillRect/>
          </a:stretch>
        </p:blipFill>
        <p:spPr>
          <a:xfrm>
            <a:off x="3127850" y="2356049"/>
            <a:ext cx="761469" cy="724576"/>
          </a:xfrm>
          <a:prstGeom prst="rect">
            <a:avLst/>
          </a:prstGeom>
          <a:noFill/>
          <a:ln>
            <a:noFill/>
          </a:ln>
        </p:spPr>
      </p:pic>
      <p:pic>
        <p:nvPicPr>
          <p:cNvPr id="235" name="Google Shape;235;p23"/>
          <p:cNvPicPr preferRelativeResize="0"/>
          <p:nvPr/>
        </p:nvPicPr>
        <p:blipFill>
          <a:blip r:embed="rId11">
            <a:alphaModFix/>
          </a:blip>
          <a:stretch>
            <a:fillRect/>
          </a:stretch>
        </p:blipFill>
        <p:spPr>
          <a:xfrm>
            <a:off x="3024800" y="3308274"/>
            <a:ext cx="761469" cy="724576"/>
          </a:xfrm>
          <a:prstGeom prst="rect">
            <a:avLst/>
          </a:prstGeom>
          <a:noFill/>
          <a:ln>
            <a:noFill/>
          </a:ln>
        </p:spPr>
      </p:pic>
      <p:pic>
        <p:nvPicPr>
          <p:cNvPr id="236" name="Google Shape;236;p23"/>
          <p:cNvPicPr preferRelativeResize="0"/>
          <p:nvPr/>
        </p:nvPicPr>
        <p:blipFill>
          <a:blip r:embed="rId11">
            <a:alphaModFix/>
          </a:blip>
          <a:stretch>
            <a:fillRect/>
          </a:stretch>
        </p:blipFill>
        <p:spPr>
          <a:xfrm>
            <a:off x="5789950" y="4203362"/>
            <a:ext cx="761469" cy="724576"/>
          </a:xfrm>
          <a:prstGeom prst="rect">
            <a:avLst/>
          </a:prstGeom>
          <a:noFill/>
          <a:ln>
            <a:noFill/>
          </a:ln>
        </p:spPr>
      </p:pic>
      <p:pic>
        <p:nvPicPr>
          <p:cNvPr id="237" name="Google Shape;237;p23"/>
          <p:cNvPicPr preferRelativeResize="0"/>
          <p:nvPr/>
        </p:nvPicPr>
        <p:blipFill>
          <a:blip r:embed="rId11">
            <a:alphaModFix/>
          </a:blip>
          <a:stretch>
            <a:fillRect/>
          </a:stretch>
        </p:blipFill>
        <p:spPr>
          <a:xfrm>
            <a:off x="5677850" y="5081124"/>
            <a:ext cx="761469" cy="724576"/>
          </a:xfrm>
          <a:prstGeom prst="rect">
            <a:avLst/>
          </a:prstGeom>
          <a:noFill/>
          <a:ln>
            <a:noFill/>
          </a:ln>
        </p:spPr>
      </p:pic>
      <p:pic>
        <p:nvPicPr>
          <p:cNvPr id="238" name="Google Shape;238;p23"/>
          <p:cNvPicPr preferRelativeResize="0"/>
          <p:nvPr/>
        </p:nvPicPr>
        <p:blipFill>
          <a:blip r:embed="rId11">
            <a:alphaModFix/>
          </a:blip>
          <a:stretch>
            <a:fillRect/>
          </a:stretch>
        </p:blipFill>
        <p:spPr>
          <a:xfrm>
            <a:off x="3024800" y="6034587"/>
            <a:ext cx="761469" cy="724576"/>
          </a:xfrm>
          <a:prstGeom prst="rect">
            <a:avLst/>
          </a:prstGeom>
          <a:noFill/>
          <a:ln>
            <a:noFill/>
          </a:ln>
        </p:spPr>
      </p:pic>
      <p:pic>
        <p:nvPicPr>
          <p:cNvPr id="239" name="Google Shape;239;p23"/>
          <p:cNvPicPr preferRelativeResize="0"/>
          <p:nvPr/>
        </p:nvPicPr>
        <p:blipFill>
          <a:blip r:embed="rId11">
            <a:alphaModFix/>
          </a:blip>
          <a:stretch>
            <a:fillRect/>
          </a:stretch>
        </p:blipFill>
        <p:spPr>
          <a:xfrm>
            <a:off x="5789950" y="6972787"/>
            <a:ext cx="761469" cy="724576"/>
          </a:xfrm>
          <a:prstGeom prst="rect">
            <a:avLst/>
          </a:prstGeom>
          <a:noFill/>
          <a:ln>
            <a:noFill/>
          </a:ln>
        </p:spPr>
      </p:pic>
      <p:pic>
        <p:nvPicPr>
          <p:cNvPr id="240" name="Google Shape;240;p23"/>
          <p:cNvPicPr preferRelativeResize="0"/>
          <p:nvPr/>
        </p:nvPicPr>
        <p:blipFill>
          <a:blip r:embed="rId11">
            <a:alphaModFix/>
          </a:blip>
          <a:stretch>
            <a:fillRect/>
          </a:stretch>
        </p:blipFill>
        <p:spPr>
          <a:xfrm>
            <a:off x="2902950" y="7821437"/>
            <a:ext cx="761469" cy="724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4" name="Shape 244"/>
        <p:cNvGrpSpPr/>
        <p:nvPr/>
      </p:nvGrpSpPr>
      <p:grpSpPr>
        <a:xfrm>
          <a:off x="0" y="0"/>
          <a:ext cx="0" cy="0"/>
          <a:chOff x="0" y="0"/>
          <a:chExt cx="0" cy="0"/>
        </a:xfrm>
      </p:grpSpPr>
      <p:sp>
        <p:nvSpPr>
          <p:cNvPr id="245" name="Google Shape;245;p24"/>
          <p:cNvSpPr txBox="1"/>
          <p:nvPr/>
        </p:nvSpPr>
        <p:spPr>
          <a:xfrm>
            <a:off x="796650" y="355525"/>
            <a:ext cx="16932900" cy="8483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latin typeface="Montserrat"/>
                <a:ea typeface="Montserrat"/>
                <a:cs typeface="Montserrat"/>
                <a:sym typeface="Montserrat"/>
              </a:rPr>
              <a:t>Am Samstagnachmittag gehen Mehmet und Lara in die Stadt. Sie brauchen Gemüse. Mehmet isst Fleisch aber Lara ist Vegetarierin. Am Sonntagabend kocht Mehmet für sie zu Hause.  Lara braucht auch eine Tasche.</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Zuerst gehen sie ins Geschäft. Dort gibt es sehr viel Gemüse! Dann gehen sie auf den Markt. Lara sieht eine Tasche. Sie mag sie sehr!</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Sie gehen danach ins Café, und dann in den Park. Jan ist im Park! Sie reden über die Schule. Laras Lieblingsfach ist Deutsch, aber Mehmet und Jan mögen Naturwissenschaften und Kunst. Sie finden Mathematik beide schwierig.</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Sie gehen gemeinsam ins Kino. Matthias  sitzt auch im Kino! Er isst ein Eis – mmm, lecker! Die vier Freunde finden den Film sehr lustig. Matthias’ Lieblingsschauspieler spielt im Film mit! Danach springt Matthias auf sein Rad und fährt nach Hause.</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rPr lang="en-GB" sz="3000">
                <a:latin typeface="Montserrat"/>
                <a:ea typeface="Montserrat"/>
                <a:cs typeface="Montserrat"/>
                <a:sym typeface="Montserrat"/>
              </a:rPr>
              <a:t>Lara, Mehmet und Jan gehen auch nach Hause. Am Abend gibt Lara in der Schule ein Konzert.  </a:t>
            </a:r>
            <a:endParaRPr sz="30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