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A11546-E0AF-49D1-8755-3497FFD06E89}">
  <a:tblStyle styleId="{DDA11546-E0AF-49D1-8755-3497FFD06E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d30f4f30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d30f4f30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30f4f30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d30f4f30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30f4f30c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30f4f30c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d30f4f30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d30f4f30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d30f4f30c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d30f4f30c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30f4f30c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30f4f30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30f4f30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30f4f30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30f4f30c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30f4f30c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30f4f30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30f4f30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30f4f30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d30f4f30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d30f4f30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d30f4f30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30f4f30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30f4f30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30f4f30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d30f4f30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55854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Congratulations [1 / 2]</a:t>
            </a:r>
            <a:endParaRPr>
              <a:solidFill>
                <a:srgbClr val="4B3241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Char char="-"/>
            </a:pPr>
            <a:r>
              <a:rPr lang="en-GB">
                <a:solidFill>
                  <a:srgbClr val="4B3241"/>
                </a:solidFill>
              </a:rPr>
              <a:t>using </a:t>
            </a:r>
            <a:r>
              <a:rPr i="1" lang="en-GB">
                <a:solidFill>
                  <a:srgbClr val="4B3241"/>
                </a:solidFill>
              </a:rPr>
              <a:t>venir de </a:t>
            </a:r>
            <a:r>
              <a:rPr lang="en-GB">
                <a:solidFill>
                  <a:srgbClr val="4B3241"/>
                </a:solidFill>
              </a:rPr>
              <a:t>+ infinitive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1178350" y="1133000"/>
            <a:ext cx="2213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viens de fêter </a:t>
            </a:r>
            <a:endParaRPr b="1" sz="1400"/>
          </a:p>
        </p:txBody>
      </p:sp>
      <p:cxnSp>
        <p:nvCxnSpPr>
          <p:cNvPr id="205" name="Google Shape;205;p35"/>
          <p:cNvCxnSpPr/>
          <p:nvPr/>
        </p:nvCxnSpPr>
        <p:spPr>
          <a:xfrm flipH="1">
            <a:off x="4397250" y="1280250"/>
            <a:ext cx="15000" cy="20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9" y="294813"/>
            <a:ext cx="499638" cy="50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5485475" y="1133000"/>
            <a:ext cx="2538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viens de célébrer</a:t>
            </a:r>
            <a:endParaRPr b="1" sz="1400"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818000" y="2848863"/>
            <a:ext cx="3051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have just celebrated </a:t>
            </a:r>
            <a:endParaRPr b="1" sz="1400"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5485475" y="2847500"/>
            <a:ext cx="3051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have just celebrated </a:t>
            </a:r>
            <a:endParaRPr b="1" sz="140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075" y="1457663"/>
            <a:ext cx="1084250" cy="123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775" y="1495763"/>
            <a:ext cx="1084250" cy="123522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>
            <p:ph type="title"/>
          </p:nvPr>
        </p:nvSpPr>
        <p:spPr>
          <a:xfrm>
            <a:off x="951575" y="338994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</a:t>
            </a:r>
            <a:r>
              <a:rPr i="1" lang="en-GB">
                <a:solidFill>
                  <a:schemeClr val="dk2"/>
                </a:solidFill>
              </a:rPr>
              <a:t>venir de </a:t>
            </a:r>
            <a:r>
              <a:rPr lang="en-GB">
                <a:solidFill>
                  <a:schemeClr val="dk2"/>
                </a:solidFill>
              </a:rPr>
              <a:t>+ infinitive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578250" y="3704600"/>
            <a:ext cx="7987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We can use the structure </a:t>
            </a:r>
            <a:r>
              <a:rPr b="1" i="1" lang="en-GB" sz="1800">
                <a:solidFill>
                  <a:schemeClr val="accent3"/>
                </a:solidFill>
              </a:rPr>
              <a:t>venir de </a:t>
            </a:r>
            <a:r>
              <a:rPr b="1" lang="en-GB" sz="1800">
                <a:solidFill>
                  <a:schemeClr val="accent3"/>
                </a:solidFill>
              </a:rPr>
              <a:t>+ infinitive</a:t>
            </a:r>
            <a:r>
              <a:rPr b="1" lang="en-GB" sz="1800"/>
              <a:t> </a:t>
            </a:r>
            <a:r>
              <a:rPr lang="en-GB" sz="1800"/>
              <a:t>to explain what has </a:t>
            </a:r>
            <a:r>
              <a:rPr b="1" lang="en-GB" sz="1800">
                <a:solidFill>
                  <a:schemeClr val="accent3"/>
                </a:solidFill>
              </a:rPr>
              <a:t>just </a:t>
            </a:r>
            <a:r>
              <a:rPr lang="en-GB" sz="1800"/>
              <a:t>happened in the </a:t>
            </a:r>
            <a:r>
              <a:rPr b="1" lang="en-GB" sz="1800">
                <a:solidFill>
                  <a:schemeClr val="accent3"/>
                </a:solidFill>
              </a:rPr>
              <a:t>recent past.</a:t>
            </a:r>
            <a:r>
              <a:rPr b="1" lang="en-GB" sz="1800"/>
              <a:t>  </a:t>
            </a:r>
            <a:endParaRPr b="1"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1178350" y="1361600"/>
            <a:ext cx="2595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viens de me pacser</a:t>
            </a:r>
            <a:endParaRPr b="1" sz="1400"/>
          </a:p>
        </p:txBody>
      </p:sp>
      <p:cxnSp>
        <p:nvCxnSpPr>
          <p:cNvPr id="220" name="Google Shape;220;p36"/>
          <p:cNvCxnSpPr/>
          <p:nvPr/>
        </p:nvCxnSpPr>
        <p:spPr>
          <a:xfrm flipH="1">
            <a:off x="4397250" y="1508850"/>
            <a:ext cx="15000" cy="20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9" y="294813"/>
            <a:ext cx="499638" cy="50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5369350" y="1361600"/>
            <a:ext cx="2538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viens de me marier</a:t>
            </a:r>
            <a:endParaRPr b="1" sz="1400"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579763" y="3076100"/>
            <a:ext cx="3703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have just entered a civil partnership</a:t>
            </a:r>
            <a:endParaRPr b="1" sz="1400"/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5485475" y="3076100"/>
            <a:ext cx="30516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have just got married</a:t>
            </a:r>
            <a:endParaRPr b="1" sz="1400"/>
          </a:p>
        </p:txBody>
      </p:sp>
      <p:sp>
        <p:nvSpPr>
          <p:cNvPr id="225" name="Google Shape;225;p36"/>
          <p:cNvSpPr/>
          <p:nvPr/>
        </p:nvSpPr>
        <p:spPr>
          <a:xfrm>
            <a:off x="2389100" y="1266638"/>
            <a:ext cx="557700" cy="500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6"/>
          <p:cNvSpPr/>
          <p:nvPr/>
        </p:nvSpPr>
        <p:spPr>
          <a:xfrm>
            <a:off x="6618200" y="1266638"/>
            <a:ext cx="557700" cy="5001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900" y="1673064"/>
            <a:ext cx="689300" cy="1370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675" y="1780075"/>
            <a:ext cx="2056824" cy="1156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>
            <p:ph type="title"/>
          </p:nvPr>
        </p:nvSpPr>
        <p:spPr>
          <a:xfrm>
            <a:off x="951575" y="338994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</a:t>
            </a:r>
            <a:r>
              <a:rPr i="1" lang="en-GB">
                <a:solidFill>
                  <a:schemeClr val="dk2"/>
                </a:solidFill>
              </a:rPr>
              <a:t>venir de </a:t>
            </a:r>
            <a:r>
              <a:rPr lang="en-GB">
                <a:solidFill>
                  <a:schemeClr val="dk2"/>
                </a:solidFill>
              </a:rPr>
              <a:t>+ infinitive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84925" y="4103213"/>
            <a:ext cx="7987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1800">
                <a:solidFill>
                  <a:schemeClr val="accent3"/>
                </a:solidFill>
              </a:rPr>
              <a:t>Je viens</a:t>
            </a:r>
            <a:r>
              <a:rPr i="1" lang="en-GB" sz="1800"/>
              <a:t> </a:t>
            </a:r>
            <a:r>
              <a:rPr lang="en-GB" sz="1800"/>
              <a:t>is the </a:t>
            </a:r>
            <a:r>
              <a:rPr b="1" lang="en-GB" sz="1800">
                <a:solidFill>
                  <a:schemeClr val="accent3"/>
                </a:solidFill>
              </a:rPr>
              <a:t>first person present tense</a:t>
            </a:r>
            <a:r>
              <a:rPr lang="en-GB" sz="1800"/>
              <a:t> conjugation of the verb </a:t>
            </a:r>
            <a:r>
              <a:rPr b="1" lang="en-GB" sz="1800">
                <a:solidFill>
                  <a:schemeClr val="accent3"/>
                </a:solidFill>
              </a:rPr>
              <a:t>venir</a:t>
            </a:r>
            <a:endParaRPr b="1"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661675" y="2667619"/>
            <a:ext cx="3521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to have just + action</a:t>
            </a:r>
            <a:endParaRPr sz="1400"/>
          </a:p>
        </p:txBody>
      </p:sp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1349538" y="2252850"/>
            <a:ext cx="2213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venir </a:t>
            </a:r>
            <a:r>
              <a:rPr b="1" lang="en-GB" sz="1800"/>
              <a:t>de</a:t>
            </a:r>
            <a:r>
              <a:rPr lang="en-GB" sz="1800"/>
              <a:t> + infinitive</a:t>
            </a:r>
            <a:endParaRPr b="1" sz="1400"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48225" y="3675144"/>
            <a:ext cx="4472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have just + action</a:t>
            </a:r>
            <a:endParaRPr sz="1400"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1028338" y="3292331"/>
            <a:ext cx="2655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Je</a:t>
            </a:r>
            <a:r>
              <a:rPr lang="en-GB" sz="1800"/>
              <a:t> vien</a:t>
            </a:r>
            <a:r>
              <a:rPr b="1" lang="en-GB" sz="1800">
                <a:solidFill>
                  <a:schemeClr val="accent5"/>
                </a:solidFill>
              </a:rPr>
              <a:t>s</a:t>
            </a:r>
            <a:r>
              <a:rPr lang="en-GB" sz="1800"/>
              <a:t> </a:t>
            </a:r>
            <a:r>
              <a:rPr b="1" lang="en-GB" sz="1800"/>
              <a:t>de</a:t>
            </a:r>
            <a:r>
              <a:rPr lang="en-GB" sz="1800"/>
              <a:t> + infinitive</a:t>
            </a:r>
            <a:endParaRPr sz="1400"/>
          </a:p>
        </p:txBody>
      </p:sp>
      <p:cxnSp>
        <p:nvCxnSpPr>
          <p:cNvPr id="240" name="Google Shape;240;p37"/>
          <p:cNvCxnSpPr/>
          <p:nvPr/>
        </p:nvCxnSpPr>
        <p:spPr>
          <a:xfrm>
            <a:off x="4277400" y="1943313"/>
            <a:ext cx="5700" cy="206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1" name="Google Shape;241;p37"/>
          <p:cNvSpPr txBox="1"/>
          <p:nvPr>
            <p:ph type="title"/>
          </p:nvPr>
        </p:nvSpPr>
        <p:spPr>
          <a:xfrm>
            <a:off x="951575" y="338994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</a:t>
            </a:r>
            <a:r>
              <a:rPr i="1" lang="en-GB">
                <a:solidFill>
                  <a:schemeClr val="dk2"/>
                </a:solidFill>
              </a:rPr>
              <a:t>venir de </a:t>
            </a:r>
            <a:r>
              <a:rPr lang="en-GB">
                <a:solidFill>
                  <a:schemeClr val="dk2"/>
                </a:solidFill>
              </a:rPr>
              <a:t>+ infinitive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9" y="294813"/>
            <a:ext cx="499638" cy="50011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>
            <p:ph idx="1" type="body"/>
          </p:nvPr>
        </p:nvSpPr>
        <p:spPr>
          <a:xfrm>
            <a:off x="304175" y="1003425"/>
            <a:ext cx="7987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We can use the structure </a:t>
            </a:r>
            <a:r>
              <a:rPr b="1" i="1" lang="en-GB" sz="1800"/>
              <a:t>venir de </a:t>
            </a:r>
            <a:r>
              <a:rPr b="1" lang="en-GB" sz="1800"/>
              <a:t>+ infinitive </a:t>
            </a:r>
            <a:r>
              <a:rPr lang="en-GB" sz="1800"/>
              <a:t>to explain what has </a:t>
            </a:r>
            <a:r>
              <a:rPr b="1" lang="en-GB" sz="1800"/>
              <a:t>just </a:t>
            </a:r>
            <a:r>
              <a:rPr lang="en-GB" sz="1800"/>
              <a:t>happened in the </a:t>
            </a:r>
            <a:r>
              <a:rPr b="1" lang="en-GB" sz="1800"/>
              <a:t>recent past.  </a:t>
            </a:r>
            <a:endParaRPr b="1" sz="1400"/>
          </a:p>
        </p:txBody>
      </p:sp>
      <p:pic>
        <p:nvPicPr>
          <p:cNvPr id="244" name="Google Shape;244;p37"/>
          <p:cNvPicPr preferRelativeResize="0"/>
          <p:nvPr/>
        </p:nvPicPr>
        <p:blipFill rotWithShape="1">
          <a:blip r:embed="rId4">
            <a:alphaModFix/>
          </a:blip>
          <a:srcRect b="0" l="0" r="46123" t="0"/>
          <a:stretch/>
        </p:blipFill>
        <p:spPr>
          <a:xfrm>
            <a:off x="232525" y="2552913"/>
            <a:ext cx="933550" cy="8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>
            <p:ph idx="1" type="body"/>
          </p:nvPr>
        </p:nvSpPr>
        <p:spPr>
          <a:xfrm>
            <a:off x="4674075" y="2224375"/>
            <a:ext cx="1796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Don’t forget to conjugate the infinitive </a:t>
            </a:r>
            <a:r>
              <a:rPr b="1" lang="en-GB" sz="1800">
                <a:solidFill>
                  <a:schemeClr val="accent3"/>
                </a:solidFill>
              </a:rPr>
              <a:t>venir</a:t>
            </a:r>
            <a:r>
              <a:rPr b="1" lang="en-GB" sz="1800"/>
              <a:t> </a:t>
            </a:r>
            <a:r>
              <a:rPr lang="en-GB" sz="1800"/>
              <a:t>in the present tense.</a:t>
            </a:r>
            <a:endParaRPr sz="1400"/>
          </a:p>
        </p:txBody>
      </p:sp>
      <p:graphicFrame>
        <p:nvGraphicFramePr>
          <p:cNvPr id="246" name="Google Shape;246;p37"/>
          <p:cNvGraphicFramePr/>
          <p:nvPr/>
        </p:nvGraphicFramePr>
        <p:xfrm>
          <a:off x="6746700" y="245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{DDA11546-E0AF-49D1-8755-3497FFD06E89}</a:tableStyleId>
              </a:tblPr>
              <a:tblGrid>
                <a:gridCol w="2142600"/>
              </a:tblGrid>
              <a:tr h="413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vien</a:t>
                      </a: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  <a:tr h="718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Il / Elle / On</a:t>
                      </a:r>
                      <a:r>
                        <a:rPr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vien</a:t>
                      </a:r>
                      <a:r>
                        <a:rPr b="1" lang="en-GB" sz="1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b="1" sz="1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  <p:pic>
        <p:nvPicPr>
          <p:cNvPr id="247" name="Google Shape;2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3788" y="100722"/>
            <a:ext cx="867125" cy="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Congratulations [1 /2]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53" name="Google Shape;253;p38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{DDA11546-E0AF-49D1-8755-3497FFD06E89}</a:tableStyleId>
              </a:tblPr>
              <a:tblGrid>
                <a:gridCol w="5754275"/>
                <a:gridCol w="2643825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Using </a:t>
                      </a: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venir de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 infinitive, you can explain...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To use the recent past, you need to …… venir according to the …...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I have just celebrated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have just got married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have just entered a civil partnership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38"/>
          <p:cNvSpPr txBox="1"/>
          <p:nvPr/>
        </p:nvSpPr>
        <p:spPr>
          <a:xfrm>
            <a:off x="6073050" y="1313150"/>
            <a:ext cx="2801100" cy="6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has just happened in the recent past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8"/>
          <p:cNvSpPr txBox="1"/>
          <p:nvPr/>
        </p:nvSpPr>
        <p:spPr>
          <a:xfrm>
            <a:off x="6230513" y="1873200"/>
            <a:ext cx="2655300" cy="62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Conjugate venir according to the subject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6230513" y="2590338"/>
            <a:ext cx="2655300" cy="4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viens de fêter/célébrer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8"/>
          <p:cNvSpPr txBox="1"/>
          <p:nvPr/>
        </p:nvSpPr>
        <p:spPr>
          <a:xfrm>
            <a:off x="6230513" y="3139675"/>
            <a:ext cx="2655300" cy="4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viens de me marier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6314850" y="3678225"/>
            <a:ext cx="2509800" cy="43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viens de me pacser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50" y="287567"/>
            <a:ext cx="1515863" cy="152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7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</a:rPr>
              <a:t>Phonétique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9" name="Google Shape;139;p28"/>
          <p:cNvSpPr/>
          <p:nvPr/>
        </p:nvSpPr>
        <p:spPr>
          <a:xfrm>
            <a:off x="1654625" y="1362488"/>
            <a:ext cx="52116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3340125" y="286813"/>
            <a:ext cx="2561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ç / 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2628887" y="2878300"/>
            <a:ext cx="4367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4">
            <a:alphaModFix/>
          </a:blip>
          <a:srcRect b="51590" l="13611" r="70844" t="29550"/>
          <a:stretch/>
        </p:blipFill>
        <p:spPr>
          <a:xfrm>
            <a:off x="3315539" y="1588499"/>
            <a:ext cx="1889914" cy="128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/>
        </p:nvSpPr>
        <p:spPr>
          <a:xfrm>
            <a:off x="990100" y="1190513"/>
            <a:ext cx="1767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fran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ç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3757561" y="19778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inéma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/>
          <p:nvPr/>
        </p:nvSpPr>
        <p:spPr>
          <a:xfrm>
            <a:off x="3340125" y="286813"/>
            <a:ext cx="25617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ç / c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 rotWithShape="1">
          <a:blip r:embed="rId4">
            <a:alphaModFix/>
          </a:blip>
          <a:srcRect b="51590" l="13611" r="70844" t="29550"/>
          <a:stretch/>
        </p:blipFill>
        <p:spPr>
          <a:xfrm>
            <a:off x="1163168" y="1775414"/>
            <a:ext cx="1421314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4">
            <a:alphaModFix/>
          </a:blip>
          <a:srcRect b="42288" l="71985" r="12470" t="27958"/>
          <a:stretch/>
        </p:blipFill>
        <p:spPr>
          <a:xfrm>
            <a:off x="6576012" y="1806588"/>
            <a:ext cx="1421323" cy="15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5">
            <a:alphaModFix/>
          </a:blip>
          <a:srcRect b="34957" l="13067" r="71388" t="39520"/>
          <a:stretch/>
        </p:blipFill>
        <p:spPr>
          <a:xfrm>
            <a:off x="3825700" y="2489988"/>
            <a:ext cx="1421323" cy="131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0" name="Google Shape;160;p30"/>
          <p:cNvSpPr/>
          <p:nvPr/>
        </p:nvSpPr>
        <p:spPr>
          <a:xfrm>
            <a:off x="2058400" y="1438150"/>
            <a:ext cx="43476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2674075" y="3040725"/>
            <a:ext cx="32757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wo arrow diverging, another arrow pointing to the left route. " id="163" name="Google Shape;1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037" y="1570216"/>
            <a:ext cx="1428450" cy="145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0"/>
          <p:cNvCxnSpPr/>
          <p:nvPr/>
        </p:nvCxnSpPr>
        <p:spPr>
          <a:xfrm rot="10800000">
            <a:off x="3843592" y="2016223"/>
            <a:ext cx="313800" cy="4251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5" name="Google Shape;165;p30"/>
          <p:cNvCxnSpPr/>
          <p:nvPr/>
        </p:nvCxnSpPr>
        <p:spPr>
          <a:xfrm flipH="1">
            <a:off x="4153192" y="2431535"/>
            <a:ext cx="4200" cy="428700"/>
          </a:xfrm>
          <a:prstGeom prst="straightConnector1">
            <a:avLst/>
          </a:prstGeom>
          <a:noFill/>
          <a:ln cap="flat" cmpd="sng" w="76200">
            <a:solidFill>
              <a:srgbClr val="FA65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30"/>
          <p:cNvSpPr txBox="1"/>
          <p:nvPr/>
        </p:nvSpPr>
        <p:spPr>
          <a:xfrm>
            <a:off x="1854225" y="355425"/>
            <a:ext cx="5257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/ eau / o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eau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ssi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1854225" y="355425"/>
            <a:ext cx="5257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au / eau / o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4">
            <a:alphaModFix/>
          </a:blip>
          <a:srcRect b="32822" l="13889" r="71388" t="41746"/>
          <a:stretch/>
        </p:blipFill>
        <p:spPr>
          <a:xfrm>
            <a:off x="1066827" y="1660376"/>
            <a:ext cx="1346203" cy="13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5">
            <a:alphaModFix/>
          </a:blip>
          <a:srcRect b="28820" l="73473" r="9253" t="42237"/>
          <a:stretch/>
        </p:blipFill>
        <p:spPr>
          <a:xfrm>
            <a:off x="6438925" y="1827451"/>
            <a:ext cx="1579502" cy="14886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/>
          <p:nvPr/>
        </p:nvSpPr>
        <p:spPr>
          <a:xfrm>
            <a:off x="4066863" y="3521550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[also]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323288" y="2308363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8" y="228412"/>
            <a:ext cx="1515863" cy="151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4"/>
                </a:solidFill>
              </a:rPr>
              <a:t>Vocabulaire</a:t>
            </a:r>
            <a:endParaRPr sz="3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33"/>
          <p:cNvGraphicFramePr/>
          <p:nvPr/>
        </p:nvGraphicFramePr>
        <p:xfrm>
          <a:off x="678875" y="23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{DDA11546-E0AF-49D1-8755-3497FFD06E89}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venir de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just done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fêter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 pa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become civil partners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à 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offer a present to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anniversaire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birthday/anniversary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féli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itations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congratulations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re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ç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received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suis né(e)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was born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 fête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party/celebration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 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</a:t>
                      </a:r>
                      <a:r>
                        <a:rPr lang="en-GB" sz="16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</a:t>
                      </a:r>
                      <a:endParaRPr sz="16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present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/>
          <p:nvPr/>
        </p:nvSpPr>
        <p:spPr>
          <a:xfrm>
            <a:off x="359588" y="340275"/>
            <a:ext cx="15261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4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Grammaire</a:t>
            </a:r>
            <a:br>
              <a:rPr lang="en-GB" sz="3600">
                <a:solidFill>
                  <a:schemeClr val="accent3"/>
                </a:solidFill>
              </a:rPr>
            </a:br>
            <a:r>
              <a:rPr lang="en-GB" sz="3600">
                <a:solidFill>
                  <a:schemeClr val="accent3"/>
                </a:solidFill>
              </a:rPr>
              <a:t>- </a:t>
            </a:r>
            <a:r>
              <a:rPr lang="en-GB">
                <a:solidFill>
                  <a:schemeClr val="accent3"/>
                </a:solidFill>
              </a:rPr>
              <a:t>Using </a:t>
            </a:r>
            <a:r>
              <a:rPr i="1" lang="en-GB">
                <a:solidFill>
                  <a:schemeClr val="accent3"/>
                </a:solidFill>
              </a:rPr>
              <a:t>venir de </a:t>
            </a:r>
            <a:r>
              <a:rPr lang="en-GB">
                <a:solidFill>
                  <a:schemeClr val="accent3"/>
                </a:solidFill>
              </a:rPr>
              <a:t>+ infinitive</a:t>
            </a:r>
            <a:r>
              <a:rPr i="1" lang="en-GB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94" y="418750"/>
            <a:ext cx="1360687" cy="13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