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10287000" cx="18288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  <p:embeddedFont>
      <p:font typeface="Arial Black"/>
      <p:regular r:id="rId32"/>
    </p:embeddedFont>
    <p:embeddedFont>
      <p:font typeface="Century Gothic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29DFB82-EF67-4874-ACB0-7C93D3339B22}">
  <a:tblStyle styleId="{029DFB82-EF67-4874-ACB0-7C93D3339B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5.xml"/><Relationship Id="rId33" Type="http://schemas.openxmlformats.org/officeDocument/2006/relationships/font" Target="fonts/CenturyGothic-regular.fntdata"/><Relationship Id="rId10" Type="http://schemas.openxmlformats.org/officeDocument/2006/relationships/slide" Target="slides/slide4.xml"/><Relationship Id="rId32" Type="http://schemas.openxmlformats.org/officeDocument/2006/relationships/font" Target="fonts/ArialBlack-regular.fntdata"/><Relationship Id="rId13" Type="http://schemas.openxmlformats.org/officeDocument/2006/relationships/slide" Target="slides/slide7.xml"/><Relationship Id="rId35" Type="http://schemas.openxmlformats.org/officeDocument/2006/relationships/font" Target="fonts/CenturyGothic-italic.fntdata"/><Relationship Id="rId12" Type="http://schemas.openxmlformats.org/officeDocument/2006/relationships/slide" Target="slides/slide6.xml"/><Relationship Id="rId34" Type="http://schemas.openxmlformats.org/officeDocument/2006/relationships/font" Target="fonts/CenturyGothic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CenturyGothic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783d71f3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783d71f3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db18165b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db18165b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d783d71f3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d783d71f3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d783d71f3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d783d71f3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da50308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8da50308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bdb18165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8bdb18165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8bdb18165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bdb18165b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8bdb18165b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8bdb18165b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bdb18165b_0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8bdb18165b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8bdb18165b_0_1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bdb18165b_0_2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8bdb18165b_0_2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8bdb18165b_0_2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bcd9d9278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bcd9d9278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bdb18165b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bdb18165b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bdb18165b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bdb18165b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6.png"/><Relationship Id="rId13" Type="http://schemas.openxmlformats.org/officeDocument/2006/relationships/image" Target="../media/image8.png"/><Relationship Id="rId1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2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20.png"/><Relationship Id="rId9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13.png"/><Relationship Id="rId7" Type="http://schemas.openxmlformats.org/officeDocument/2006/relationships/image" Target="../media/image26.png"/><Relationship Id="rId8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46283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 about school life</a:t>
            </a:r>
            <a:r>
              <a:rPr lang="en-GB">
                <a:solidFill>
                  <a:srgbClr val="4B3241"/>
                </a:solidFill>
              </a:rPr>
              <a:t> [1 / 3]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Present tense verbs “he/she”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Herr Jones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>
            <p:ph type="title"/>
          </p:nvPr>
        </p:nvSpPr>
        <p:spPr>
          <a:xfrm>
            <a:off x="917950" y="509050"/>
            <a:ext cx="7902000" cy="97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dk2"/>
                </a:solidFill>
              </a:rPr>
              <a:t>Infinitive verb</a:t>
            </a:r>
            <a:endParaRPr sz="3900">
              <a:solidFill>
                <a:schemeClr val="dk2"/>
              </a:solidFill>
            </a:endParaRPr>
          </a:p>
        </p:txBody>
      </p:sp>
      <p:sp>
        <p:nvSpPr>
          <p:cNvPr id="202" name="Google Shape;202;p23"/>
          <p:cNvSpPr txBox="1"/>
          <p:nvPr>
            <p:ph idx="1" type="body"/>
          </p:nvPr>
        </p:nvSpPr>
        <p:spPr>
          <a:xfrm>
            <a:off x="683225" y="1657100"/>
            <a:ext cx="8289000" cy="8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34343"/>
                </a:solidFill>
              </a:rPr>
              <a:t>Means “to something”</a:t>
            </a:r>
            <a:endParaRPr sz="2500"/>
          </a:p>
        </p:txBody>
      </p:sp>
      <p:sp>
        <p:nvSpPr>
          <p:cNvPr id="203" name="Google Shape;203;p23"/>
          <p:cNvSpPr txBox="1"/>
          <p:nvPr>
            <p:ph idx="3" type="title"/>
          </p:nvPr>
        </p:nvSpPr>
        <p:spPr>
          <a:xfrm>
            <a:off x="9925150" y="509050"/>
            <a:ext cx="7902000" cy="8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900">
                <a:solidFill>
                  <a:schemeClr val="dk2"/>
                </a:solidFill>
              </a:rPr>
              <a:t>er/sie</a:t>
            </a:r>
            <a:r>
              <a:rPr lang="en-GB" sz="3900">
                <a:solidFill>
                  <a:schemeClr val="dk2"/>
                </a:solidFill>
              </a:rPr>
              <a:t> conjugation</a:t>
            </a:r>
            <a:endParaRPr sz="3900">
              <a:solidFill>
                <a:schemeClr val="dk2"/>
              </a:solidFill>
            </a:endParaRPr>
          </a:p>
        </p:txBody>
      </p:sp>
      <p:sp>
        <p:nvSpPr>
          <p:cNvPr id="204" name="Google Shape;204;p23"/>
          <p:cNvSpPr txBox="1"/>
          <p:nvPr>
            <p:ph idx="1" type="body"/>
          </p:nvPr>
        </p:nvSpPr>
        <p:spPr>
          <a:xfrm>
            <a:off x="683225" y="2571500"/>
            <a:ext cx="8289000" cy="8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34343"/>
                </a:solidFill>
              </a:rPr>
              <a:t>In German, end in </a:t>
            </a:r>
            <a:r>
              <a:rPr b="1" i="1" lang="en-GB">
                <a:solidFill>
                  <a:schemeClr val="accent4"/>
                </a:solidFill>
              </a:rPr>
              <a:t>-en</a:t>
            </a:r>
            <a:endParaRPr b="1" i="1" sz="2500">
              <a:solidFill>
                <a:schemeClr val="accent4"/>
              </a:solidFill>
            </a:endParaRPr>
          </a:p>
        </p:txBody>
      </p:sp>
      <p:sp>
        <p:nvSpPr>
          <p:cNvPr id="205" name="Google Shape;205;p23"/>
          <p:cNvSpPr txBox="1"/>
          <p:nvPr>
            <p:ph idx="1" type="body"/>
          </p:nvPr>
        </p:nvSpPr>
        <p:spPr>
          <a:xfrm>
            <a:off x="2565500" y="4000500"/>
            <a:ext cx="6406800" cy="276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fahr</a:t>
            </a:r>
            <a:r>
              <a:rPr b="1" lang="en-GB">
                <a:solidFill>
                  <a:schemeClr val="accent4"/>
                </a:solidFill>
              </a:rPr>
              <a:t>en</a:t>
            </a:r>
            <a:endParaRPr b="1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trag</a:t>
            </a:r>
            <a:r>
              <a:rPr b="1" lang="en-GB">
                <a:solidFill>
                  <a:schemeClr val="accent4"/>
                </a:solidFill>
              </a:rPr>
              <a:t>en</a:t>
            </a:r>
            <a:endParaRPr b="1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seh</a:t>
            </a:r>
            <a:r>
              <a:rPr b="1" lang="en-GB">
                <a:solidFill>
                  <a:schemeClr val="accent4"/>
                </a:solidFill>
              </a:rPr>
              <a:t>en</a:t>
            </a:r>
            <a:endParaRPr b="1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206" name="Google Shape;206;p23"/>
          <p:cNvSpPr txBox="1"/>
          <p:nvPr>
            <p:ph idx="1" type="body"/>
          </p:nvPr>
        </p:nvSpPr>
        <p:spPr>
          <a:xfrm>
            <a:off x="9674825" y="1657100"/>
            <a:ext cx="8289000" cy="8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>
                <a:solidFill>
                  <a:srgbClr val="434343"/>
                </a:solidFill>
              </a:rPr>
              <a:t>er/sie</a:t>
            </a:r>
            <a:r>
              <a:rPr lang="en-GB">
                <a:solidFill>
                  <a:srgbClr val="434343"/>
                </a:solidFill>
              </a:rPr>
              <a:t> means “he/she”</a:t>
            </a:r>
            <a:endParaRPr sz="2500"/>
          </a:p>
        </p:txBody>
      </p:sp>
      <p:sp>
        <p:nvSpPr>
          <p:cNvPr id="207" name="Google Shape;207;p23"/>
          <p:cNvSpPr txBox="1"/>
          <p:nvPr>
            <p:ph idx="1" type="body"/>
          </p:nvPr>
        </p:nvSpPr>
        <p:spPr>
          <a:xfrm>
            <a:off x="9674825" y="2571500"/>
            <a:ext cx="8289000" cy="66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34343"/>
                </a:solidFill>
              </a:rPr>
              <a:t>Take the </a:t>
            </a:r>
            <a:r>
              <a:rPr b="1" i="1" lang="en-GB">
                <a:solidFill>
                  <a:schemeClr val="accent4"/>
                </a:solidFill>
              </a:rPr>
              <a:t>-en</a:t>
            </a:r>
            <a:r>
              <a:rPr lang="en-GB">
                <a:solidFill>
                  <a:srgbClr val="434343"/>
                </a:solidFill>
              </a:rPr>
              <a:t> off the infinitive</a:t>
            </a:r>
            <a:endParaRPr sz="2500">
              <a:solidFill>
                <a:schemeClr val="accent5"/>
              </a:solidFill>
            </a:endParaRPr>
          </a:p>
        </p:txBody>
      </p:sp>
      <p:sp>
        <p:nvSpPr>
          <p:cNvPr id="208" name="Google Shape;208;p23"/>
          <p:cNvSpPr txBox="1"/>
          <p:nvPr>
            <p:ph idx="1" type="body"/>
          </p:nvPr>
        </p:nvSpPr>
        <p:spPr>
          <a:xfrm>
            <a:off x="9925150" y="4914900"/>
            <a:ext cx="2539200" cy="66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34343"/>
                </a:solidFill>
              </a:rPr>
              <a:t>er/sie f</a:t>
            </a:r>
            <a:r>
              <a:rPr b="1" lang="en-GB">
                <a:solidFill>
                  <a:schemeClr val="accent3"/>
                </a:solidFill>
              </a:rPr>
              <a:t>ä</a:t>
            </a:r>
            <a:r>
              <a:rPr lang="en-GB">
                <a:solidFill>
                  <a:srgbClr val="000000"/>
                </a:solidFill>
              </a:rPr>
              <a:t>hr</a:t>
            </a:r>
            <a:r>
              <a:rPr b="1" lang="en-GB">
                <a:solidFill>
                  <a:schemeClr val="accent5"/>
                </a:solidFill>
              </a:rPr>
              <a:t>t		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209" name="Google Shape;209;p23"/>
          <p:cNvSpPr txBox="1"/>
          <p:nvPr>
            <p:ph idx="1" type="body"/>
          </p:nvPr>
        </p:nvSpPr>
        <p:spPr>
          <a:xfrm>
            <a:off x="9674825" y="3333500"/>
            <a:ext cx="8289000" cy="66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34343"/>
                </a:solidFill>
              </a:rPr>
              <a:t>Add the conjugation which is </a:t>
            </a:r>
            <a:r>
              <a:rPr b="1" i="1" lang="en-GB">
                <a:solidFill>
                  <a:schemeClr val="accent5"/>
                </a:solidFill>
              </a:rPr>
              <a:t>-t</a:t>
            </a:r>
            <a:endParaRPr b="1" i="1" sz="2500">
              <a:solidFill>
                <a:schemeClr val="accent5"/>
              </a:solidFill>
            </a:endParaRPr>
          </a:p>
        </p:txBody>
      </p:sp>
      <p:sp>
        <p:nvSpPr>
          <p:cNvPr id="210" name="Google Shape;210;p23"/>
          <p:cNvSpPr txBox="1"/>
          <p:nvPr>
            <p:ph idx="1" type="body"/>
          </p:nvPr>
        </p:nvSpPr>
        <p:spPr>
          <a:xfrm>
            <a:off x="9674825" y="4095500"/>
            <a:ext cx="8289000" cy="66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34343"/>
                </a:solidFill>
              </a:rPr>
              <a:t>Add an </a:t>
            </a:r>
            <a:r>
              <a:rPr b="1" lang="en-GB">
                <a:solidFill>
                  <a:schemeClr val="accent3"/>
                </a:solidFill>
              </a:rPr>
              <a:t>umlaut</a:t>
            </a:r>
            <a:r>
              <a:rPr lang="en-GB">
                <a:solidFill>
                  <a:schemeClr val="accent3"/>
                </a:solidFill>
              </a:rPr>
              <a:t> </a:t>
            </a:r>
            <a:r>
              <a:rPr lang="en-GB">
                <a:solidFill>
                  <a:srgbClr val="434343"/>
                </a:solidFill>
              </a:rPr>
              <a:t>to the [</a:t>
            </a:r>
            <a:r>
              <a:rPr b="1" lang="en-GB">
                <a:solidFill>
                  <a:schemeClr val="accent3"/>
                </a:solidFill>
              </a:rPr>
              <a:t>ä</a:t>
            </a:r>
            <a:r>
              <a:rPr lang="en-GB">
                <a:solidFill>
                  <a:srgbClr val="434343"/>
                </a:solidFill>
              </a:rPr>
              <a:t>]</a:t>
            </a:r>
            <a:endParaRPr i="1" sz="2500">
              <a:solidFill>
                <a:schemeClr val="accent5"/>
              </a:solidFill>
            </a:endParaRPr>
          </a:p>
        </p:txBody>
      </p:sp>
      <p:sp>
        <p:nvSpPr>
          <p:cNvPr id="211" name="Google Shape;211;p23"/>
          <p:cNvSpPr txBox="1"/>
          <p:nvPr>
            <p:ph idx="1" type="body"/>
          </p:nvPr>
        </p:nvSpPr>
        <p:spPr>
          <a:xfrm>
            <a:off x="9674825" y="6610100"/>
            <a:ext cx="8289000" cy="66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34343"/>
                </a:solidFill>
              </a:rPr>
              <a:t>Or</a:t>
            </a:r>
            <a:r>
              <a:rPr lang="en-GB">
                <a:solidFill>
                  <a:srgbClr val="434343"/>
                </a:solidFill>
              </a:rPr>
              <a:t> there is a </a:t>
            </a:r>
            <a:r>
              <a:rPr b="1" lang="en-GB">
                <a:solidFill>
                  <a:schemeClr val="accent3"/>
                </a:solidFill>
              </a:rPr>
              <a:t>vowel change</a:t>
            </a:r>
            <a:endParaRPr b="1" i="1" sz="2500">
              <a:solidFill>
                <a:schemeClr val="accent3"/>
              </a:solidFill>
            </a:endParaRPr>
          </a:p>
        </p:txBody>
      </p:sp>
      <p:sp>
        <p:nvSpPr>
          <p:cNvPr id="212" name="Google Shape;212;p23"/>
          <p:cNvSpPr txBox="1"/>
          <p:nvPr>
            <p:ph idx="1" type="body"/>
          </p:nvPr>
        </p:nvSpPr>
        <p:spPr>
          <a:xfrm>
            <a:off x="9925150" y="5810500"/>
            <a:ext cx="2539200" cy="66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34343"/>
                </a:solidFill>
              </a:rPr>
              <a:t>er/sie tr</a:t>
            </a:r>
            <a:r>
              <a:rPr b="1" lang="en-GB">
                <a:solidFill>
                  <a:schemeClr val="accent3"/>
                </a:solidFill>
              </a:rPr>
              <a:t>ä</a:t>
            </a:r>
            <a:r>
              <a:rPr lang="en-GB">
                <a:solidFill>
                  <a:srgbClr val="434343"/>
                </a:solidFill>
              </a:rPr>
              <a:t>g</a:t>
            </a:r>
            <a:r>
              <a:rPr b="1" lang="en-GB">
                <a:solidFill>
                  <a:schemeClr val="accent5"/>
                </a:solidFill>
              </a:rPr>
              <a:t>t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213" name="Google Shape;213;p23"/>
          <p:cNvSpPr txBox="1"/>
          <p:nvPr>
            <p:ph idx="1" type="body"/>
          </p:nvPr>
        </p:nvSpPr>
        <p:spPr>
          <a:xfrm>
            <a:off x="9925150" y="7353300"/>
            <a:ext cx="2539200" cy="66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34343"/>
                </a:solidFill>
              </a:rPr>
              <a:t>er/sie s</a:t>
            </a:r>
            <a:r>
              <a:rPr b="1" lang="en-GB">
                <a:solidFill>
                  <a:schemeClr val="accent3"/>
                </a:solidFill>
              </a:rPr>
              <a:t>ie</a:t>
            </a:r>
            <a:r>
              <a:rPr lang="en-GB">
                <a:solidFill>
                  <a:srgbClr val="434343"/>
                </a:solidFill>
              </a:rPr>
              <a:t>h</a:t>
            </a:r>
            <a:r>
              <a:rPr b="1" lang="en-GB">
                <a:solidFill>
                  <a:schemeClr val="accent5"/>
                </a:solidFill>
              </a:rPr>
              <a:t>t</a:t>
            </a:r>
            <a:r>
              <a:rPr b="1" lang="en-GB">
                <a:solidFill>
                  <a:schemeClr val="accent5"/>
                </a:solidFill>
              </a:rPr>
              <a:t>		</a:t>
            </a: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/>
          <p:nvPr>
            <p:ph type="title"/>
          </p:nvPr>
        </p:nvSpPr>
        <p:spPr>
          <a:xfrm>
            <a:off x="2670550" y="737650"/>
            <a:ext cx="7902000" cy="97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100">
                <a:solidFill>
                  <a:schemeClr val="dk2"/>
                </a:solidFill>
              </a:rPr>
              <a:t>haben</a:t>
            </a:r>
            <a:r>
              <a:rPr lang="en-GB" sz="4100">
                <a:solidFill>
                  <a:schemeClr val="dk2"/>
                </a:solidFill>
              </a:rPr>
              <a:t> - to have</a:t>
            </a:r>
            <a:endParaRPr sz="4100">
              <a:solidFill>
                <a:schemeClr val="dk2"/>
              </a:solidFill>
            </a:endParaRPr>
          </a:p>
        </p:txBody>
      </p:sp>
      <p:sp>
        <p:nvSpPr>
          <p:cNvPr id="219" name="Google Shape;219;p24"/>
          <p:cNvSpPr txBox="1"/>
          <p:nvPr>
            <p:ph idx="1" type="body"/>
          </p:nvPr>
        </p:nvSpPr>
        <p:spPr>
          <a:xfrm>
            <a:off x="911825" y="2495300"/>
            <a:ext cx="16108500" cy="8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400">
                <a:solidFill>
                  <a:schemeClr val="accent5"/>
                </a:solidFill>
              </a:rPr>
              <a:t>Both very irregular verb conjugations</a:t>
            </a:r>
            <a:endParaRPr b="1" sz="2700">
              <a:solidFill>
                <a:schemeClr val="accent5"/>
              </a:solidFill>
            </a:endParaRPr>
          </a:p>
        </p:txBody>
      </p:sp>
      <p:sp>
        <p:nvSpPr>
          <p:cNvPr id="220" name="Google Shape;220;p24"/>
          <p:cNvSpPr txBox="1"/>
          <p:nvPr>
            <p:ph idx="3" type="title"/>
          </p:nvPr>
        </p:nvSpPr>
        <p:spPr>
          <a:xfrm>
            <a:off x="9925150" y="737650"/>
            <a:ext cx="7902000" cy="8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100">
                <a:solidFill>
                  <a:schemeClr val="dk2"/>
                </a:solidFill>
              </a:rPr>
              <a:t>s</a:t>
            </a:r>
            <a:r>
              <a:rPr i="1" lang="en-GB" sz="4100">
                <a:solidFill>
                  <a:schemeClr val="dk2"/>
                </a:solidFill>
              </a:rPr>
              <a:t>ein </a:t>
            </a:r>
            <a:r>
              <a:rPr lang="en-GB" sz="4100">
                <a:solidFill>
                  <a:schemeClr val="dk2"/>
                </a:solidFill>
              </a:rPr>
              <a:t>- to be</a:t>
            </a:r>
            <a:endParaRPr sz="4100">
              <a:solidFill>
                <a:schemeClr val="dk2"/>
              </a:solidFill>
            </a:endParaRPr>
          </a:p>
        </p:txBody>
      </p:sp>
      <p:sp>
        <p:nvSpPr>
          <p:cNvPr id="221" name="Google Shape;221;p24"/>
          <p:cNvSpPr txBox="1"/>
          <p:nvPr>
            <p:ph idx="1" type="body"/>
          </p:nvPr>
        </p:nvSpPr>
        <p:spPr>
          <a:xfrm>
            <a:off x="2565500" y="3956300"/>
            <a:ext cx="6406800" cy="17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434343"/>
                </a:solidFill>
              </a:rPr>
              <a:t>h</a:t>
            </a:r>
            <a:r>
              <a:rPr b="1" lang="en-GB" sz="3400">
                <a:solidFill>
                  <a:srgbClr val="434343"/>
                </a:solidFill>
              </a:rPr>
              <a:t>aben</a:t>
            </a:r>
            <a:r>
              <a:rPr lang="en-GB" sz="3400">
                <a:solidFill>
                  <a:srgbClr val="434343"/>
                </a:solidFill>
              </a:rPr>
              <a:t>					to have</a:t>
            </a:r>
            <a:endParaRPr sz="3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434343"/>
                </a:solidFill>
              </a:rPr>
              <a:t>er/sie </a:t>
            </a:r>
            <a:r>
              <a:rPr b="1" lang="en-GB" sz="3400">
                <a:solidFill>
                  <a:srgbClr val="434343"/>
                </a:solidFill>
              </a:rPr>
              <a:t>hat</a:t>
            </a:r>
            <a:r>
              <a:rPr lang="en-GB" sz="3400">
                <a:solidFill>
                  <a:srgbClr val="434343"/>
                </a:solidFill>
              </a:rPr>
              <a:t>				he/she has</a:t>
            </a:r>
            <a:endParaRPr b="1" sz="34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400">
              <a:solidFill>
                <a:schemeClr val="accent4"/>
              </a:solidFill>
            </a:endParaRPr>
          </a:p>
        </p:txBody>
      </p:sp>
      <p:sp>
        <p:nvSpPr>
          <p:cNvPr id="222" name="Google Shape;222;p24"/>
          <p:cNvSpPr txBox="1"/>
          <p:nvPr>
            <p:ph idx="1" type="body"/>
          </p:nvPr>
        </p:nvSpPr>
        <p:spPr>
          <a:xfrm>
            <a:off x="9880700" y="3956300"/>
            <a:ext cx="6406800" cy="17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/>
              <a:t>sein	</a:t>
            </a:r>
            <a:r>
              <a:rPr lang="en-GB" sz="3400"/>
              <a:t>					to be</a:t>
            </a:r>
            <a:endParaRPr sz="34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400"/>
              <a:t>er/sie </a:t>
            </a:r>
            <a:r>
              <a:rPr b="1" lang="en-GB" sz="3400"/>
              <a:t>ist</a:t>
            </a:r>
            <a:r>
              <a:rPr lang="en-GB" sz="3400"/>
              <a:t>					he/she is</a:t>
            </a:r>
            <a:endParaRPr sz="3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4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/>
          <p:nvPr>
            <p:ph idx="4294967295" type="title"/>
          </p:nvPr>
        </p:nvSpPr>
        <p:spPr>
          <a:xfrm>
            <a:off x="244400" y="549800"/>
            <a:ext cx="16452000" cy="860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>
                <a:solidFill>
                  <a:schemeClr val="dk2"/>
                </a:solidFill>
              </a:rPr>
              <a:t>The present tense:</a:t>
            </a:r>
            <a:endParaRPr sz="4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900">
              <a:solidFill>
                <a:schemeClr val="dk2"/>
              </a:solidFill>
            </a:endParaRPr>
          </a:p>
          <a:p>
            <a:pPr indent="-7683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AutoNum type="arabicPeriod"/>
            </a:pPr>
            <a:r>
              <a:rPr lang="en-GB" sz="4900">
                <a:solidFill>
                  <a:schemeClr val="dk2"/>
                </a:solidFill>
              </a:rPr>
              <a:t>The present tense is used for ………………………... and ……………………………………</a:t>
            </a:r>
            <a:endParaRPr sz="4900" u="sng">
              <a:solidFill>
                <a:schemeClr val="dk2"/>
              </a:solidFill>
            </a:endParaRPr>
          </a:p>
          <a:p>
            <a:pPr indent="-7683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AutoNum type="arabicPeriod"/>
            </a:pPr>
            <a:r>
              <a:rPr lang="en-GB" sz="4900">
                <a:solidFill>
                  <a:schemeClr val="dk2"/>
                </a:solidFill>
              </a:rPr>
              <a:t>Weak verbs are also known as ………………. verbs.</a:t>
            </a:r>
            <a:endParaRPr sz="4900">
              <a:solidFill>
                <a:schemeClr val="dk2"/>
              </a:solidFill>
            </a:endParaRPr>
          </a:p>
          <a:p>
            <a:pPr indent="-7683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AutoNum type="arabicPeriod"/>
            </a:pPr>
            <a:r>
              <a:rPr lang="en-GB" sz="4900">
                <a:solidFill>
                  <a:schemeClr val="dk2"/>
                </a:solidFill>
              </a:rPr>
              <a:t>The </a:t>
            </a:r>
            <a:r>
              <a:rPr i="1" lang="en-GB" sz="4900">
                <a:solidFill>
                  <a:schemeClr val="dk2"/>
                </a:solidFill>
              </a:rPr>
              <a:t>er/sie</a:t>
            </a:r>
            <a:r>
              <a:rPr lang="en-GB" sz="4900">
                <a:solidFill>
                  <a:schemeClr val="dk2"/>
                </a:solidFill>
              </a:rPr>
              <a:t> conjugation ends in the letter ………. .</a:t>
            </a:r>
            <a:endParaRPr sz="4900">
              <a:solidFill>
                <a:schemeClr val="dk2"/>
              </a:solidFill>
            </a:endParaRPr>
          </a:p>
          <a:p>
            <a:pPr indent="-7683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AutoNum type="arabicPeriod"/>
            </a:pPr>
            <a:r>
              <a:rPr lang="en-GB" sz="4900">
                <a:solidFill>
                  <a:schemeClr val="dk2"/>
                </a:solidFill>
              </a:rPr>
              <a:t>Verbs like </a:t>
            </a:r>
            <a:r>
              <a:rPr i="1" lang="en-GB" sz="4900">
                <a:solidFill>
                  <a:schemeClr val="dk2"/>
                </a:solidFill>
              </a:rPr>
              <a:t>fahren</a:t>
            </a:r>
            <a:r>
              <a:rPr lang="en-GB" sz="4900">
                <a:solidFill>
                  <a:schemeClr val="dk2"/>
                </a:solidFill>
              </a:rPr>
              <a:t> and </a:t>
            </a:r>
            <a:r>
              <a:rPr i="1" lang="en-GB" sz="4900">
                <a:solidFill>
                  <a:schemeClr val="dk2"/>
                </a:solidFill>
              </a:rPr>
              <a:t>tragen</a:t>
            </a:r>
            <a:r>
              <a:rPr lang="en-GB" sz="4900">
                <a:solidFill>
                  <a:schemeClr val="dk2"/>
                </a:solidFill>
              </a:rPr>
              <a:t> are known as ……………… . Verbs.</a:t>
            </a:r>
            <a:endParaRPr sz="4900">
              <a:solidFill>
                <a:schemeClr val="dk2"/>
              </a:solidFill>
            </a:endParaRPr>
          </a:p>
          <a:p>
            <a:pPr indent="-7683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AutoNum type="arabicPeriod"/>
            </a:pPr>
            <a:r>
              <a:rPr lang="en-GB" sz="4900">
                <a:solidFill>
                  <a:schemeClr val="dk2"/>
                </a:solidFill>
              </a:rPr>
              <a:t>The verbs </a:t>
            </a:r>
            <a:r>
              <a:rPr i="1" lang="en-GB" sz="4900">
                <a:solidFill>
                  <a:schemeClr val="dk2"/>
                </a:solidFill>
              </a:rPr>
              <a:t>haben</a:t>
            </a:r>
            <a:r>
              <a:rPr lang="en-GB" sz="4900">
                <a:solidFill>
                  <a:schemeClr val="dk2"/>
                </a:solidFill>
              </a:rPr>
              <a:t> and </a:t>
            </a:r>
            <a:r>
              <a:rPr i="1" lang="en-GB" sz="4900">
                <a:solidFill>
                  <a:schemeClr val="dk2"/>
                </a:solidFill>
              </a:rPr>
              <a:t>sein</a:t>
            </a:r>
            <a:r>
              <a:rPr lang="en-GB" sz="4900">
                <a:solidFill>
                  <a:schemeClr val="dk2"/>
                </a:solidFill>
              </a:rPr>
              <a:t> mean </a:t>
            </a:r>
            <a:r>
              <a:rPr i="1" lang="en-GB" sz="4900">
                <a:solidFill>
                  <a:schemeClr val="dk2"/>
                </a:solidFill>
              </a:rPr>
              <a:t>to have</a:t>
            </a:r>
            <a:r>
              <a:rPr lang="en-GB" sz="4900">
                <a:solidFill>
                  <a:schemeClr val="dk2"/>
                </a:solidFill>
              </a:rPr>
              <a:t> and ……………...</a:t>
            </a:r>
            <a:endParaRPr sz="4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100">
              <a:solidFill>
                <a:schemeClr val="dk2"/>
              </a:solidFill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10691450" y="2247975"/>
            <a:ext cx="71823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hat is happening now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2620675" y="3092325"/>
            <a:ext cx="71823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hat usually happens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5"/>
          <p:cNvSpPr/>
          <p:nvPr/>
        </p:nvSpPr>
        <p:spPr>
          <a:xfrm>
            <a:off x="11237950" y="3982800"/>
            <a:ext cx="30246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regular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14256550" y="4896350"/>
            <a:ext cx="18663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-t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5"/>
          <p:cNvSpPr/>
          <p:nvPr/>
        </p:nvSpPr>
        <p:spPr>
          <a:xfrm>
            <a:off x="1129300" y="6510900"/>
            <a:ext cx="33918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strong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25"/>
          <p:cNvSpPr/>
          <p:nvPr/>
        </p:nvSpPr>
        <p:spPr>
          <a:xfrm>
            <a:off x="1129300" y="8323975"/>
            <a:ext cx="29013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 be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/>
          <p:nvPr>
            <p:ph idx="4294967295" type="title"/>
          </p:nvPr>
        </p:nvSpPr>
        <p:spPr>
          <a:xfrm>
            <a:off x="980500" y="1118650"/>
            <a:ext cx="16894500" cy="81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References:</a:t>
            </a:r>
            <a:endParaRPr b="1" i="0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Pictures are from</a:t>
            </a:r>
            <a:r>
              <a:rPr b="1" i="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Pixabay</a:t>
            </a:r>
            <a:r>
              <a:rPr i="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i="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NCELP</a:t>
            </a:r>
            <a:r>
              <a:rPr i="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resources, which are available under a Creative Common license; no attribution required.</a:t>
            </a:r>
            <a:endParaRPr b="1" i="0"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107684" y="32922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6000"/>
              <a:buFont typeface="Century Gothic"/>
              <a:buNone/>
            </a:pPr>
            <a:r>
              <a:rPr b="1" lang="en-GB" sz="36000">
                <a:solidFill>
                  <a:schemeClr val="accent5"/>
                </a:solidFill>
              </a:rPr>
              <a:t>a</a:t>
            </a:r>
            <a:endParaRPr b="1" sz="36000">
              <a:solidFill>
                <a:schemeClr val="accent5"/>
              </a:solidFill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5538199" y="6076125"/>
            <a:ext cx="80706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1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18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gen</a:t>
            </a:r>
            <a:endParaRPr sz="18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492" y="1686903"/>
            <a:ext cx="7831834" cy="460762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/>
          <p:nvPr/>
        </p:nvSpPr>
        <p:spPr>
          <a:xfrm>
            <a:off x="861888" y="2933793"/>
            <a:ext cx="16836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[a:]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0634870" y="9711615"/>
            <a:ext cx="51735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Steve Clarke / Rachel Hawkes</a:t>
            </a:r>
            <a:endParaRPr sz="2100"/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17550" y="8857047"/>
            <a:ext cx="791589" cy="1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7643904" y="-556425"/>
            <a:ext cx="3034800" cy="21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1" lang="en-GB" sz="18000">
                <a:solidFill>
                  <a:schemeClr val="accent3"/>
                </a:solidFill>
              </a:rPr>
              <a:t>a</a:t>
            </a:r>
            <a:endParaRPr sz="18000">
              <a:solidFill>
                <a:schemeClr val="accent3"/>
              </a:solidFill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6291840" y="2045663"/>
            <a:ext cx="5704200" cy="352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1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gen</a:t>
            </a:r>
            <a:endParaRPr sz="1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13529457" y="660668"/>
            <a:ext cx="3636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8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ben</a:t>
            </a:r>
            <a:endParaRPr sz="81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8113425" y="5744625"/>
            <a:ext cx="2565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kl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8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sz="81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14437449" y="4916250"/>
            <a:ext cx="2404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8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endParaRPr sz="21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1418423" y="5081350"/>
            <a:ext cx="41538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8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hren</a:t>
            </a:r>
            <a:endParaRPr sz="81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1889726" y="665100"/>
            <a:ext cx="30951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8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ar</a:t>
            </a:r>
            <a:endParaRPr sz="81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5" name="Google Shape;105;p16"/>
          <p:cNvGrpSpPr/>
          <p:nvPr/>
        </p:nvGrpSpPr>
        <p:grpSpPr>
          <a:xfrm>
            <a:off x="13931372" y="6301583"/>
            <a:ext cx="2966239" cy="2447720"/>
            <a:chOff x="8172752" y="3484668"/>
            <a:chExt cx="2347637" cy="1937254"/>
          </a:xfrm>
        </p:grpSpPr>
        <p:pic>
          <p:nvPicPr>
            <p:cNvPr id="106" name="Google Shape;10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72752" y="4324556"/>
              <a:ext cx="1108450" cy="10973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94281" y="4324556"/>
              <a:ext cx="1226108" cy="10973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613662" y="3484668"/>
              <a:ext cx="757452" cy="78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690521" y="3661764"/>
              <a:ext cx="581170" cy="6627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0" name="Google Shape;110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43626" y="6437135"/>
            <a:ext cx="3341172" cy="22218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6"/>
          <p:cNvGrpSpPr/>
          <p:nvPr/>
        </p:nvGrpSpPr>
        <p:grpSpPr>
          <a:xfrm>
            <a:off x="13931215" y="2219010"/>
            <a:ext cx="2910541" cy="2305319"/>
            <a:chOff x="9223424" y="1596221"/>
            <a:chExt cx="2233895" cy="1769375"/>
          </a:xfrm>
        </p:grpSpPr>
        <p:pic>
          <p:nvPicPr>
            <p:cNvPr id="112" name="Google Shape;112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650935" y="1996751"/>
              <a:ext cx="806384" cy="968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223424" y="1596221"/>
              <a:ext cx="1574744" cy="1769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4" name="Google Shape;114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78505" y="2185995"/>
            <a:ext cx="2213715" cy="2224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444856" y="7129632"/>
            <a:ext cx="1433018" cy="194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925961" y="2300350"/>
            <a:ext cx="3028995" cy="178202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12140679" y="9711615"/>
            <a:ext cx="51735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Rachel Hawkes</a:t>
            </a:r>
            <a:endParaRPr sz="2100"/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217550" y="8857047"/>
            <a:ext cx="791589" cy="1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128427" y="175457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6000"/>
              <a:buFont typeface="Century Gothic"/>
              <a:buNone/>
            </a:pPr>
            <a:r>
              <a:rPr b="1" lang="en-GB" sz="36000">
                <a:solidFill>
                  <a:schemeClr val="accent5"/>
                </a:solidFill>
              </a:rPr>
              <a:t>ä</a:t>
            </a:r>
            <a:br>
              <a:rPr b="1" lang="en-GB" sz="13000"/>
            </a:br>
            <a:endParaRPr sz="5900"/>
          </a:p>
        </p:txBody>
      </p:sp>
      <p:sp>
        <p:nvSpPr>
          <p:cNvPr id="125" name="Google Shape;125;p17"/>
          <p:cNvSpPr/>
          <p:nvPr/>
        </p:nvSpPr>
        <p:spPr>
          <a:xfrm>
            <a:off x="1070438" y="3742923"/>
            <a:ext cx="12606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[ɛ]</a:t>
            </a:r>
            <a:endParaRPr sz="21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7439" y="740872"/>
            <a:ext cx="5693121" cy="569312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/>
          <p:nvPr/>
        </p:nvSpPr>
        <p:spPr>
          <a:xfrm>
            <a:off x="4851725" y="6372600"/>
            <a:ext cx="92286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1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18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cheln</a:t>
            </a:r>
            <a:endParaRPr sz="18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10634870" y="9711615"/>
            <a:ext cx="51735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Steve Clarke / Rachel Hawkes</a:t>
            </a:r>
            <a:endParaRPr sz="2100"/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17550" y="8857047"/>
            <a:ext cx="791589" cy="1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title"/>
          </p:nvPr>
        </p:nvSpPr>
        <p:spPr>
          <a:xfrm>
            <a:off x="6658848" y="-46667"/>
            <a:ext cx="4949700" cy="21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400"/>
              <a:buFont typeface="Century Gothic"/>
              <a:buNone/>
            </a:pPr>
            <a:r>
              <a:rPr b="1" lang="en-GB" sz="14400">
                <a:solidFill>
                  <a:schemeClr val="accent3"/>
                </a:solidFill>
              </a:rPr>
              <a:t>ä</a:t>
            </a:r>
            <a:endParaRPr sz="14400">
              <a:solidFill>
                <a:schemeClr val="accent3"/>
              </a:solidFill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6406665" y="2461499"/>
            <a:ext cx="5704200" cy="3874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sp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8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81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1921980" y="4695268"/>
            <a:ext cx="30636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8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he</a:t>
            </a:r>
            <a:endParaRPr sz="81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12845345" y="4657743"/>
            <a:ext cx="5018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8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hlen</a:t>
            </a:r>
            <a:endParaRPr sz="81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13163348" y="-22869"/>
            <a:ext cx="4382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8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hnlich</a:t>
            </a:r>
            <a:endParaRPr i="1" sz="81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741462" y="-24462"/>
            <a:ext cx="5425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8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hlen</a:t>
            </a:r>
            <a:endParaRPr sz="81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6982099" y="6845800"/>
            <a:ext cx="49497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erkl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8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ren</a:t>
            </a:r>
            <a:endParaRPr sz="81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9727" y="2534865"/>
            <a:ext cx="2317376" cy="249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4280" y="6216441"/>
            <a:ext cx="3357077" cy="275280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/>
        </p:nvSpPr>
        <p:spPr>
          <a:xfrm>
            <a:off x="2019368" y="6845793"/>
            <a:ext cx="3762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Berlin 1KM</a:t>
            </a:r>
            <a:endParaRPr sz="2100"/>
          </a:p>
        </p:txBody>
      </p:sp>
      <p:pic>
        <p:nvPicPr>
          <p:cNvPr id="145" name="Google Shape;14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4659" y="1442583"/>
            <a:ext cx="2965881" cy="2816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50971" y="1933811"/>
            <a:ext cx="538830" cy="58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05720" y="1829565"/>
            <a:ext cx="538830" cy="58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87698" y="1860467"/>
            <a:ext cx="538830" cy="58521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>
            <a:off x="2019368" y="2502420"/>
            <a:ext cx="31419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1, 2, 3, …100</a:t>
            </a:r>
            <a:endParaRPr sz="2100"/>
          </a:p>
        </p:txBody>
      </p:sp>
      <p:pic>
        <p:nvPicPr>
          <p:cNvPr descr="Thinking Face on Facebook 2.2" id="150" name="Google Shape;15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976770" y="6988164"/>
            <a:ext cx="1511109" cy="151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356293" y="6395692"/>
            <a:ext cx="1226034" cy="200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656582" y="6335992"/>
            <a:ext cx="1156146" cy="189479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/>
        </p:nvSpPr>
        <p:spPr>
          <a:xfrm>
            <a:off x="7218571" y="7933254"/>
            <a:ext cx="385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explain]</a:t>
            </a:r>
            <a:endParaRPr sz="2100">
              <a:solidFill>
                <a:schemeClr val="accent3"/>
              </a:solidFill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12140679" y="9711615"/>
            <a:ext cx="51735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Rachel Hawkes</a:t>
            </a:r>
            <a:endParaRPr sz="2100"/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539113" y="1302814"/>
            <a:ext cx="1556646" cy="225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15268892" y="1287226"/>
            <a:ext cx="1721199" cy="225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217550" y="8857047"/>
            <a:ext cx="791589" cy="1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oogle Shape;162;p19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{029DFB82-EF67-4874-ACB0-7C93D3339B22}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heißen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called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gehen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go, walk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fahren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go, travel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lernen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learn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tragen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wear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sehen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see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3" name="Google Shape;16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9" name="Google Shape;169;p20"/>
          <p:cNvSpPr txBox="1"/>
          <p:nvPr>
            <p:ph type="title"/>
          </p:nvPr>
        </p:nvSpPr>
        <p:spPr>
          <a:xfrm>
            <a:off x="917950" y="890050"/>
            <a:ext cx="13201200" cy="78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a weak verb?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990600" y="3418650"/>
            <a:ext cx="16306800" cy="17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b="1" lang="en-GB" sz="40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weak </a:t>
            </a: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verb is also known as a </a:t>
            </a:r>
            <a:r>
              <a:rPr b="1" lang="en-GB" sz="40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regular </a:t>
            </a: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verb.</a:t>
            </a:r>
            <a:endParaRPr sz="4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This is because the </a:t>
            </a:r>
            <a:r>
              <a:rPr b="1" lang="en-GB" sz="4000">
                <a:solidFill>
                  <a:schemeClr val="accent5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conjugations follow the same pattern</a:t>
            </a: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0"/>
          <p:cNvSpPr/>
          <p:nvPr/>
        </p:nvSpPr>
        <p:spPr>
          <a:xfrm>
            <a:off x="1029100" y="5592450"/>
            <a:ext cx="6875400" cy="2469600"/>
          </a:xfrm>
          <a:prstGeom prst="wedgeRectCallout">
            <a:avLst>
              <a:gd fmla="val 41527" name="adj1"/>
              <a:gd fmla="val -8115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Conjugation is when the </a:t>
            </a:r>
            <a:r>
              <a:rPr b="1" lang="en-GB" sz="3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ending on the verb changes </a:t>
            </a: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depending on who or what is doing the verb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10641600" y="6426950"/>
            <a:ext cx="3673800" cy="7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play</a:t>
            </a:r>
            <a:endParaRPr b="1" sz="41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10641600" y="7188950"/>
            <a:ext cx="3673800" cy="7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e/she </a:t>
            </a: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play</a:t>
            </a:r>
            <a:r>
              <a:rPr b="1" lang="en-GB" sz="4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b="1" sz="4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990600" y="1828750"/>
            <a:ext cx="16306800" cy="1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Reminder: </a:t>
            </a: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the present tense is talking about </a:t>
            </a:r>
            <a:r>
              <a:rPr b="1" lang="en-GB" sz="4000">
                <a:solidFill>
                  <a:schemeClr val="accent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what’s happening now</a:t>
            </a: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lang="en-GB" sz="4000">
                <a:solidFill>
                  <a:schemeClr val="accent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what usually happens</a:t>
            </a: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>
            <p:ph type="title"/>
          </p:nvPr>
        </p:nvSpPr>
        <p:spPr>
          <a:xfrm>
            <a:off x="917950" y="432850"/>
            <a:ext cx="7902000" cy="97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Infinitive verb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0" name="Google Shape;180;p21"/>
          <p:cNvSpPr txBox="1"/>
          <p:nvPr>
            <p:ph idx="1" type="body"/>
          </p:nvPr>
        </p:nvSpPr>
        <p:spPr>
          <a:xfrm>
            <a:off x="683225" y="2419100"/>
            <a:ext cx="8289000" cy="8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434343"/>
                </a:solidFill>
              </a:rPr>
              <a:t>Means “to something”</a:t>
            </a:r>
            <a:endParaRPr sz="2800"/>
          </a:p>
        </p:txBody>
      </p:sp>
      <p:sp>
        <p:nvSpPr>
          <p:cNvPr id="181" name="Google Shape;181;p21"/>
          <p:cNvSpPr txBox="1"/>
          <p:nvPr>
            <p:ph idx="3" type="title"/>
          </p:nvPr>
        </p:nvSpPr>
        <p:spPr>
          <a:xfrm>
            <a:off x="9925150" y="4328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2"/>
                </a:solidFill>
              </a:rPr>
              <a:t>er/sie</a:t>
            </a:r>
            <a:r>
              <a:rPr lang="en-GB">
                <a:solidFill>
                  <a:schemeClr val="dk2"/>
                </a:solidFill>
              </a:rPr>
              <a:t> conjugation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2" name="Google Shape;182;p21"/>
          <p:cNvSpPr txBox="1"/>
          <p:nvPr>
            <p:ph idx="1" type="body"/>
          </p:nvPr>
        </p:nvSpPr>
        <p:spPr>
          <a:xfrm>
            <a:off x="683225" y="3333500"/>
            <a:ext cx="8289000" cy="8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434343"/>
                </a:solidFill>
              </a:rPr>
              <a:t>In German, end in </a:t>
            </a:r>
            <a:r>
              <a:rPr b="1" i="1" lang="en-GB" sz="3500">
                <a:solidFill>
                  <a:schemeClr val="accent4"/>
                </a:solidFill>
              </a:rPr>
              <a:t>-en</a:t>
            </a:r>
            <a:endParaRPr b="1" i="1" sz="2800">
              <a:solidFill>
                <a:schemeClr val="accent4"/>
              </a:solidFill>
            </a:endParaRPr>
          </a:p>
        </p:txBody>
      </p:sp>
      <p:sp>
        <p:nvSpPr>
          <p:cNvPr id="183" name="Google Shape;183;p21"/>
          <p:cNvSpPr txBox="1"/>
          <p:nvPr>
            <p:ph idx="1" type="body"/>
          </p:nvPr>
        </p:nvSpPr>
        <p:spPr>
          <a:xfrm>
            <a:off x="2565500" y="5067300"/>
            <a:ext cx="6406800" cy="276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</a:rPr>
              <a:t>l</a:t>
            </a:r>
            <a:r>
              <a:rPr lang="en-GB" sz="3500">
                <a:solidFill>
                  <a:srgbClr val="434343"/>
                </a:solidFill>
              </a:rPr>
              <a:t>ern</a:t>
            </a:r>
            <a:r>
              <a:rPr b="1" lang="en-GB" sz="3500">
                <a:solidFill>
                  <a:schemeClr val="accent4"/>
                </a:solidFill>
              </a:rPr>
              <a:t>en</a:t>
            </a:r>
            <a:endParaRPr b="1" sz="35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</a:rPr>
              <a:t>heiß</a:t>
            </a:r>
            <a:r>
              <a:rPr b="1" lang="en-GB" sz="3500">
                <a:solidFill>
                  <a:schemeClr val="accent4"/>
                </a:solidFill>
              </a:rPr>
              <a:t>en</a:t>
            </a:r>
            <a:endParaRPr b="1" sz="35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434343"/>
                </a:solidFill>
              </a:rPr>
              <a:t>geh</a:t>
            </a:r>
            <a:r>
              <a:rPr b="1" lang="en-GB" sz="3500">
                <a:solidFill>
                  <a:schemeClr val="accent4"/>
                </a:solidFill>
              </a:rPr>
              <a:t>en</a:t>
            </a:r>
            <a:endParaRPr b="1" sz="3500">
              <a:solidFill>
                <a:schemeClr val="accent4"/>
              </a:solidFill>
            </a:endParaRPr>
          </a:p>
        </p:txBody>
      </p:sp>
      <p:sp>
        <p:nvSpPr>
          <p:cNvPr id="184" name="Google Shape;184;p21"/>
          <p:cNvSpPr txBox="1"/>
          <p:nvPr>
            <p:ph idx="1" type="body"/>
          </p:nvPr>
        </p:nvSpPr>
        <p:spPr>
          <a:xfrm>
            <a:off x="9674825" y="2419100"/>
            <a:ext cx="8289000" cy="8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>
                <a:solidFill>
                  <a:srgbClr val="434343"/>
                </a:solidFill>
              </a:rPr>
              <a:t>er/sie</a:t>
            </a:r>
            <a:r>
              <a:rPr lang="en-GB" sz="3500">
                <a:solidFill>
                  <a:srgbClr val="434343"/>
                </a:solidFill>
              </a:rPr>
              <a:t> means “he/she”</a:t>
            </a:r>
            <a:endParaRPr sz="2800"/>
          </a:p>
        </p:txBody>
      </p:sp>
      <p:sp>
        <p:nvSpPr>
          <p:cNvPr id="185" name="Google Shape;185;p21"/>
          <p:cNvSpPr txBox="1"/>
          <p:nvPr>
            <p:ph idx="1" type="body"/>
          </p:nvPr>
        </p:nvSpPr>
        <p:spPr>
          <a:xfrm>
            <a:off x="9674825" y="3333500"/>
            <a:ext cx="8289000" cy="66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434343"/>
                </a:solidFill>
              </a:rPr>
              <a:t>Take the </a:t>
            </a:r>
            <a:r>
              <a:rPr b="1" i="1" lang="en-GB" sz="3500">
                <a:solidFill>
                  <a:schemeClr val="accent4"/>
                </a:solidFill>
              </a:rPr>
              <a:t>-en</a:t>
            </a:r>
            <a:r>
              <a:rPr lang="en-GB" sz="3500">
                <a:solidFill>
                  <a:srgbClr val="434343"/>
                </a:solidFill>
              </a:rPr>
              <a:t> off the infinitive</a:t>
            </a:r>
            <a:endParaRPr sz="2800">
              <a:solidFill>
                <a:schemeClr val="accent5"/>
              </a:solidFill>
            </a:endParaRPr>
          </a:p>
        </p:txBody>
      </p:sp>
      <p:sp>
        <p:nvSpPr>
          <p:cNvPr id="186" name="Google Shape;186;p21"/>
          <p:cNvSpPr txBox="1"/>
          <p:nvPr>
            <p:ph idx="1" type="body"/>
          </p:nvPr>
        </p:nvSpPr>
        <p:spPr>
          <a:xfrm>
            <a:off x="10448775" y="5067300"/>
            <a:ext cx="6406800" cy="276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</a:rPr>
              <a:t>er/sie </a:t>
            </a:r>
            <a:r>
              <a:rPr lang="en-GB" sz="3500">
                <a:solidFill>
                  <a:srgbClr val="434343"/>
                </a:solidFill>
              </a:rPr>
              <a:t>lern</a:t>
            </a:r>
            <a:r>
              <a:rPr b="1" lang="en-GB" sz="3500">
                <a:solidFill>
                  <a:schemeClr val="accent5"/>
                </a:solidFill>
              </a:rPr>
              <a:t>t</a:t>
            </a:r>
            <a:endParaRPr b="1" sz="35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</a:rPr>
              <a:t>er/sie heiß</a:t>
            </a:r>
            <a:r>
              <a:rPr b="1" lang="en-GB" sz="3500">
                <a:solidFill>
                  <a:schemeClr val="accent5"/>
                </a:solidFill>
              </a:rPr>
              <a:t>t</a:t>
            </a:r>
            <a:endParaRPr b="1" sz="35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434343"/>
                </a:solidFill>
              </a:rPr>
              <a:t>er/sie </a:t>
            </a:r>
            <a:r>
              <a:rPr lang="en-GB" sz="3500">
                <a:solidFill>
                  <a:srgbClr val="434343"/>
                </a:solidFill>
              </a:rPr>
              <a:t>geh</a:t>
            </a:r>
            <a:r>
              <a:rPr b="1" lang="en-GB" sz="3500">
                <a:solidFill>
                  <a:schemeClr val="accent5"/>
                </a:solidFill>
              </a:rPr>
              <a:t>t</a:t>
            </a:r>
            <a:endParaRPr b="1" sz="3500">
              <a:solidFill>
                <a:schemeClr val="accent5"/>
              </a:solidFill>
            </a:endParaRPr>
          </a:p>
        </p:txBody>
      </p:sp>
      <p:sp>
        <p:nvSpPr>
          <p:cNvPr id="187" name="Google Shape;187;p21"/>
          <p:cNvSpPr txBox="1"/>
          <p:nvPr>
            <p:ph idx="1" type="body"/>
          </p:nvPr>
        </p:nvSpPr>
        <p:spPr>
          <a:xfrm>
            <a:off x="9674825" y="4095500"/>
            <a:ext cx="8289000" cy="66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434343"/>
                </a:solidFill>
              </a:rPr>
              <a:t>Add the conjugation which is </a:t>
            </a:r>
            <a:r>
              <a:rPr b="1" i="1" lang="en-GB" sz="3500">
                <a:solidFill>
                  <a:schemeClr val="accent5"/>
                </a:solidFill>
              </a:rPr>
              <a:t>-t</a:t>
            </a:r>
            <a:endParaRPr b="1" i="1" sz="280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3" name="Google Shape;193;p22"/>
          <p:cNvSpPr txBox="1"/>
          <p:nvPr>
            <p:ph type="title"/>
          </p:nvPr>
        </p:nvSpPr>
        <p:spPr>
          <a:xfrm>
            <a:off x="917950" y="890050"/>
            <a:ext cx="13201200" cy="78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a strong verb?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990600" y="2199450"/>
            <a:ext cx="163068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b="1" lang="en-GB" sz="40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strong </a:t>
            </a: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verb is also known as an </a:t>
            </a:r>
            <a:r>
              <a:rPr b="1" lang="en-GB" sz="4000">
                <a:solidFill>
                  <a:schemeClr val="accent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irregular </a:t>
            </a: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verb.</a:t>
            </a:r>
            <a:endParaRPr sz="4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2108400" y="5537325"/>
            <a:ext cx="10047300" cy="17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he </a:t>
            </a:r>
            <a:r>
              <a:rPr b="1" lang="en-GB" sz="4000">
                <a:solidFill>
                  <a:schemeClr val="accent5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conjugations are a bit different</a:t>
            </a: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2"/>
          <p:cNvSpPr/>
          <p:nvPr/>
        </p:nvSpPr>
        <p:spPr>
          <a:xfrm>
            <a:off x="6389325" y="3304850"/>
            <a:ext cx="1983600" cy="2237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W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Y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