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C25957-5FDA-460C-B72B-108AF6E39E03}">
  <a:tblStyle styleId="{80C25957-5FDA-460C-B72B-108AF6E39E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b46e34ad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b46e34ad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ef00dc6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ef00dc6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ef00dc6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bef00dc6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82f8d4c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d82f8d4c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d82f8d4cb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d82f8d4c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d82f8d4cb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d82f8d4cb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bef00dc65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bef00dc65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46e34ad7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b46e34ad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46e34ad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b46e34ad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46e34ad7_0_1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46e34ad7_0_1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82f8d4c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82f8d4c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46e34ad7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46e34ad7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bef00dc65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bef00dc65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ef00dc6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ef00dc6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ef00dc6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bef00dc6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458975" y="983350"/>
            <a:ext cx="55854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where people go - </a:t>
            </a:r>
            <a:r>
              <a:rPr lang="en-GB" sz="2500">
                <a:solidFill>
                  <a:srgbClr val="4B3241"/>
                </a:solidFill>
              </a:rPr>
              <a:t>[2 / 2]</a:t>
            </a:r>
            <a:endParaRPr sz="2500">
              <a:solidFill>
                <a:srgbClr val="4B3241"/>
              </a:solidFill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Char char="-"/>
            </a:pPr>
            <a:r>
              <a:rPr lang="en-GB">
                <a:solidFill>
                  <a:srgbClr val="4B3241"/>
                </a:solidFill>
              </a:rPr>
              <a:t>Aller (</a:t>
            </a:r>
            <a:r>
              <a:rPr i="1" lang="en-GB">
                <a:solidFill>
                  <a:srgbClr val="4B3241"/>
                </a:solidFill>
              </a:rPr>
              <a:t>ils</a:t>
            </a:r>
            <a:r>
              <a:rPr lang="en-GB">
                <a:solidFill>
                  <a:srgbClr val="4B3241"/>
                </a:solidFill>
              </a:rPr>
              <a:t> and </a:t>
            </a:r>
            <a:r>
              <a:rPr i="1" lang="en-GB">
                <a:solidFill>
                  <a:srgbClr val="4B3241"/>
                </a:solidFill>
              </a:rPr>
              <a:t>elles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 Prepositions à, en, chez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458975" y="2571750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458975" y="445025"/>
            <a:ext cx="66006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179" name="Google Shape;179;p24"/>
          <p:cNvSpPr txBox="1"/>
          <p:nvPr>
            <p:ph idx="3" type="subTitle"/>
          </p:nvPr>
        </p:nvSpPr>
        <p:spPr>
          <a:xfrm>
            <a:off x="3761500" y="445025"/>
            <a:ext cx="538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24"/>
          <p:cNvSpPr txBox="1"/>
          <p:nvPr>
            <p:ph idx="5" type="subTitle"/>
          </p:nvPr>
        </p:nvSpPr>
        <p:spPr>
          <a:xfrm>
            <a:off x="8485775" y="107750"/>
            <a:ext cx="39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4"/>
          <p:cNvSpPr txBox="1"/>
          <p:nvPr>
            <p:ph idx="7" type="subTitle"/>
          </p:nvPr>
        </p:nvSpPr>
        <p:spPr>
          <a:xfrm>
            <a:off x="8120375" y="646425"/>
            <a:ext cx="763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36651" y="1216825"/>
            <a:ext cx="643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We use the preposition </a:t>
            </a:r>
            <a:r>
              <a:rPr b="1" i="1" lang="en-GB" sz="1800"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when talking about...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95649" y="2065305"/>
            <a:ext cx="27666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Il va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Écosse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150664" y="2963902"/>
            <a:ext cx="49275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she goes / she is going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into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town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3227814" y="2141479"/>
            <a:ext cx="44496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he goes / he is going to Scotland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9602" y="2917700"/>
            <a:ext cx="286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Elle va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ville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448046" y="3842303"/>
            <a:ext cx="41832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Nous allons </a:t>
            </a:r>
            <a:r>
              <a:rPr b="1" i="0" lang="en-GB" sz="24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vacances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734011" y="3888491"/>
            <a:ext cx="42348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holiday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526802" y="1547992"/>
            <a:ext cx="3078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to most countries: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640653" y="2543850"/>
            <a:ext cx="285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into town: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536642" y="3455309"/>
            <a:ext cx="2284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on holiday: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197" name="Google Shape;197;p25"/>
          <p:cNvSpPr txBox="1"/>
          <p:nvPr>
            <p:ph idx="3" type="subTitle"/>
          </p:nvPr>
        </p:nvSpPr>
        <p:spPr>
          <a:xfrm>
            <a:off x="8345375" y="712025"/>
            <a:ext cx="538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25"/>
          <p:cNvSpPr txBox="1"/>
          <p:nvPr>
            <p:ph idx="5" type="subTitle"/>
          </p:nvPr>
        </p:nvSpPr>
        <p:spPr>
          <a:xfrm>
            <a:off x="8485775" y="107750"/>
            <a:ext cx="39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 txBox="1"/>
          <p:nvPr>
            <p:ph idx="7" type="subTitle"/>
          </p:nvPr>
        </p:nvSpPr>
        <p:spPr>
          <a:xfrm>
            <a:off x="3646200" y="379425"/>
            <a:ext cx="763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442354" y="1259524"/>
            <a:ext cx="85833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If you want to talk about going to someone’s house, or to someone’s place, you use </a:t>
            </a:r>
            <a:r>
              <a:rPr b="1" i="1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. This includes going to the doctor’s, the dentist’s, etc.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For example: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44801" y="2628333"/>
            <a:ext cx="32352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je vais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Léa 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422150" y="2637425"/>
            <a:ext cx="48321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I go / I am going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Léa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’s house 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358152" y="3140431"/>
            <a:ext cx="3808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tu vas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b="1" i="0" lang="en-GB" sz="24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le médecin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4410000" y="3156635"/>
            <a:ext cx="46083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the doctor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’s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210" name="Google Shape;210;p26"/>
          <p:cNvSpPr txBox="1"/>
          <p:nvPr>
            <p:ph idx="3" type="subTitle"/>
          </p:nvPr>
        </p:nvSpPr>
        <p:spPr>
          <a:xfrm>
            <a:off x="8314750" y="61025"/>
            <a:ext cx="594900" cy="384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1" name="Google Shape;211;p26"/>
          <p:cNvSpPr txBox="1"/>
          <p:nvPr>
            <p:ph idx="5" type="subTitle"/>
          </p:nvPr>
        </p:nvSpPr>
        <p:spPr>
          <a:xfrm>
            <a:off x="3761475" y="445025"/>
            <a:ext cx="5949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26"/>
          <p:cNvSpPr txBox="1"/>
          <p:nvPr>
            <p:ph idx="7" type="subTitle"/>
          </p:nvPr>
        </p:nvSpPr>
        <p:spPr>
          <a:xfrm>
            <a:off x="8117950" y="590225"/>
            <a:ext cx="791700" cy="384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458975" y="1970998"/>
            <a:ext cx="3601800" cy="13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to’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a place such as a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village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town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city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in French, we use the preposition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à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on its own: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6233296" y="2326293"/>
            <a:ext cx="164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23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Paris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728638" y="2316511"/>
            <a:ext cx="1123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b="1" i="0" lang="en-GB" sz="23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Paris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458975" y="445025"/>
            <a:ext cx="66006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221" name="Google Shape;221;p27"/>
          <p:cNvSpPr txBox="1"/>
          <p:nvPr>
            <p:ph idx="3" type="subTitle"/>
          </p:nvPr>
        </p:nvSpPr>
        <p:spPr>
          <a:xfrm>
            <a:off x="3761500" y="445025"/>
            <a:ext cx="538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2" name="Google Shape;222;p27"/>
          <p:cNvSpPr txBox="1"/>
          <p:nvPr>
            <p:ph idx="5" type="subTitle"/>
          </p:nvPr>
        </p:nvSpPr>
        <p:spPr>
          <a:xfrm>
            <a:off x="8485775" y="107750"/>
            <a:ext cx="39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27"/>
          <p:cNvSpPr txBox="1"/>
          <p:nvPr>
            <p:ph idx="7" type="subTitle"/>
          </p:nvPr>
        </p:nvSpPr>
        <p:spPr>
          <a:xfrm>
            <a:off x="8120375" y="646425"/>
            <a:ext cx="763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36651" y="1216825"/>
            <a:ext cx="643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We use the preposition </a:t>
            </a:r>
            <a:r>
              <a:rPr b="1" i="1" lang="en-GB" sz="1800"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when talking about...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295649" y="2065305"/>
            <a:ext cx="27666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Il va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Écosse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3150664" y="2963902"/>
            <a:ext cx="49275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she goes / she is going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into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town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3227814" y="2141479"/>
            <a:ext cx="44496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he goes / he is going to Scotland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69602" y="2917700"/>
            <a:ext cx="286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Elle va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ville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448046" y="3842303"/>
            <a:ext cx="41832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Nous allons </a:t>
            </a:r>
            <a:r>
              <a:rPr b="1" i="0" lang="en-GB" sz="24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vacances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4734011" y="3888491"/>
            <a:ext cx="42348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holiday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526802" y="1547992"/>
            <a:ext cx="3078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to most countries: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0653" y="2543850"/>
            <a:ext cx="285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into town: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36642" y="3455309"/>
            <a:ext cx="2284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...going on holiday: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239" name="Google Shape;239;p28"/>
          <p:cNvSpPr txBox="1"/>
          <p:nvPr>
            <p:ph idx="3" type="subTitle"/>
          </p:nvPr>
        </p:nvSpPr>
        <p:spPr>
          <a:xfrm>
            <a:off x="8345375" y="712025"/>
            <a:ext cx="538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0" name="Google Shape;240;p28"/>
          <p:cNvSpPr txBox="1"/>
          <p:nvPr>
            <p:ph idx="5" type="subTitle"/>
          </p:nvPr>
        </p:nvSpPr>
        <p:spPr>
          <a:xfrm>
            <a:off x="8485775" y="107750"/>
            <a:ext cx="39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28"/>
          <p:cNvSpPr txBox="1"/>
          <p:nvPr>
            <p:ph idx="7" type="subTitle"/>
          </p:nvPr>
        </p:nvSpPr>
        <p:spPr>
          <a:xfrm>
            <a:off x="3646200" y="379425"/>
            <a:ext cx="7638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42354" y="1259524"/>
            <a:ext cx="85833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If you want to talk about going to someone’s house, or to someone’s place, you use </a:t>
            </a:r>
            <a:r>
              <a:rPr b="1" i="1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. This includes going to the doctor’s, the dentist’s, etc.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For example:</a:t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644801" y="2628333"/>
            <a:ext cx="32352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entury Gothic"/>
              <a:buNone/>
            </a:pP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je vais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b="1" i="0" lang="en-GB" sz="24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Léa </a:t>
            </a:r>
            <a:endParaRPr b="1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4422150" y="2637425"/>
            <a:ext cx="48321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I go / I am going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1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Léa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’s house 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358152" y="3140431"/>
            <a:ext cx="3808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tu vas </a:t>
            </a: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b="1" i="0" lang="en-GB" sz="24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le médecin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4410000" y="3156635"/>
            <a:ext cx="46083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18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the doctor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’s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192350" y="155925"/>
            <a:ext cx="8226000" cy="44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Say where people go </a:t>
            </a:r>
            <a:r>
              <a:rPr lang="en-GB" sz="2300">
                <a:solidFill>
                  <a:srgbClr val="000000"/>
                </a:solidFill>
              </a:rPr>
              <a:t>[2/2]: Les Réponses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How do you say: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-GB" sz="2000">
                <a:solidFill>
                  <a:srgbClr val="000000"/>
                </a:solidFill>
              </a:rPr>
              <a:t>He is going = Il va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-GB" sz="2000">
                <a:solidFill>
                  <a:srgbClr val="000000"/>
                </a:solidFill>
              </a:rPr>
              <a:t>She is going = Elle va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-GB" sz="2000">
                <a:solidFill>
                  <a:srgbClr val="000000"/>
                </a:solidFill>
              </a:rPr>
              <a:t>They (m.) are going = Ils vont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-GB" sz="2000">
                <a:solidFill>
                  <a:srgbClr val="000000"/>
                </a:solidFill>
              </a:rPr>
              <a:t>They (f.) are going = Elles vont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2. How many words did you learn today for saying ‘to’ in French?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3. When do you use each one?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-à : village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town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 city -chez: someone’s house/place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-en: countries (fem), town, holiday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</a:t>
            </a:r>
            <a:endParaRPr i="1" sz="3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 b="8447" l="11771" r="13912" t="10561"/>
          <a:stretch/>
        </p:blipFill>
        <p:spPr>
          <a:xfrm>
            <a:off x="8167625" y="1276575"/>
            <a:ext cx="644700" cy="55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/>
          <p:nvPr/>
        </p:nvSpPr>
        <p:spPr>
          <a:xfrm>
            <a:off x="8302772" y="2721104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8302772" y="3108272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8329583" y="3476280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8302772" y="1929338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8275962" y="2306925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413400" y="355425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rectangle" id="92" name="Google Shape;92;p16"/>
          <p:cNvSpPr/>
          <p:nvPr/>
        </p:nvSpPr>
        <p:spPr>
          <a:xfrm>
            <a:off x="2583900" y="1610604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2886750" y="2341625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i="0" sz="6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66700" y="1211125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460269" y="158100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-64200" y="-7730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 </a:t>
            </a:r>
            <a:endParaRPr sz="600"/>
          </a:p>
        </p:txBody>
      </p:sp>
      <p:sp>
        <p:nvSpPr>
          <p:cNvPr id="103" name="Google Shape;103;p17"/>
          <p:cNvSpPr txBox="1"/>
          <p:nvPr/>
        </p:nvSpPr>
        <p:spPr>
          <a:xfrm>
            <a:off x="152400" y="15240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4" name="Google Shape;104;p17"/>
          <p:cNvSpPr/>
          <p:nvPr/>
        </p:nvSpPr>
        <p:spPr>
          <a:xfrm>
            <a:off x="5458487" y="1211125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724400" y="1099725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6" name="Google Shape;106;p17"/>
          <p:cNvSpPr/>
          <p:nvPr/>
        </p:nvSpPr>
        <p:spPr>
          <a:xfrm>
            <a:off x="88200" y="2990988"/>
            <a:ext cx="404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027400" y="2980888"/>
            <a:ext cx="404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14275" y="2113225"/>
            <a:ext cx="1302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86900" y="4006638"/>
            <a:ext cx="1302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a bit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153963" y="2113225"/>
            <a:ext cx="1302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fire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072000" y="4006638"/>
            <a:ext cx="13023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old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2340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8"/>
          <p:cNvGraphicFramePr/>
          <p:nvPr/>
        </p:nvGraphicFramePr>
        <p:xfrm>
          <a:off x="417675" y="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{80C25957-5FDA-460C-B72B-108AF6E39E03}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Écosse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Scotland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Angleterre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England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Espagne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vacances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holidays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Allemagne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Suisse (f)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Switzerland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habiter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live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town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597750" y="553304"/>
            <a:ext cx="76245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Remember, in French we use the verb aller to say </a:t>
            </a: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to go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I go / I am going =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You go / you are going  =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He goes / he is going =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She goes / she is going =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We go / we are going =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You (pl.) go / are going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799200" y="909563"/>
            <a:ext cx="9570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vais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439700" y="1411063"/>
            <a:ext cx="9570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Tu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vas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277700" y="1912563"/>
            <a:ext cx="9570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277700" y="2414063"/>
            <a:ext cx="9570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3368150" y="2915575"/>
            <a:ext cx="14364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Nous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allons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439700" y="3417075"/>
            <a:ext cx="1436400" cy="3687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Vous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allez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31389" y="157092"/>
            <a:ext cx="8881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 say </a:t>
            </a:r>
            <a:r>
              <a:rPr b="1"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they go</a:t>
            </a: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we use </a:t>
            </a:r>
            <a:r>
              <a:rPr b="1"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ils vont</a:t>
            </a:r>
            <a:r>
              <a:rPr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 (masculine plural) or </a:t>
            </a:r>
            <a:r>
              <a:rPr b="1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elles vont </a:t>
            </a:r>
            <a:r>
              <a:rPr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(feminine plural)</a:t>
            </a: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i="0" lang="en-GB" sz="17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15276" y="3356246"/>
            <a:ext cx="2886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ils vont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28901" y="3786456"/>
            <a:ext cx="2886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elles vont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943737" y="3887241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they (feminine plural)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are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943729" y="3448640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hey (masculine plural)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are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3454575" y="660625"/>
            <a:ext cx="5342700" cy="1787100"/>
          </a:xfrm>
          <a:prstGeom prst="wedgeEllipseCallout">
            <a:avLst>
              <a:gd fmla="val -59462" name="adj1"/>
              <a:gd fmla="val 118329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164229" y="965577"/>
            <a:ext cx="4050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When referring to a group of people containing both males and females, we use ‘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ils’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(the masculine form) for ‘they’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18442" l="26894" r="27115" t="22255"/>
          <a:stretch/>
        </p:blipFill>
        <p:spPr>
          <a:xfrm>
            <a:off x="1040835" y="1438150"/>
            <a:ext cx="2082440" cy="15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131389" y="157092"/>
            <a:ext cx="8881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Notice the difference! Let’s have a practice…..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15276" y="3356246"/>
            <a:ext cx="2886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ils vont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628901" y="3786456"/>
            <a:ext cx="2886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elles vont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943737" y="3887241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(feminine plural)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3943729" y="3448640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(masculine plural)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 /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96401" y="1277746"/>
            <a:ext cx="2886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il v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entury Gothic"/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elle va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878079" y="1370140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goes /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855129" y="1802865"/>
            <a:ext cx="52539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goes /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going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60600" y="187700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159" name="Google Shape;159;p22"/>
          <p:cNvSpPr txBox="1"/>
          <p:nvPr>
            <p:ph idx="3" type="subTitle"/>
          </p:nvPr>
        </p:nvSpPr>
        <p:spPr>
          <a:xfrm>
            <a:off x="458975" y="2407825"/>
            <a:ext cx="312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en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60" name="Google Shape;160;p22"/>
          <p:cNvSpPr txBox="1"/>
          <p:nvPr>
            <p:ph idx="5" type="subTitle"/>
          </p:nvPr>
        </p:nvSpPr>
        <p:spPr>
          <a:xfrm>
            <a:off x="458975" y="1259525"/>
            <a:ext cx="312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61" name="Google Shape;161;p22"/>
          <p:cNvSpPr txBox="1"/>
          <p:nvPr>
            <p:ph idx="7" type="subTitle"/>
          </p:nvPr>
        </p:nvSpPr>
        <p:spPr>
          <a:xfrm>
            <a:off x="458975" y="3556125"/>
            <a:ext cx="31284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chez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5199600" y="187700"/>
            <a:ext cx="3780600" cy="2383800"/>
          </a:xfrm>
          <a:prstGeom prst="wedgeEllipseCallout">
            <a:avLst>
              <a:gd fmla="val -63468" name="adj1"/>
              <a:gd fmla="val 32669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Prepositions don’t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always translate word for word across languages, and often have more than one meaning,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e.g. ‘en’ translates as ‘to’, ‘into’ and ‘on’ in English.</a:t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‘to’ in French</a:t>
            </a:r>
            <a:endParaRPr/>
          </a:p>
        </p:txBody>
      </p:sp>
      <p:sp>
        <p:nvSpPr>
          <p:cNvPr id="168" name="Google Shape;168;p23"/>
          <p:cNvSpPr txBox="1"/>
          <p:nvPr>
            <p:ph idx="3" type="subTitle"/>
          </p:nvPr>
        </p:nvSpPr>
        <p:spPr>
          <a:xfrm>
            <a:off x="8314750" y="61025"/>
            <a:ext cx="594900" cy="384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23"/>
          <p:cNvSpPr txBox="1"/>
          <p:nvPr>
            <p:ph idx="5" type="subTitle"/>
          </p:nvPr>
        </p:nvSpPr>
        <p:spPr>
          <a:xfrm>
            <a:off x="3761475" y="445025"/>
            <a:ext cx="594900" cy="45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8117950" y="590225"/>
            <a:ext cx="791700" cy="384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chez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58975" y="1970998"/>
            <a:ext cx="3601800" cy="13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to’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a place such as a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village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town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city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 in French, we use the preposition </a:t>
            </a:r>
            <a:r>
              <a:rPr b="1"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à </a:t>
            </a:r>
            <a:r>
              <a:rPr i="0" lang="en-GB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on its own: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233296" y="2326293"/>
            <a:ext cx="164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2300"/>
              <a:buFont typeface="Century Gothic"/>
              <a:buNone/>
            </a:pPr>
            <a:r>
              <a:rPr b="1" i="0" lang="en-GB" sz="23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i="0" lang="en-GB" sz="23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Paris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728638" y="2316511"/>
            <a:ext cx="1123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b="1" i="0" lang="en-GB" sz="23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2300" u="none" cap="none" strike="noStrike">
                <a:latin typeface="Montserrat"/>
                <a:ea typeface="Montserrat"/>
                <a:cs typeface="Montserrat"/>
                <a:sym typeface="Montserrat"/>
              </a:rPr>
              <a:t>Paris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