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Quicksand"/>
      <p:regular r:id="rId26"/>
      <p:bold r:id="rId27"/>
    </p:embeddedFont>
    <p:embeddedFont>
      <p:font typeface="Quicksand Light"/>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74AC4C-F4A6-45C3-96B3-618A65987673}">
  <a:tblStyle styleId="{4774AC4C-F4A6-45C3-96B3-618A6598767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icksand-regular.fntdata"/><Relationship Id="rId25" Type="http://schemas.openxmlformats.org/officeDocument/2006/relationships/font" Target="fonts/MontserratMedium-boldItalic.fntdata"/><Relationship Id="rId28" Type="http://schemas.openxmlformats.org/officeDocument/2006/relationships/font" Target="fonts/QuicksandLight-regular.fntdata"/><Relationship Id="rId27" Type="http://schemas.openxmlformats.org/officeDocument/2006/relationships/font" Target="fonts/Quicksan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icksandLight-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1433759c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1433759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1433759c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1433759c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91433759c9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91433759c9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91433759c9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91433759c9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91433759c9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91433759c9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1433759c9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1433759c9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1433759c9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1433759c9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rgbClr val="434343"/>
              </a:solidFill>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1433759c9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1433759c9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76" name="Shape 76"/>
        <p:cNvGrpSpPr/>
        <p:nvPr/>
      </p:nvGrpSpPr>
      <p:grpSpPr>
        <a:xfrm>
          <a:off x="0" y="0"/>
          <a:ext cx="0" cy="0"/>
          <a:chOff x="0" y="0"/>
          <a:chExt cx="0" cy="0"/>
        </a:xfrm>
      </p:grpSpPr>
      <p:sp>
        <p:nvSpPr>
          <p:cNvPr id="77" name="Google Shape;77;p14"/>
          <p:cNvSpPr txBox="1"/>
          <p:nvPr>
            <p:ph idx="1" type="body"/>
          </p:nvPr>
        </p:nvSpPr>
        <p:spPr>
          <a:xfrm>
            <a:off x="621800" y="2035450"/>
            <a:ext cx="17044200" cy="76230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78" name="Google Shape;78;p14"/>
          <p:cNvSpPr txBox="1"/>
          <p:nvPr>
            <p:ph type="title"/>
          </p:nvPr>
        </p:nvSpPr>
        <p:spPr>
          <a:xfrm>
            <a:off x="621800" y="621800"/>
            <a:ext cx="17044200" cy="1413600"/>
          </a:xfrm>
          <a:prstGeom prst="rect">
            <a:avLst/>
          </a:prstGeom>
          <a:noFill/>
          <a:ln>
            <a:noFill/>
          </a:ln>
        </p:spPr>
        <p:txBody>
          <a:bodyPr anchorCtr="0" anchor="ctr" bIns="182850" lIns="182850" spcFirstLastPara="1" rIns="182850" wrap="square" tIns="182850">
            <a:noAutofit/>
          </a:bodyPr>
          <a:lstStyle>
            <a:lvl1pPr lvl="0" rtl="0" algn="l">
              <a:lnSpc>
                <a:spcPct val="100000"/>
              </a:lnSpc>
              <a:spcBef>
                <a:spcPts val="0"/>
              </a:spcBef>
              <a:spcAft>
                <a:spcPts val="0"/>
              </a:spcAft>
              <a:buSzPts val="5600"/>
              <a:buNone/>
              <a:defRPr sz="4800"/>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79" name="Google Shape;79;p14"/>
          <p:cNvSpPr txBox="1"/>
          <p:nvPr>
            <p:ph idx="12" type="sldNum"/>
          </p:nvPr>
        </p:nvSpPr>
        <p:spPr>
          <a:xfrm>
            <a:off x="17664400" y="9658600"/>
            <a:ext cx="623400" cy="628200"/>
          </a:xfrm>
          <a:prstGeom prst="rect">
            <a:avLst/>
          </a:prstGeom>
          <a:noFill/>
          <a:ln>
            <a:noFill/>
          </a:ln>
        </p:spPr>
        <p:txBody>
          <a:bodyPr anchorCtr="0" anchor="t" bIns="182850" lIns="182850" spcFirstLastPara="1" rIns="182850" wrap="square" tIns="18285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80" name="Google Shape;80;p14"/>
          <p:cNvSpPr txBox="1"/>
          <p:nvPr>
            <p:ph idx="2"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81" name="Shape 81"/>
        <p:cNvGrpSpPr/>
        <p:nvPr/>
      </p:nvGrpSpPr>
      <p:grpSpPr>
        <a:xfrm>
          <a:off x="0" y="0"/>
          <a:ext cx="0" cy="0"/>
          <a:chOff x="0" y="0"/>
          <a:chExt cx="0" cy="0"/>
        </a:xfrm>
      </p:grpSpPr>
      <p:sp>
        <p:nvSpPr>
          <p:cNvPr id="82" name="Google Shape;82;p15"/>
          <p:cNvSpPr/>
          <p:nvPr/>
        </p:nvSpPr>
        <p:spPr>
          <a:xfrm>
            <a:off x="16633750" y="8703850"/>
            <a:ext cx="1128600" cy="9306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83" name="Google Shape;83;p15"/>
          <p:cNvPicPr preferRelativeResize="0"/>
          <p:nvPr/>
        </p:nvPicPr>
        <p:blipFill rotWithShape="1">
          <a:blip r:embed="rId2">
            <a:alphaModFix/>
          </a:blip>
          <a:srcRect b="14825" l="14223" r="15015" t="14372"/>
          <a:stretch/>
        </p:blipFill>
        <p:spPr>
          <a:xfrm>
            <a:off x="16510350" y="8608250"/>
            <a:ext cx="1388046" cy="1388052"/>
          </a:xfrm>
          <a:prstGeom prst="rect">
            <a:avLst/>
          </a:prstGeom>
          <a:noFill/>
          <a:ln>
            <a:noFill/>
          </a:ln>
        </p:spPr>
      </p:pic>
      <p:sp>
        <p:nvSpPr>
          <p:cNvPr id="84" name="Google Shape;84;p15"/>
          <p:cNvSpPr txBox="1"/>
          <p:nvPr>
            <p:ph type="title"/>
          </p:nvPr>
        </p:nvSpPr>
        <p:spPr>
          <a:xfrm>
            <a:off x="1053750" y="1153550"/>
            <a:ext cx="16191600" cy="4069800"/>
          </a:xfrm>
          <a:prstGeom prst="rect">
            <a:avLst/>
          </a:prstGeom>
          <a:noFill/>
          <a:ln>
            <a:noFill/>
          </a:ln>
        </p:spPr>
        <p:txBody>
          <a:bodyPr anchorCtr="0" anchor="t" bIns="182850" lIns="182850" spcFirstLastPara="1" rIns="182850" wrap="square" tIns="182850">
            <a:noAutofit/>
          </a:bodyPr>
          <a:lstStyle>
            <a:lvl1pPr lvl="0" rtl="0" algn="l">
              <a:lnSpc>
                <a:spcPct val="100000"/>
              </a:lnSpc>
              <a:spcBef>
                <a:spcPts val="0"/>
              </a:spcBef>
              <a:spcAft>
                <a:spcPts val="0"/>
              </a:spcAft>
              <a:buSzPts val="5600"/>
              <a:buNone/>
              <a:defRPr sz="11600">
                <a:solidFill>
                  <a:schemeClr val="dk1"/>
                </a:solidFill>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5" name="Google Shape;85;p15"/>
          <p:cNvSpPr txBox="1"/>
          <p:nvPr>
            <p:ph idx="1" type="subTitle"/>
          </p:nvPr>
        </p:nvSpPr>
        <p:spPr>
          <a:xfrm>
            <a:off x="1065450" y="5330800"/>
            <a:ext cx="16191600" cy="1462200"/>
          </a:xfrm>
          <a:prstGeom prst="rect">
            <a:avLst/>
          </a:prstGeom>
          <a:noFill/>
          <a:ln>
            <a:noFill/>
          </a:ln>
        </p:spPr>
        <p:txBody>
          <a:bodyPr anchorCtr="0" anchor="t" bIns="182850" lIns="182850" spcFirstLastPara="1" rIns="182850" wrap="square" tIns="182850">
            <a:noAutofit/>
          </a:bodyPr>
          <a:lstStyle>
            <a:lvl1pPr lvl="0" rtl="0" algn="l">
              <a:lnSpc>
                <a:spcPct val="115000"/>
              </a:lnSpc>
              <a:spcBef>
                <a:spcPts val="0"/>
              </a:spcBef>
              <a:spcAft>
                <a:spcPts val="0"/>
              </a:spcAft>
              <a:buSzPts val="3600"/>
              <a:buNone/>
              <a:defRPr/>
            </a:lvl1pPr>
            <a:lvl2pPr lvl="1" rtl="0" algn="l">
              <a:lnSpc>
                <a:spcPct val="115000"/>
              </a:lnSpc>
              <a:spcBef>
                <a:spcPts val="320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
        <p:nvSpPr>
          <p:cNvPr id="86" name="Google Shape;86;p15"/>
          <p:cNvSpPr txBox="1"/>
          <p:nvPr>
            <p:ph idx="2"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87" name="Shape 87"/>
        <p:cNvGrpSpPr/>
        <p:nvPr/>
      </p:nvGrpSpPr>
      <p:grpSpPr>
        <a:xfrm>
          <a:off x="0" y="0"/>
          <a:ext cx="0" cy="0"/>
          <a:chOff x="0" y="0"/>
          <a:chExt cx="0" cy="0"/>
        </a:xfrm>
      </p:grpSpPr>
      <p:sp>
        <p:nvSpPr>
          <p:cNvPr id="88" name="Google Shape;88;p16"/>
          <p:cNvSpPr txBox="1"/>
          <p:nvPr>
            <p:ph idx="1" type="body"/>
          </p:nvPr>
        </p:nvSpPr>
        <p:spPr>
          <a:xfrm>
            <a:off x="621800" y="2340248"/>
            <a:ext cx="8193000" cy="73182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89" name="Google Shape;89;p16"/>
          <p:cNvSpPr txBox="1"/>
          <p:nvPr>
            <p:ph type="title"/>
          </p:nvPr>
        </p:nvSpPr>
        <p:spPr>
          <a:xfrm>
            <a:off x="621800" y="639200"/>
            <a:ext cx="17042400" cy="1396200"/>
          </a:xfrm>
          <a:prstGeom prst="rect">
            <a:avLst/>
          </a:prstGeom>
          <a:noFill/>
          <a:ln>
            <a:noFill/>
          </a:ln>
        </p:spPr>
        <p:txBody>
          <a:bodyPr anchorCtr="0" anchor="ctr" bIns="182850" lIns="182850" spcFirstLastPara="1" rIns="182850" wrap="square" tIns="182850">
            <a:noAutofit/>
          </a:bodyPr>
          <a:lstStyle>
            <a:lvl1pPr lvl="0" rtl="0" algn="l">
              <a:lnSpc>
                <a:spcPct val="100000"/>
              </a:lnSpc>
              <a:spcBef>
                <a:spcPts val="0"/>
              </a:spcBef>
              <a:spcAft>
                <a:spcPts val="0"/>
              </a:spcAft>
              <a:buSzPts val="5600"/>
              <a:buNone/>
              <a:defRPr sz="4800"/>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90" name="Google Shape;90;p16"/>
          <p:cNvSpPr txBox="1"/>
          <p:nvPr>
            <p:ph idx="12" type="sldNum"/>
          </p:nvPr>
        </p:nvSpPr>
        <p:spPr>
          <a:xfrm>
            <a:off x="17664400" y="9658600"/>
            <a:ext cx="623400" cy="628200"/>
          </a:xfrm>
          <a:prstGeom prst="rect">
            <a:avLst/>
          </a:prstGeom>
          <a:noFill/>
          <a:ln>
            <a:noFill/>
          </a:ln>
        </p:spPr>
        <p:txBody>
          <a:bodyPr anchorCtr="0" anchor="t" bIns="182850" lIns="182850" spcFirstLastPara="1" rIns="182850" wrap="square" tIns="18285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rgbClr val="494985"/>
                </a:solidFill>
                <a:latin typeface="Quicksand Light"/>
                <a:ea typeface="Quicksand Light"/>
                <a:cs typeface="Quicksand Light"/>
                <a:sym typeface="Quicksand Light"/>
              </a:defRPr>
            </a:lvl9pPr>
          </a:lstStyle>
          <a:p>
            <a:pPr indent="0" lvl="0" marL="0" rtl="0" algn="ctr">
              <a:spcBef>
                <a:spcPts val="0"/>
              </a:spcBef>
              <a:spcAft>
                <a:spcPts val="0"/>
              </a:spcAft>
              <a:buNone/>
            </a:pPr>
            <a:fld id="{00000000-1234-1234-1234-123412341234}" type="slidenum">
              <a:rPr lang="en-GB"/>
              <a:t>‹#›</a:t>
            </a:fld>
            <a:endParaRPr/>
          </a:p>
        </p:txBody>
      </p:sp>
      <p:sp>
        <p:nvSpPr>
          <p:cNvPr id="91" name="Google Shape;91;p16"/>
          <p:cNvSpPr txBox="1"/>
          <p:nvPr>
            <p:ph idx="2" type="body"/>
          </p:nvPr>
        </p:nvSpPr>
        <p:spPr>
          <a:xfrm>
            <a:off x="9473200" y="2340200"/>
            <a:ext cx="8193000" cy="7318200"/>
          </a:xfrm>
          <a:prstGeom prst="rect">
            <a:avLst/>
          </a:prstGeom>
          <a:noFill/>
          <a:ln>
            <a:noFill/>
          </a:ln>
        </p:spPr>
        <p:txBody>
          <a:bodyPr anchorCtr="0" anchor="t" bIns="182850" lIns="182850" spcFirstLastPara="1" rIns="182850" wrap="square" tIns="182850">
            <a:noAutofit/>
          </a:bodyPr>
          <a:lstStyle>
            <a:lvl1pPr indent="-457200" lvl="0" marL="457200" rtl="0" algn="l">
              <a:lnSpc>
                <a:spcPct val="115000"/>
              </a:lnSpc>
              <a:spcBef>
                <a:spcPts val="0"/>
              </a:spcBef>
              <a:spcAft>
                <a:spcPts val="0"/>
              </a:spcAft>
              <a:buSzPts val="3600"/>
              <a:buChar char="●"/>
              <a:defRPr/>
            </a:lvl1pPr>
            <a:lvl2pPr indent="-406400" lvl="1" marL="914400" rtl="0" algn="l">
              <a:lnSpc>
                <a:spcPct val="115000"/>
              </a:lnSpc>
              <a:spcBef>
                <a:spcPts val="3200"/>
              </a:spcBef>
              <a:spcAft>
                <a:spcPts val="0"/>
              </a:spcAft>
              <a:buSzPts val="2800"/>
              <a:buChar char="○"/>
              <a:defRPr/>
            </a:lvl2pPr>
            <a:lvl3pPr indent="-406400" lvl="2" marL="1371600" rtl="0" algn="l">
              <a:lnSpc>
                <a:spcPct val="115000"/>
              </a:lnSpc>
              <a:spcBef>
                <a:spcPts val="3200"/>
              </a:spcBef>
              <a:spcAft>
                <a:spcPts val="0"/>
              </a:spcAft>
              <a:buSzPts val="2800"/>
              <a:buChar char="■"/>
              <a:defRPr/>
            </a:lvl3pPr>
            <a:lvl4pPr indent="-406400" lvl="3" marL="1828800" rtl="0" algn="l">
              <a:lnSpc>
                <a:spcPct val="115000"/>
              </a:lnSpc>
              <a:spcBef>
                <a:spcPts val="3200"/>
              </a:spcBef>
              <a:spcAft>
                <a:spcPts val="0"/>
              </a:spcAft>
              <a:buSzPts val="2800"/>
              <a:buChar char="●"/>
              <a:defRPr/>
            </a:lvl4pPr>
            <a:lvl5pPr indent="-406400" lvl="4" marL="2286000" rtl="0" algn="l">
              <a:lnSpc>
                <a:spcPct val="115000"/>
              </a:lnSpc>
              <a:spcBef>
                <a:spcPts val="3200"/>
              </a:spcBef>
              <a:spcAft>
                <a:spcPts val="0"/>
              </a:spcAft>
              <a:buSzPts val="2800"/>
              <a:buChar char="○"/>
              <a:defRPr/>
            </a:lvl5pPr>
            <a:lvl6pPr indent="-406400" lvl="5" marL="2743200" rtl="0" algn="l">
              <a:lnSpc>
                <a:spcPct val="115000"/>
              </a:lnSpc>
              <a:spcBef>
                <a:spcPts val="3200"/>
              </a:spcBef>
              <a:spcAft>
                <a:spcPts val="0"/>
              </a:spcAft>
              <a:buSzPts val="2800"/>
              <a:buChar char="■"/>
              <a:defRPr/>
            </a:lvl6pPr>
            <a:lvl7pPr indent="-406400" lvl="6" marL="3200400" rtl="0" algn="l">
              <a:lnSpc>
                <a:spcPct val="115000"/>
              </a:lnSpc>
              <a:spcBef>
                <a:spcPts val="3200"/>
              </a:spcBef>
              <a:spcAft>
                <a:spcPts val="0"/>
              </a:spcAft>
              <a:buSzPts val="2800"/>
              <a:buChar char="●"/>
              <a:defRPr/>
            </a:lvl7pPr>
            <a:lvl8pPr indent="-406400" lvl="7" marL="3657600" rtl="0" algn="l">
              <a:lnSpc>
                <a:spcPct val="115000"/>
              </a:lnSpc>
              <a:spcBef>
                <a:spcPts val="3200"/>
              </a:spcBef>
              <a:spcAft>
                <a:spcPts val="0"/>
              </a:spcAft>
              <a:buSzPts val="2800"/>
              <a:buChar char="○"/>
              <a:defRPr/>
            </a:lvl8pPr>
            <a:lvl9pPr indent="-406400" lvl="8" marL="4114800" rtl="0" algn="l">
              <a:lnSpc>
                <a:spcPct val="115000"/>
              </a:lnSpc>
              <a:spcBef>
                <a:spcPts val="3200"/>
              </a:spcBef>
              <a:spcAft>
                <a:spcPts val="3200"/>
              </a:spcAft>
              <a:buSzPts val="2800"/>
              <a:buChar char="■"/>
              <a:defRPr/>
            </a:lvl9pPr>
          </a:lstStyle>
          <a:p/>
        </p:txBody>
      </p:sp>
      <p:sp>
        <p:nvSpPr>
          <p:cNvPr id="92" name="Google Shape;92;p16"/>
          <p:cNvSpPr txBox="1"/>
          <p:nvPr>
            <p:ph idx="3" type="subTitle"/>
          </p:nvPr>
        </p:nvSpPr>
        <p:spPr>
          <a:xfrm>
            <a:off x="10515600" y="0"/>
            <a:ext cx="7129800" cy="628200"/>
          </a:xfrm>
          <a:prstGeom prst="rect">
            <a:avLst/>
          </a:prstGeom>
          <a:noFill/>
          <a:ln>
            <a:noFill/>
          </a:ln>
        </p:spPr>
        <p:txBody>
          <a:bodyPr anchorCtr="0" anchor="ctr" bIns="182850" lIns="182850" spcFirstLastPara="1" rIns="0" wrap="square" tIns="182850">
            <a:noAutofit/>
          </a:bodyPr>
          <a:lstStyle>
            <a:lvl1pPr lvl="0" rtl="0" algn="r">
              <a:lnSpc>
                <a:spcPct val="100000"/>
              </a:lnSpc>
              <a:spcBef>
                <a:spcPts val="0"/>
              </a:spcBef>
              <a:spcAft>
                <a:spcPts val="0"/>
              </a:spcAft>
              <a:buSzPts val="3600"/>
              <a:buNone/>
              <a:defRPr b="1" sz="2400"/>
            </a:lvl1pPr>
            <a:lvl2pPr lvl="1" rtl="0" algn="l">
              <a:lnSpc>
                <a:spcPct val="115000"/>
              </a:lnSpc>
              <a:spcBef>
                <a:spcPts val="0"/>
              </a:spcBef>
              <a:spcAft>
                <a:spcPts val="0"/>
              </a:spcAft>
              <a:buSzPts val="2800"/>
              <a:buNone/>
              <a:defRPr/>
            </a:lvl2pPr>
            <a:lvl3pPr lvl="2" rtl="0" algn="l">
              <a:lnSpc>
                <a:spcPct val="115000"/>
              </a:lnSpc>
              <a:spcBef>
                <a:spcPts val="3200"/>
              </a:spcBef>
              <a:spcAft>
                <a:spcPts val="0"/>
              </a:spcAft>
              <a:buSzPts val="2800"/>
              <a:buNone/>
              <a:defRPr/>
            </a:lvl3pPr>
            <a:lvl4pPr lvl="3" rtl="0" algn="l">
              <a:lnSpc>
                <a:spcPct val="115000"/>
              </a:lnSpc>
              <a:spcBef>
                <a:spcPts val="3200"/>
              </a:spcBef>
              <a:spcAft>
                <a:spcPts val="0"/>
              </a:spcAft>
              <a:buSzPts val="2800"/>
              <a:buNone/>
              <a:defRPr/>
            </a:lvl4pPr>
            <a:lvl5pPr lvl="4" rtl="0" algn="l">
              <a:lnSpc>
                <a:spcPct val="115000"/>
              </a:lnSpc>
              <a:spcBef>
                <a:spcPts val="3200"/>
              </a:spcBef>
              <a:spcAft>
                <a:spcPts val="0"/>
              </a:spcAft>
              <a:buSzPts val="2800"/>
              <a:buNone/>
              <a:defRPr/>
            </a:lvl5pPr>
            <a:lvl6pPr lvl="5" rtl="0" algn="l">
              <a:lnSpc>
                <a:spcPct val="115000"/>
              </a:lnSpc>
              <a:spcBef>
                <a:spcPts val="3200"/>
              </a:spcBef>
              <a:spcAft>
                <a:spcPts val="0"/>
              </a:spcAft>
              <a:buSzPts val="2800"/>
              <a:buNone/>
              <a:defRPr/>
            </a:lvl6pPr>
            <a:lvl7pPr lvl="6" rtl="0" algn="l">
              <a:lnSpc>
                <a:spcPct val="115000"/>
              </a:lnSpc>
              <a:spcBef>
                <a:spcPts val="3200"/>
              </a:spcBef>
              <a:spcAft>
                <a:spcPts val="0"/>
              </a:spcAft>
              <a:buSzPts val="2800"/>
              <a:buNone/>
              <a:defRPr/>
            </a:lvl7pPr>
            <a:lvl8pPr lvl="7" rtl="0" algn="l">
              <a:lnSpc>
                <a:spcPct val="115000"/>
              </a:lnSpc>
              <a:spcBef>
                <a:spcPts val="3200"/>
              </a:spcBef>
              <a:spcAft>
                <a:spcPts val="0"/>
              </a:spcAft>
              <a:buSzPts val="2800"/>
              <a:buNone/>
              <a:defRPr/>
            </a:lvl8pPr>
            <a:lvl9pPr lvl="8" rtl="0" algn="l">
              <a:lnSpc>
                <a:spcPct val="115000"/>
              </a:lnSpc>
              <a:spcBef>
                <a:spcPts val="3200"/>
              </a:spcBef>
              <a:spcAft>
                <a:spcPts val="320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6" name="Shape 96"/>
        <p:cNvGrpSpPr/>
        <p:nvPr/>
      </p:nvGrpSpPr>
      <p:grpSpPr>
        <a:xfrm>
          <a:off x="0" y="0"/>
          <a:ext cx="0" cy="0"/>
          <a:chOff x="0" y="0"/>
          <a:chExt cx="0" cy="0"/>
        </a:xfrm>
      </p:grpSpPr>
      <p:sp>
        <p:nvSpPr>
          <p:cNvPr id="97" name="Google Shape;97;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 6: The spread of the web </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rPr lang="en-GB" sz="3000">
                <a:solidFill>
                  <a:srgbClr val="4B3241"/>
                </a:solidFill>
              </a:rPr>
              <a:t>Developing for the Web</a:t>
            </a:r>
            <a:endParaRPr sz="3000">
              <a:solidFill>
                <a:srgbClr val="4B3241"/>
              </a:solidFill>
            </a:endParaRPr>
          </a:p>
        </p:txBody>
      </p:sp>
      <p:sp>
        <p:nvSpPr>
          <p:cNvPr id="98" name="Google Shape;98;p17"/>
          <p:cNvSpPr txBox="1"/>
          <p:nvPr>
            <p:ph idx="1" type="body"/>
          </p:nvPr>
        </p:nvSpPr>
        <p:spPr>
          <a:xfrm>
            <a:off x="917950" y="3281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99" name="Google Shape;99;p17"/>
          <p:cNvSpPr txBox="1"/>
          <p:nvPr>
            <p:ph idx="4294967295" type="subTitle"/>
          </p:nvPr>
        </p:nvSpPr>
        <p:spPr>
          <a:xfrm>
            <a:off x="917950" y="68393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Allen Heard</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00" name="Google Shape;100;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idx="1" type="body"/>
          </p:nvPr>
        </p:nvSpPr>
        <p:spPr>
          <a:xfrm>
            <a:off x="621800" y="2035450"/>
            <a:ext cx="17044200" cy="1983300"/>
          </a:xfrm>
          <a:prstGeom prst="rect">
            <a:avLst/>
          </a:prstGeom>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lang="en-GB" sz="3500"/>
              <a:t>Look at the descriptions, malware types, and protection measures on the following slides, then complete the match-up task that follows. </a:t>
            </a:r>
            <a:endParaRPr b="1" sz="2500" u="sng">
              <a:solidFill>
                <a:srgbClr val="000000"/>
              </a:solidFill>
              <a:latin typeface="Quicksand"/>
              <a:ea typeface="Quicksand"/>
              <a:cs typeface="Quicksand"/>
              <a:sym typeface="Quicksand"/>
            </a:endParaRPr>
          </a:p>
          <a:p>
            <a:pPr indent="0" lvl="0" marL="0" rtl="0" algn="l">
              <a:spcBef>
                <a:spcPts val="0"/>
              </a:spcBef>
              <a:spcAft>
                <a:spcPts val="0"/>
              </a:spcAft>
              <a:buNone/>
            </a:pPr>
            <a:r>
              <a:t/>
            </a:r>
            <a:endParaRPr/>
          </a:p>
        </p:txBody>
      </p:sp>
      <p:sp>
        <p:nvSpPr>
          <p:cNvPr id="106" name="Google Shape;106;p18"/>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solidFill>
                  <a:schemeClr val="dk2"/>
                </a:solidFill>
              </a:rPr>
              <a:t>Task 1 - Protection from threats</a:t>
            </a:r>
            <a:endParaRPr>
              <a:solidFill>
                <a:schemeClr val="dk2"/>
              </a:solidFill>
            </a:endParaRPr>
          </a:p>
        </p:txBody>
      </p:sp>
      <p:sp>
        <p:nvSpPr>
          <p:cNvPr id="107" name="Google Shape;107;p18"/>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b="0" lang="en-GB"/>
              <a:t>Task 1 - Protection from threats - Descriptions</a:t>
            </a:r>
            <a:endParaRPr b="0"/>
          </a:p>
        </p:txBody>
      </p:sp>
      <p:sp>
        <p:nvSpPr>
          <p:cNvPr id="113" name="Google Shape;113;p19"/>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fld id="{00000000-1234-1234-1234-123412341234}" type="slidenum">
              <a:rPr lang="en-GB">
                <a:solidFill>
                  <a:srgbClr val="000000"/>
                </a:solidFill>
              </a:rPr>
              <a:t>‹#›</a:t>
            </a:fld>
            <a:endParaRPr>
              <a:solidFill>
                <a:srgbClr val="000000"/>
              </a:solidFill>
            </a:endParaRPr>
          </a:p>
        </p:txBody>
      </p:sp>
      <p:graphicFrame>
        <p:nvGraphicFramePr>
          <p:cNvPr id="114" name="Google Shape;114;p19"/>
          <p:cNvGraphicFramePr/>
          <p:nvPr/>
        </p:nvGraphicFramePr>
        <p:xfrm>
          <a:off x="952500" y="2286000"/>
          <a:ext cx="3000000" cy="3000000"/>
        </p:xfrm>
        <a:graphic>
          <a:graphicData uri="http://schemas.openxmlformats.org/drawingml/2006/table">
            <a:tbl>
              <a:tblPr>
                <a:noFill/>
                <a:tableStyleId>{4774AC4C-F4A6-45C3-96B3-618A65987673}</a:tableStyleId>
              </a:tblPr>
              <a:tblGrid>
                <a:gridCol w="693675"/>
                <a:gridCol w="15689325"/>
              </a:tblGrid>
              <a:tr h="381000">
                <a:tc>
                  <a:txBody>
                    <a:bodyPr/>
                    <a:lstStyle/>
                    <a:p>
                      <a:pPr indent="0" lvl="0" marL="0" rtl="0" algn="ctr">
                        <a:spcBef>
                          <a:spcPts val="0"/>
                        </a:spcBef>
                        <a:spcAft>
                          <a:spcPts val="0"/>
                        </a:spcAft>
                        <a:buNone/>
                      </a:pPr>
                      <a:r>
                        <a:rPr b="1" lang="en-GB" sz="3100">
                          <a:latin typeface="Montserrat"/>
                          <a:ea typeface="Montserrat"/>
                          <a:cs typeface="Montserrat"/>
                          <a:sym typeface="Montserrat"/>
                        </a:rPr>
                        <a:t>#</a:t>
                      </a:r>
                      <a:endParaRPr b="1"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3100">
                          <a:latin typeface="Montserrat"/>
                          <a:ea typeface="Montserrat"/>
                          <a:cs typeface="Montserrat"/>
                          <a:sym typeface="Montserrat"/>
                        </a:rPr>
                        <a:t>Threat d</a:t>
                      </a:r>
                      <a:r>
                        <a:rPr b="1" lang="en-GB" sz="3100">
                          <a:latin typeface="Montserrat"/>
                          <a:ea typeface="Montserrat"/>
                          <a:cs typeface="Montserrat"/>
                          <a:sym typeface="Montserrat"/>
                        </a:rPr>
                        <a:t>escription</a:t>
                      </a:r>
                      <a:endParaRPr b="1"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1</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Programs designed to lock you out of your computer and not let you access the data unless you pay a ransom.</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2</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A malicious program that hides inside other files that users might believe are harmless.</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3</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Installed without you knowing and used to track all your activity when you browse the World Wide Web.</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4</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Executable code that when run damages the files and stops the computer from operating normally.</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5</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Executable code that when run damages the files and stops the computer from operating normally.</a:t>
                      </a:r>
                      <a:endParaRPr sz="31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solidFill>
                  <a:schemeClr val="dk2"/>
                </a:solidFill>
              </a:rPr>
              <a:t>Task 1 - Protection from threats - Malware type</a:t>
            </a:r>
            <a:endParaRPr>
              <a:solidFill>
                <a:schemeClr val="dk2"/>
              </a:solidFill>
            </a:endParaRPr>
          </a:p>
        </p:txBody>
      </p:sp>
      <p:sp>
        <p:nvSpPr>
          <p:cNvPr id="120" name="Google Shape;120;p20"/>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fld id="{00000000-1234-1234-1234-123412341234}" type="slidenum">
              <a:rPr lang="en-GB"/>
              <a:t>‹#›</a:t>
            </a:fld>
            <a:endParaRPr/>
          </a:p>
        </p:txBody>
      </p:sp>
      <p:graphicFrame>
        <p:nvGraphicFramePr>
          <p:cNvPr id="121" name="Google Shape;121;p20"/>
          <p:cNvGraphicFramePr/>
          <p:nvPr/>
        </p:nvGraphicFramePr>
        <p:xfrm>
          <a:off x="952500" y="2286000"/>
          <a:ext cx="3000000" cy="3000000"/>
        </p:xfrm>
        <a:graphic>
          <a:graphicData uri="http://schemas.openxmlformats.org/drawingml/2006/table">
            <a:tbl>
              <a:tblPr>
                <a:noFill/>
                <a:tableStyleId>{4774AC4C-F4A6-45C3-96B3-618A65987673}</a:tableStyleId>
              </a:tblPr>
              <a:tblGrid>
                <a:gridCol w="693675"/>
                <a:gridCol w="15689325"/>
              </a:tblGrid>
              <a:tr h="381000">
                <a:tc>
                  <a:txBody>
                    <a:bodyPr/>
                    <a:lstStyle/>
                    <a:p>
                      <a:pPr indent="0" lvl="0" marL="0" rtl="0" algn="ctr">
                        <a:spcBef>
                          <a:spcPts val="0"/>
                        </a:spcBef>
                        <a:spcAft>
                          <a:spcPts val="0"/>
                        </a:spcAft>
                        <a:buNone/>
                      </a:pPr>
                      <a:r>
                        <a:rPr b="1" lang="en-GB" sz="3100">
                          <a:latin typeface="Montserrat"/>
                          <a:ea typeface="Montserrat"/>
                          <a:cs typeface="Montserrat"/>
                          <a:sym typeface="Montserrat"/>
                        </a:rPr>
                        <a:t>#</a:t>
                      </a:r>
                      <a:endParaRPr b="1"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3100">
                          <a:latin typeface="Montserrat"/>
                          <a:ea typeface="Montserrat"/>
                          <a:cs typeface="Montserrat"/>
                          <a:sym typeface="Montserrat"/>
                        </a:rPr>
                        <a:t>Malware type</a:t>
                      </a:r>
                      <a:endParaRPr b="1"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1</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Trojan horse</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2</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Virus</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3</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Spyware</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4</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Ransomware</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5</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Worm</a:t>
                      </a:r>
                      <a:endParaRPr sz="31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t>Task 1 - Protection from threats - Protection measure</a:t>
            </a:r>
            <a:endParaRPr/>
          </a:p>
        </p:txBody>
      </p:sp>
      <p:sp>
        <p:nvSpPr>
          <p:cNvPr id="127" name="Google Shape;127;p21"/>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fld id="{00000000-1234-1234-1234-123412341234}" type="slidenum">
              <a:rPr lang="en-GB">
                <a:solidFill>
                  <a:srgbClr val="000000"/>
                </a:solidFill>
              </a:rPr>
              <a:t>‹#›</a:t>
            </a:fld>
            <a:endParaRPr>
              <a:solidFill>
                <a:srgbClr val="000000"/>
              </a:solidFill>
            </a:endParaRPr>
          </a:p>
        </p:txBody>
      </p:sp>
      <p:graphicFrame>
        <p:nvGraphicFramePr>
          <p:cNvPr id="128" name="Google Shape;128;p21"/>
          <p:cNvGraphicFramePr/>
          <p:nvPr/>
        </p:nvGraphicFramePr>
        <p:xfrm>
          <a:off x="952500" y="2286000"/>
          <a:ext cx="3000000" cy="3000000"/>
        </p:xfrm>
        <a:graphic>
          <a:graphicData uri="http://schemas.openxmlformats.org/drawingml/2006/table">
            <a:tbl>
              <a:tblPr>
                <a:noFill/>
                <a:tableStyleId>{4774AC4C-F4A6-45C3-96B3-618A65987673}</a:tableStyleId>
              </a:tblPr>
              <a:tblGrid>
                <a:gridCol w="693675"/>
                <a:gridCol w="15689325"/>
              </a:tblGrid>
              <a:tr h="381000">
                <a:tc>
                  <a:txBody>
                    <a:bodyPr/>
                    <a:lstStyle/>
                    <a:p>
                      <a:pPr indent="0" lvl="0" marL="0" rtl="0" algn="ctr">
                        <a:spcBef>
                          <a:spcPts val="0"/>
                        </a:spcBef>
                        <a:spcAft>
                          <a:spcPts val="0"/>
                        </a:spcAft>
                        <a:buNone/>
                      </a:pPr>
                      <a:r>
                        <a:rPr b="1" lang="en-GB" sz="3100">
                          <a:latin typeface="Montserrat"/>
                          <a:ea typeface="Montserrat"/>
                          <a:cs typeface="Montserrat"/>
                          <a:sym typeface="Montserrat"/>
                        </a:rPr>
                        <a:t>#</a:t>
                      </a:r>
                      <a:endParaRPr b="1"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3100">
                          <a:latin typeface="Montserrat"/>
                          <a:ea typeface="Montserrat"/>
                          <a:cs typeface="Montserrat"/>
                          <a:sym typeface="Montserrat"/>
                        </a:rPr>
                        <a:t>Protection measure</a:t>
                      </a:r>
                      <a:endParaRPr b="1"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1</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Antivirus package that includes a scanner to check files when they are opened.</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2</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Make sure you only visit websites that you believe can be trusted.</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3</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Spread in the same way as a virus, make sure you have up-to-date antivirus software and that you don’t open files that you think are suspicious.</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4</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Make sure the operating system of the computer has up-to-date fixes (patches).</a:t>
                      </a:r>
                      <a:endParaRPr sz="3100">
                        <a:latin typeface="Montserrat"/>
                        <a:ea typeface="Montserrat"/>
                        <a:cs typeface="Montserrat"/>
                        <a:sym typeface="Montserrat"/>
                      </a:endParaRPr>
                    </a:p>
                  </a:txBody>
                  <a:tcPr marT="91425" marB="91425" marR="91425" marL="91425"/>
                </a:tc>
              </a:tr>
              <a:tr h="381000">
                <a:tc>
                  <a:txBody>
                    <a:bodyPr/>
                    <a:lstStyle/>
                    <a:p>
                      <a:pPr indent="0" lvl="0" marL="0" rtl="0" algn="ctr">
                        <a:spcBef>
                          <a:spcPts val="0"/>
                        </a:spcBef>
                        <a:spcAft>
                          <a:spcPts val="0"/>
                        </a:spcAft>
                        <a:buNone/>
                      </a:pPr>
                      <a:r>
                        <a:rPr lang="en-GB" sz="3100">
                          <a:latin typeface="Montserrat"/>
                          <a:ea typeface="Montserrat"/>
                          <a:cs typeface="Montserrat"/>
                          <a:sym typeface="Montserrat"/>
                        </a:rPr>
                        <a:t>5</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3100">
                          <a:latin typeface="Montserrat"/>
                          <a:ea typeface="Montserrat"/>
                          <a:cs typeface="Montserrat"/>
                          <a:sym typeface="Montserrat"/>
                        </a:rPr>
                        <a:t>Don’t open files unless you are certain about what they contain.</a:t>
                      </a:r>
                      <a:endParaRPr sz="3100">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solidFill>
                  <a:schemeClr val="dk2"/>
                </a:solidFill>
              </a:rPr>
              <a:t>Task 1 - Protection from threats - Match-up</a:t>
            </a:r>
            <a:endParaRPr>
              <a:solidFill>
                <a:schemeClr val="dk2"/>
              </a:solidFill>
            </a:endParaRPr>
          </a:p>
        </p:txBody>
      </p:sp>
      <p:sp>
        <p:nvSpPr>
          <p:cNvPr id="134" name="Google Shape;134;p22"/>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None/>
            </a:pPr>
            <a:fld id="{00000000-1234-1234-1234-123412341234}" type="slidenum">
              <a:rPr lang="en-GB"/>
              <a:t>‹#›</a:t>
            </a:fld>
            <a:endParaRPr/>
          </a:p>
        </p:txBody>
      </p:sp>
      <p:graphicFrame>
        <p:nvGraphicFramePr>
          <p:cNvPr id="135" name="Google Shape;135;p22"/>
          <p:cNvGraphicFramePr/>
          <p:nvPr/>
        </p:nvGraphicFramePr>
        <p:xfrm>
          <a:off x="917925" y="4105375"/>
          <a:ext cx="3000000" cy="3000000"/>
        </p:xfrm>
        <a:graphic>
          <a:graphicData uri="http://schemas.openxmlformats.org/drawingml/2006/table">
            <a:tbl>
              <a:tblPr>
                <a:noFill/>
                <a:tableStyleId>{4774AC4C-F4A6-45C3-96B3-618A65987673}</a:tableStyleId>
              </a:tblPr>
              <a:tblGrid>
                <a:gridCol w="2737025"/>
                <a:gridCol w="2969000"/>
                <a:gridCol w="10746000"/>
              </a:tblGrid>
              <a:tr h="381000">
                <a:tc>
                  <a:txBody>
                    <a:bodyPr/>
                    <a:lstStyle/>
                    <a:p>
                      <a:pPr indent="0" lvl="0" marL="0" rtl="0" algn="ctr">
                        <a:spcBef>
                          <a:spcPts val="0"/>
                        </a:spcBef>
                        <a:spcAft>
                          <a:spcPts val="0"/>
                        </a:spcAft>
                        <a:buNone/>
                      </a:pPr>
                      <a:r>
                        <a:rPr b="1" lang="en-GB" sz="3100">
                          <a:latin typeface="Montserrat"/>
                          <a:ea typeface="Montserrat"/>
                          <a:cs typeface="Montserrat"/>
                          <a:sym typeface="Montserrat"/>
                        </a:rPr>
                        <a:t>Threat description</a:t>
                      </a:r>
                      <a:endParaRPr b="1" sz="3100">
                        <a:latin typeface="Montserrat"/>
                        <a:ea typeface="Montserrat"/>
                        <a:cs typeface="Montserrat"/>
                        <a:sym typeface="Montserrat"/>
                      </a:endParaRPr>
                    </a:p>
                  </a:txBody>
                  <a:tcPr marT="91425" marB="91425" marR="91425" marL="91425" anchor="ctr"/>
                </a:tc>
                <a:tc>
                  <a:txBody>
                    <a:bodyPr/>
                    <a:lstStyle/>
                    <a:p>
                      <a:pPr indent="0" lvl="0" marL="0" rtl="0" algn="ctr">
                        <a:spcBef>
                          <a:spcPts val="0"/>
                        </a:spcBef>
                        <a:spcAft>
                          <a:spcPts val="0"/>
                        </a:spcAft>
                        <a:buNone/>
                      </a:pPr>
                      <a:r>
                        <a:rPr b="1" lang="en-GB" sz="3100">
                          <a:latin typeface="Montserrat"/>
                          <a:ea typeface="Montserrat"/>
                          <a:cs typeface="Montserrat"/>
                          <a:sym typeface="Montserrat"/>
                        </a:rPr>
                        <a:t>Malware type</a:t>
                      </a:r>
                      <a:endParaRPr b="1" sz="3100">
                        <a:latin typeface="Montserrat"/>
                        <a:ea typeface="Montserrat"/>
                        <a:cs typeface="Montserrat"/>
                        <a:sym typeface="Montserrat"/>
                      </a:endParaRPr>
                    </a:p>
                  </a:txBody>
                  <a:tcPr marT="91425" marB="91425" marR="91425" marL="91425" anchor="ctr"/>
                </a:tc>
                <a:tc>
                  <a:txBody>
                    <a:bodyPr/>
                    <a:lstStyle/>
                    <a:p>
                      <a:pPr indent="0" lvl="0" marL="0" rtl="0" algn="ctr">
                        <a:spcBef>
                          <a:spcPts val="0"/>
                        </a:spcBef>
                        <a:spcAft>
                          <a:spcPts val="0"/>
                        </a:spcAft>
                        <a:buNone/>
                      </a:pPr>
                      <a:r>
                        <a:rPr b="1" lang="en-GB" sz="3100">
                          <a:latin typeface="Montserrat"/>
                          <a:ea typeface="Montserrat"/>
                          <a:cs typeface="Montserrat"/>
                          <a:sym typeface="Montserrat"/>
                        </a:rPr>
                        <a:t>Protection measure</a:t>
                      </a:r>
                      <a:endParaRPr b="1" sz="3100">
                        <a:latin typeface="Montserrat"/>
                        <a:ea typeface="Montserrat"/>
                        <a:cs typeface="Montserrat"/>
                        <a:sym typeface="Montserrat"/>
                      </a:endParaRPr>
                    </a:p>
                  </a:txBody>
                  <a:tcPr marT="91425" marB="91425" marR="91425" marL="91425" anchor="ctr"/>
                </a:tc>
              </a:tr>
              <a:tr h="655300">
                <a:tc>
                  <a:txBody>
                    <a:bodyPr/>
                    <a:lstStyle/>
                    <a:p>
                      <a:pPr indent="0" lvl="0" marL="0" rtl="0" algn="ctr">
                        <a:spcBef>
                          <a:spcPts val="0"/>
                        </a:spcBef>
                        <a:spcAft>
                          <a:spcPts val="0"/>
                        </a:spcAft>
                        <a:buNone/>
                      </a:pPr>
                      <a:r>
                        <a:rPr lang="en-GB" sz="3100">
                          <a:latin typeface="Montserrat"/>
                          <a:ea typeface="Montserrat"/>
                          <a:cs typeface="Montserrat"/>
                          <a:sym typeface="Montserrat"/>
                        </a:rPr>
                        <a:t>1</a:t>
                      </a:r>
                      <a:endParaRPr sz="31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55300">
                <a:tc>
                  <a:txBody>
                    <a:bodyPr/>
                    <a:lstStyle/>
                    <a:p>
                      <a:pPr indent="0" lvl="0" marL="0" rtl="0" algn="ctr">
                        <a:spcBef>
                          <a:spcPts val="0"/>
                        </a:spcBef>
                        <a:spcAft>
                          <a:spcPts val="0"/>
                        </a:spcAft>
                        <a:buNone/>
                      </a:pPr>
                      <a:r>
                        <a:rPr lang="en-GB" sz="3100">
                          <a:latin typeface="Montserrat"/>
                          <a:ea typeface="Montserrat"/>
                          <a:cs typeface="Montserrat"/>
                          <a:sym typeface="Montserrat"/>
                        </a:rPr>
                        <a:t>2</a:t>
                      </a:r>
                      <a:endParaRPr sz="31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55300">
                <a:tc>
                  <a:txBody>
                    <a:bodyPr/>
                    <a:lstStyle/>
                    <a:p>
                      <a:pPr indent="0" lvl="0" marL="0" rtl="0" algn="ctr">
                        <a:spcBef>
                          <a:spcPts val="0"/>
                        </a:spcBef>
                        <a:spcAft>
                          <a:spcPts val="0"/>
                        </a:spcAft>
                        <a:buNone/>
                      </a:pPr>
                      <a:r>
                        <a:rPr lang="en-GB" sz="3100">
                          <a:latin typeface="Montserrat"/>
                          <a:ea typeface="Montserrat"/>
                          <a:cs typeface="Montserrat"/>
                          <a:sym typeface="Montserrat"/>
                        </a:rPr>
                        <a:t>3</a:t>
                      </a:r>
                      <a:endParaRPr sz="31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55300">
                <a:tc>
                  <a:txBody>
                    <a:bodyPr/>
                    <a:lstStyle/>
                    <a:p>
                      <a:pPr indent="0" lvl="0" marL="0" rtl="0" algn="ctr">
                        <a:spcBef>
                          <a:spcPts val="0"/>
                        </a:spcBef>
                        <a:spcAft>
                          <a:spcPts val="0"/>
                        </a:spcAft>
                        <a:buNone/>
                      </a:pPr>
                      <a:r>
                        <a:rPr lang="en-GB" sz="3100">
                          <a:latin typeface="Montserrat"/>
                          <a:ea typeface="Montserrat"/>
                          <a:cs typeface="Montserrat"/>
                          <a:sym typeface="Montserrat"/>
                        </a:rPr>
                        <a:t>4</a:t>
                      </a:r>
                      <a:endParaRPr sz="31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655300">
                <a:tc>
                  <a:txBody>
                    <a:bodyPr/>
                    <a:lstStyle/>
                    <a:p>
                      <a:pPr indent="0" lvl="0" marL="0" rtl="0" algn="ctr">
                        <a:spcBef>
                          <a:spcPts val="0"/>
                        </a:spcBef>
                        <a:spcAft>
                          <a:spcPts val="0"/>
                        </a:spcAft>
                        <a:buNone/>
                      </a:pPr>
                      <a:r>
                        <a:rPr lang="en-GB" sz="3100">
                          <a:latin typeface="Montserrat"/>
                          <a:ea typeface="Montserrat"/>
                          <a:cs typeface="Montserrat"/>
                          <a:sym typeface="Montserrat"/>
                        </a:rPr>
                        <a:t>5</a:t>
                      </a:r>
                      <a:endParaRPr sz="3100">
                        <a:latin typeface="Montserrat"/>
                        <a:ea typeface="Montserrat"/>
                        <a:cs typeface="Montserrat"/>
                        <a:sym typeface="Montserrat"/>
                      </a:endParaRPr>
                    </a:p>
                  </a:txBody>
                  <a:tcPr marT="91425" marB="91425" marR="91425" marL="91425"/>
                </a:tc>
                <a:tc>
                  <a:txBody>
                    <a:bodyPr/>
                    <a:lstStyle/>
                    <a:p>
                      <a:pPr indent="0" lvl="0" marL="0" rtl="0" algn="ctr">
                        <a:spcBef>
                          <a:spcPts val="0"/>
                        </a:spcBef>
                        <a:spcAft>
                          <a:spcPts val="0"/>
                        </a:spcAft>
                        <a:buNone/>
                      </a:pPr>
                      <a:r>
                        <a:t/>
                      </a:r>
                      <a:endParaRPr sz="31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36" name="Google Shape;136;p22"/>
          <p:cNvSpPr txBox="1"/>
          <p:nvPr>
            <p:ph idx="1" type="body"/>
          </p:nvPr>
        </p:nvSpPr>
        <p:spPr>
          <a:xfrm>
            <a:off x="621800" y="2035450"/>
            <a:ext cx="17044200" cy="1983300"/>
          </a:xfrm>
          <a:prstGeom prst="rect">
            <a:avLst/>
          </a:prstGeom>
        </p:spPr>
        <p:txBody>
          <a:bodyPr anchorCtr="0" anchor="t" bIns="182850" lIns="182850" spcFirstLastPara="1" rIns="182850" wrap="square" tIns="182850">
            <a:noAutofit/>
          </a:bodyPr>
          <a:lstStyle/>
          <a:p>
            <a:pPr indent="0" lvl="0" marL="0" rtl="0" algn="l">
              <a:lnSpc>
                <a:spcPct val="100000"/>
              </a:lnSpc>
              <a:spcBef>
                <a:spcPts val="0"/>
              </a:spcBef>
              <a:spcAft>
                <a:spcPts val="0"/>
              </a:spcAft>
              <a:buNone/>
            </a:pPr>
            <a:r>
              <a:rPr lang="en-GB" sz="3500"/>
              <a:t>Match up the threat description with the malware type, and then write the description of the correct corresponding protection measure for those threats.</a:t>
            </a:r>
            <a:endParaRPr b="1" sz="2500" u="sng">
              <a:solidFill>
                <a:srgbClr val="000000"/>
              </a:solidFill>
              <a:latin typeface="Quicksand"/>
              <a:ea typeface="Quicksand"/>
              <a:cs typeface="Quicksand"/>
              <a:sym typeface="Quicksand"/>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0" name="Shape 140"/>
        <p:cNvGrpSpPr/>
        <p:nvPr/>
      </p:nvGrpSpPr>
      <p:grpSpPr>
        <a:xfrm>
          <a:off x="0" y="0"/>
          <a:ext cx="0" cy="0"/>
          <a:chOff x="0" y="0"/>
          <a:chExt cx="0" cy="0"/>
        </a:xfrm>
      </p:grpSpPr>
      <p:sp>
        <p:nvSpPr>
          <p:cNvPr id="141" name="Google Shape;141;p23"/>
          <p:cNvSpPr txBox="1"/>
          <p:nvPr>
            <p:ph idx="1" type="body"/>
          </p:nvPr>
        </p:nvSpPr>
        <p:spPr>
          <a:xfrm>
            <a:off x="621800" y="2035450"/>
            <a:ext cx="17044200" cy="7623000"/>
          </a:xfrm>
          <a:prstGeom prst="rect">
            <a:avLst/>
          </a:prstGeom>
        </p:spPr>
        <p:txBody>
          <a:bodyPr anchorCtr="0" anchor="t" bIns="182850" lIns="182850" spcFirstLastPara="1" rIns="182850" wrap="square" tIns="182850">
            <a:noAutofit/>
          </a:bodyPr>
          <a:lstStyle/>
          <a:p>
            <a:pPr indent="-679450" lvl="0" marL="914400" rtl="0" algn="l">
              <a:spcBef>
                <a:spcPts val="0"/>
              </a:spcBef>
              <a:spcAft>
                <a:spcPts val="0"/>
              </a:spcAft>
              <a:buSzPts val="3500"/>
              <a:buAutoNum type="arabicPeriod"/>
            </a:pPr>
            <a:r>
              <a:rPr lang="en-GB" sz="3500"/>
              <a:t>Add a new page that summarises one type of malware. </a:t>
            </a:r>
            <a:endParaRPr sz="3500"/>
          </a:p>
          <a:p>
            <a:pPr indent="0" lvl="0" marL="0" rtl="0" algn="l">
              <a:spcBef>
                <a:spcPts val="0"/>
              </a:spcBef>
              <a:spcAft>
                <a:spcPts val="0"/>
              </a:spcAft>
              <a:buNone/>
            </a:pPr>
            <a:r>
              <a:rPr lang="en-GB" sz="3500"/>
              <a:t>        Explaining the following:</a:t>
            </a:r>
            <a:endParaRPr sz="3500"/>
          </a:p>
          <a:p>
            <a:pPr indent="-679450" lvl="1" marL="1828800" rtl="0" algn="l">
              <a:spcBef>
                <a:spcPts val="3200"/>
              </a:spcBef>
              <a:spcAft>
                <a:spcPts val="0"/>
              </a:spcAft>
              <a:buSzPts val="3500"/>
              <a:buAutoNum type="alphaLcPeriod"/>
            </a:pPr>
            <a:r>
              <a:rPr lang="en-GB" sz="3500"/>
              <a:t>What it is </a:t>
            </a:r>
            <a:endParaRPr sz="3500"/>
          </a:p>
          <a:p>
            <a:pPr indent="-679450" lvl="1" marL="1828800" rtl="0" algn="l">
              <a:spcBef>
                <a:spcPts val="0"/>
              </a:spcBef>
              <a:spcAft>
                <a:spcPts val="0"/>
              </a:spcAft>
              <a:buSzPts val="3500"/>
              <a:buAutoNum type="alphaLcPeriod"/>
            </a:pPr>
            <a:r>
              <a:rPr lang="en-GB" sz="3500"/>
              <a:t>What is does</a:t>
            </a:r>
            <a:endParaRPr sz="3500"/>
          </a:p>
          <a:p>
            <a:pPr indent="-679450" lvl="1" marL="1828800" rtl="0" algn="l">
              <a:spcBef>
                <a:spcPts val="0"/>
              </a:spcBef>
              <a:spcAft>
                <a:spcPts val="0"/>
              </a:spcAft>
              <a:buSzPts val="3500"/>
              <a:buAutoNum type="alphaLcPeriod"/>
            </a:pPr>
            <a:r>
              <a:rPr lang="en-GB" sz="3500"/>
              <a:t>How to protect against it</a:t>
            </a:r>
            <a:endParaRPr sz="3500"/>
          </a:p>
          <a:p>
            <a:pPr indent="0" lvl="0" marL="1828800" rtl="0" algn="l">
              <a:spcBef>
                <a:spcPts val="0"/>
              </a:spcBef>
              <a:spcAft>
                <a:spcPts val="0"/>
              </a:spcAft>
              <a:buNone/>
            </a:pPr>
            <a:r>
              <a:t/>
            </a:r>
            <a:endParaRPr sz="3500"/>
          </a:p>
          <a:p>
            <a:pPr indent="-679450" lvl="0" marL="914400" rtl="0" algn="l">
              <a:spcBef>
                <a:spcPts val="0"/>
              </a:spcBef>
              <a:spcAft>
                <a:spcPts val="0"/>
              </a:spcAft>
              <a:buSzPts val="3500"/>
              <a:buAutoNum type="arabicPeriod"/>
            </a:pPr>
            <a:r>
              <a:rPr lang="en-GB" sz="3500"/>
              <a:t>Add a basic homepage to your website that links to all three pages.</a:t>
            </a:r>
            <a:endParaRPr sz="3500"/>
          </a:p>
          <a:p>
            <a:pPr indent="-679450" lvl="0" marL="914400" rtl="0" algn="l">
              <a:spcBef>
                <a:spcPts val="0"/>
              </a:spcBef>
              <a:spcAft>
                <a:spcPts val="0"/>
              </a:spcAft>
              <a:buSzPts val="3500"/>
              <a:buAutoNum type="arabicPeriod"/>
            </a:pPr>
            <a:r>
              <a:rPr lang="en-GB" sz="3500"/>
              <a:t>Make sure you can get back to the homepage from each of the </a:t>
            </a:r>
            <a:br>
              <a:rPr lang="en-GB" sz="3500"/>
            </a:br>
            <a:r>
              <a:rPr lang="en-GB" sz="3500"/>
              <a:t>three pages by adding some additional navigation links.</a:t>
            </a:r>
            <a:endParaRPr sz="3500"/>
          </a:p>
        </p:txBody>
      </p:sp>
      <p:sp>
        <p:nvSpPr>
          <p:cNvPr id="142" name="Google Shape;142;p23"/>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solidFill>
                  <a:schemeClr val="dk2"/>
                </a:solidFill>
              </a:rPr>
              <a:t>Task 2 - Complete your website</a:t>
            </a:r>
            <a:endParaRPr>
              <a:solidFill>
                <a:schemeClr val="dk2"/>
              </a:solidFill>
            </a:endParaRPr>
          </a:p>
        </p:txBody>
      </p:sp>
      <p:sp>
        <p:nvSpPr>
          <p:cNvPr id="143" name="Google Shape;143;p23"/>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sp>
        <p:nvSpPr>
          <p:cNvPr id="148" name="Google Shape;148;p24"/>
          <p:cNvSpPr txBox="1"/>
          <p:nvPr>
            <p:ph idx="1" type="body"/>
          </p:nvPr>
        </p:nvSpPr>
        <p:spPr>
          <a:xfrm>
            <a:off x="621800" y="2035450"/>
            <a:ext cx="17044200" cy="25833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lang="en-GB"/>
              <a:t>Don’t forget to make sure you introduce a homepage with links to your pages, and links in those pages to get back to your homepage like you were shown in the demonstration. Watch that part again if you need a recap.</a:t>
            </a:r>
            <a:endParaRPr/>
          </a:p>
        </p:txBody>
      </p:sp>
      <p:sp>
        <p:nvSpPr>
          <p:cNvPr id="149" name="Google Shape;149;p24"/>
          <p:cNvSpPr txBox="1"/>
          <p:nvPr>
            <p:ph type="title"/>
          </p:nvPr>
        </p:nvSpPr>
        <p:spPr>
          <a:xfrm>
            <a:off x="621800" y="621800"/>
            <a:ext cx="17044200" cy="1413600"/>
          </a:xfrm>
          <a:prstGeom prst="rect">
            <a:avLst/>
          </a:prstGeom>
        </p:spPr>
        <p:txBody>
          <a:bodyPr anchorCtr="0" anchor="ctr" bIns="182850" lIns="182850" spcFirstLastPara="1" rIns="182850" wrap="square" tIns="182850">
            <a:noAutofit/>
          </a:bodyPr>
          <a:lstStyle/>
          <a:p>
            <a:pPr indent="0" lvl="0" marL="0" rtl="0" algn="l">
              <a:spcBef>
                <a:spcPts val="0"/>
              </a:spcBef>
              <a:spcAft>
                <a:spcPts val="0"/>
              </a:spcAft>
              <a:buNone/>
            </a:pPr>
            <a:r>
              <a:rPr lang="en-GB">
                <a:solidFill>
                  <a:schemeClr val="dk2"/>
                </a:solidFill>
              </a:rPr>
              <a:t>Task 2 - </a:t>
            </a:r>
            <a:r>
              <a:rPr lang="en-GB">
                <a:solidFill>
                  <a:schemeClr val="dk2"/>
                </a:solidFill>
              </a:rPr>
              <a:t>Website navigation</a:t>
            </a:r>
            <a:endParaRPr>
              <a:solidFill>
                <a:schemeClr val="dk2"/>
              </a:solidFill>
            </a:endParaRPr>
          </a:p>
        </p:txBody>
      </p:sp>
      <p:sp>
        <p:nvSpPr>
          <p:cNvPr id="150" name="Google Shape;150;p24"/>
          <p:cNvSpPr txBox="1"/>
          <p:nvPr>
            <p:ph idx="12" type="sldNum"/>
          </p:nvPr>
        </p:nvSpPr>
        <p:spPr>
          <a:xfrm>
            <a:off x="17664400" y="9658600"/>
            <a:ext cx="623400" cy="628200"/>
          </a:xfrm>
          <a:prstGeom prst="rect">
            <a:avLst/>
          </a:prstGeom>
        </p:spPr>
        <p:txBody>
          <a:bodyPr anchorCtr="0" anchor="t" bIns="182850" lIns="182850" spcFirstLastPara="1" rIns="182850" wrap="square" tIns="182850">
            <a:noAutofit/>
          </a:bodyPr>
          <a:lstStyle/>
          <a:p>
            <a:pPr indent="0" lvl="0" marL="0" rtl="0" algn="ctr">
              <a:spcBef>
                <a:spcPts val="0"/>
              </a:spcBef>
              <a:spcAft>
                <a:spcPts val="0"/>
              </a:spcAft>
              <a:buClr>
                <a:srgbClr val="000000"/>
              </a:buClr>
              <a:buSzPts val="1600"/>
              <a:buFont typeface="Arial"/>
              <a:buNone/>
            </a:pPr>
            <a:fld id="{00000000-1234-1234-1234-123412341234}" type="slidenum">
              <a:rPr lang="en-GB"/>
              <a:t>‹#›</a:t>
            </a:fld>
            <a:endParaRPr/>
          </a:p>
        </p:txBody>
      </p:sp>
      <p:sp>
        <p:nvSpPr>
          <p:cNvPr id="151" name="Google Shape;151;p24"/>
          <p:cNvSpPr txBox="1"/>
          <p:nvPr>
            <p:ph idx="2" type="subTitle"/>
          </p:nvPr>
        </p:nvSpPr>
        <p:spPr>
          <a:xfrm>
            <a:off x="7244500" y="4719600"/>
            <a:ext cx="3138600" cy="933000"/>
          </a:xfrm>
          <a:prstGeom prst="rect">
            <a:avLst/>
          </a:prstGeom>
          <a:ln cap="flat" cmpd="sng" w="9525">
            <a:solidFill>
              <a:schemeClr val="accent3"/>
            </a:solidFill>
            <a:prstDash val="solid"/>
            <a:round/>
            <a:headEnd len="sm" w="sm" type="none"/>
            <a:tailEnd len="sm" w="sm" type="none"/>
          </a:ln>
        </p:spPr>
        <p:txBody>
          <a:bodyPr anchorCtr="0" anchor="ctr" bIns="182850" lIns="182850" spcFirstLastPara="1" rIns="0" wrap="square" tIns="182850">
            <a:noAutofit/>
          </a:bodyPr>
          <a:lstStyle/>
          <a:p>
            <a:pPr indent="0" lvl="0" marL="0" rtl="0" algn="ctr">
              <a:spcBef>
                <a:spcPts val="0"/>
              </a:spcBef>
              <a:spcAft>
                <a:spcPts val="0"/>
              </a:spcAft>
              <a:buNone/>
            </a:pPr>
            <a:r>
              <a:rPr b="0" lang="en-GB" sz="3200"/>
              <a:t>Homepage</a:t>
            </a:r>
            <a:endParaRPr b="0" sz="3200"/>
          </a:p>
        </p:txBody>
      </p:sp>
      <p:sp>
        <p:nvSpPr>
          <p:cNvPr id="152" name="Google Shape;152;p24"/>
          <p:cNvSpPr txBox="1"/>
          <p:nvPr>
            <p:ph idx="1" type="body"/>
          </p:nvPr>
        </p:nvSpPr>
        <p:spPr>
          <a:xfrm>
            <a:off x="2121700" y="6648450"/>
            <a:ext cx="3138600" cy="2178000"/>
          </a:xfrm>
          <a:prstGeom prst="rect">
            <a:avLst/>
          </a:prstGeom>
          <a:ln cap="flat" cmpd="sng" w="9525">
            <a:solidFill>
              <a:schemeClr val="accent3"/>
            </a:solidFill>
            <a:prstDash val="solid"/>
            <a:round/>
            <a:headEnd len="sm" w="sm" type="none"/>
            <a:tailEnd len="sm" w="sm" type="none"/>
          </a:ln>
        </p:spPr>
        <p:txBody>
          <a:bodyPr anchorCtr="0" anchor="ctr" bIns="182850" lIns="182850" spcFirstLastPara="1" rIns="182850" wrap="square" tIns="182850">
            <a:noAutofit/>
          </a:bodyPr>
          <a:lstStyle/>
          <a:p>
            <a:pPr indent="0" lvl="0" marL="0" rtl="0" algn="ctr">
              <a:spcBef>
                <a:spcPts val="0"/>
              </a:spcBef>
              <a:spcAft>
                <a:spcPts val="0"/>
              </a:spcAft>
              <a:buNone/>
            </a:pPr>
            <a:r>
              <a:rPr lang="en-GB"/>
              <a:t>How search engines work</a:t>
            </a:r>
            <a:endParaRPr/>
          </a:p>
        </p:txBody>
      </p:sp>
      <p:sp>
        <p:nvSpPr>
          <p:cNvPr id="153" name="Google Shape;153;p24"/>
          <p:cNvSpPr txBox="1"/>
          <p:nvPr>
            <p:ph idx="1" type="body"/>
          </p:nvPr>
        </p:nvSpPr>
        <p:spPr>
          <a:xfrm>
            <a:off x="7244500" y="6648450"/>
            <a:ext cx="3138600" cy="2178000"/>
          </a:xfrm>
          <a:prstGeom prst="rect">
            <a:avLst/>
          </a:prstGeom>
          <a:ln cap="flat" cmpd="sng" w="9525">
            <a:solidFill>
              <a:schemeClr val="accent3"/>
            </a:solidFill>
            <a:prstDash val="solid"/>
            <a:round/>
            <a:headEnd len="sm" w="sm" type="none"/>
            <a:tailEnd len="sm" w="sm" type="none"/>
          </a:ln>
        </p:spPr>
        <p:txBody>
          <a:bodyPr anchorCtr="0" anchor="ctr" bIns="182850" lIns="182850" spcFirstLastPara="1" rIns="182850" wrap="square" tIns="182850">
            <a:noAutofit/>
          </a:bodyPr>
          <a:lstStyle/>
          <a:p>
            <a:pPr indent="0" lvl="0" marL="0" rtl="0" algn="ctr">
              <a:spcBef>
                <a:spcPts val="0"/>
              </a:spcBef>
              <a:spcAft>
                <a:spcPts val="0"/>
              </a:spcAft>
              <a:buNone/>
            </a:pPr>
            <a:r>
              <a:rPr lang="en-GB"/>
              <a:t>How to improve searches</a:t>
            </a:r>
            <a:endParaRPr/>
          </a:p>
        </p:txBody>
      </p:sp>
      <p:sp>
        <p:nvSpPr>
          <p:cNvPr id="154" name="Google Shape;154;p24"/>
          <p:cNvSpPr txBox="1"/>
          <p:nvPr>
            <p:ph idx="1" type="body"/>
          </p:nvPr>
        </p:nvSpPr>
        <p:spPr>
          <a:xfrm>
            <a:off x="12367300" y="6648450"/>
            <a:ext cx="3138600" cy="2178000"/>
          </a:xfrm>
          <a:prstGeom prst="rect">
            <a:avLst/>
          </a:prstGeom>
          <a:ln cap="flat" cmpd="sng" w="9525">
            <a:solidFill>
              <a:schemeClr val="accent3"/>
            </a:solidFill>
            <a:prstDash val="solid"/>
            <a:round/>
            <a:headEnd len="sm" w="sm" type="none"/>
            <a:tailEnd len="sm" w="sm" type="none"/>
          </a:ln>
        </p:spPr>
        <p:txBody>
          <a:bodyPr anchorCtr="0" anchor="ctr" bIns="182850" lIns="182850" spcFirstLastPara="1" rIns="182850" wrap="square" tIns="182850">
            <a:noAutofit/>
          </a:bodyPr>
          <a:lstStyle/>
          <a:p>
            <a:pPr indent="0" lvl="0" marL="0" rtl="0" algn="ctr">
              <a:spcBef>
                <a:spcPts val="0"/>
              </a:spcBef>
              <a:spcAft>
                <a:spcPts val="0"/>
              </a:spcAft>
              <a:buNone/>
            </a:pPr>
            <a:r>
              <a:rPr lang="en-GB"/>
              <a:t>Malware example</a:t>
            </a:r>
            <a:endParaRPr/>
          </a:p>
        </p:txBody>
      </p:sp>
      <p:cxnSp>
        <p:nvCxnSpPr>
          <p:cNvPr id="155" name="Google Shape;155;p24"/>
          <p:cNvCxnSpPr>
            <a:stCxn id="151" idx="2"/>
            <a:endCxn id="152" idx="0"/>
          </p:cNvCxnSpPr>
          <p:nvPr/>
        </p:nvCxnSpPr>
        <p:spPr>
          <a:xfrm rot="5400000">
            <a:off x="5754400" y="3589200"/>
            <a:ext cx="996000" cy="5122800"/>
          </a:xfrm>
          <a:prstGeom prst="bentConnector3">
            <a:avLst>
              <a:gd fmla="val 49992" name="adj1"/>
            </a:avLst>
          </a:prstGeom>
          <a:noFill/>
          <a:ln cap="flat" cmpd="sng" w="9525">
            <a:solidFill>
              <a:schemeClr val="accent3"/>
            </a:solidFill>
            <a:prstDash val="solid"/>
            <a:round/>
            <a:headEnd len="med" w="med" type="triangle"/>
            <a:tailEnd len="med" w="med" type="triangle"/>
          </a:ln>
        </p:spPr>
      </p:cxnSp>
      <p:cxnSp>
        <p:nvCxnSpPr>
          <p:cNvPr id="156" name="Google Shape;156;p24"/>
          <p:cNvCxnSpPr>
            <a:stCxn id="154" idx="0"/>
            <a:endCxn id="151" idx="2"/>
          </p:cNvCxnSpPr>
          <p:nvPr/>
        </p:nvCxnSpPr>
        <p:spPr>
          <a:xfrm flipH="1" rot="5400000">
            <a:off x="10877200" y="3589050"/>
            <a:ext cx="996000" cy="5122800"/>
          </a:xfrm>
          <a:prstGeom prst="bentConnector3">
            <a:avLst>
              <a:gd fmla="val 49992" name="adj1"/>
            </a:avLst>
          </a:prstGeom>
          <a:noFill/>
          <a:ln cap="flat" cmpd="sng" w="9525">
            <a:solidFill>
              <a:schemeClr val="accent3"/>
            </a:solidFill>
            <a:prstDash val="solid"/>
            <a:round/>
            <a:headEnd len="med" w="med" type="triangle"/>
            <a:tailEnd len="med" w="med" type="triangle"/>
          </a:ln>
        </p:spPr>
      </p:cxnSp>
      <p:cxnSp>
        <p:nvCxnSpPr>
          <p:cNvPr id="157" name="Google Shape;157;p24"/>
          <p:cNvCxnSpPr>
            <a:stCxn id="153" idx="0"/>
            <a:endCxn id="151" idx="2"/>
          </p:cNvCxnSpPr>
          <p:nvPr/>
        </p:nvCxnSpPr>
        <p:spPr>
          <a:xfrm rot="-5400000">
            <a:off x="8316100" y="6150150"/>
            <a:ext cx="996000" cy="600"/>
          </a:xfrm>
          <a:prstGeom prst="bentConnector3">
            <a:avLst>
              <a:gd fmla="val 49992" name="adj1"/>
            </a:avLst>
          </a:prstGeom>
          <a:noFill/>
          <a:ln cap="flat" cmpd="sng" w="9525">
            <a:solidFill>
              <a:schemeClr val="accent3"/>
            </a:solidFill>
            <a:prstDash val="solid"/>
            <a:round/>
            <a:headEnd len="med" w="med" type="triangl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