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10287000" cx="18288000"/>
  <p:notesSz cx="6858000" cy="9144000"/>
  <p:embeddedFontLst>
    <p:embeddedFont>
      <p:font typeface="Montserrat SemiBold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Montserrat Medium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DB82B2D-24D5-4E37-AB1B-E3A39D261BCE}">
  <a:tblStyle styleId="{2DB82B2D-24D5-4E37-AB1B-E3A39D261BC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.fntdata"/><Relationship Id="rId22" Type="http://schemas.openxmlformats.org/officeDocument/2006/relationships/font" Target="fonts/MontserratSemiBold-boldItalic.fntdata"/><Relationship Id="rId21" Type="http://schemas.openxmlformats.org/officeDocument/2006/relationships/font" Target="fonts/MontserratSemiBold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MontserratMedium-bold.fntdata"/><Relationship Id="rId27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MontserratMedium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SemiBold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42526c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42526c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c42526cb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c42526cb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c42526cb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c42526cb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c42526cb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c42526cb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c42526cb9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c42526cb9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42526cb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42526cb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42526cb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42526cb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c42526cb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c42526cb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c42526cb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c42526cb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42526cb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42526cb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42526cb9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42526cb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c42526cb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c42526cb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c42526cb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c42526cb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11 - Group 7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idx="1" type="subTitle"/>
          </p:nvPr>
        </p:nvSpPr>
        <p:spPr>
          <a:xfrm>
            <a:off x="546125" y="1331325"/>
            <a:ext cx="10652100" cy="8682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Complete the following word equations: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3" name="Google Shape;163;p23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Reactions of group 7 + group 1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20550" y="2419100"/>
            <a:ext cx="15170100" cy="44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Lithium + fluorine → ________ 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Sodium + chlorine → ________ 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Potassium + __________ → __________ iodide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____________ + bromine → caesium __________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__________ + ___________ → sodium fluoride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0" name="Google Shape;170;p24"/>
          <p:cNvSpPr txBox="1"/>
          <p:nvPr>
            <p:ph idx="4294967295" type="title"/>
          </p:nvPr>
        </p:nvSpPr>
        <p:spPr>
          <a:xfrm>
            <a:off x="519050" y="578150"/>
            <a:ext cx="136323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What’s the charge? What’s the compound?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917950" y="1911050"/>
            <a:ext cx="3265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Potassium?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917950" y="3200400"/>
            <a:ext cx="3265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Bromine?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4"/>
          <p:cNvSpPr txBox="1"/>
          <p:nvPr/>
        </p:nvSpPr>
        <p:spPr>
          <a:xfrm>
            <a:off x="917950" y="4603450"/>
            <a:ext cx="56364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Potassium bromide?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9216575" y="4603450"/>
            <a:ext cx="3265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Sodium?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9216575" y="5892800"/>
            <a:ext cx="32658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Chlorine?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9216575" y="7295850"/>
            <a:ext cx="5636400" cy="10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Sodium chloride?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2" name="Google Shape;182;p25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5"/>
          <p:cNvSpPr txBox="1"/>
          <p:nvPr>
            <p:ph idx="4294967295" type="subTitle"/>
          </p:nvPr>
        </p:nvSpPr>
        <p:spPr>
          <a:xfrm>
            <a:off x="430550" y="1335750"/>
            <a:ext cx="10120200" cy="72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Consolidate your learning from today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571250" y="2416825"/>
            <a:ext cx="15996300" cy="52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3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700"/>
              <a:buFont typeface="Montserrat"/>
              <a:buAutoNum type="arabicPeriod"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Describe the appearance of chlorine at room temperature.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-463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700"/>
              <a:buFont typeface="Montserrat"/>
              <a:buAutoNum type="arabicPeriod"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Describe the trend in reactivity down group 7.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6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6"/>
          <p:cNvSpPr txBox="1"/>
          <p:nvPr>
            <p:ph idx="4294967295" type="subTitle"/>
          </p:nvPr>
        </p:nvSpPr>
        <p:spPr>
          <a:xfrm>
            <a:off x="430550" y="1335750"/>
            <a:ext cx="10120200" cy="72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Consolidate your learning from today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571250" y="2416825"/>
            <a:ext cx="17523300" cy="38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3. Why do group 7 elements form -1 charges when they bond?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4. Create the word equation for the reaction of caesium and iodine.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5. Create a symbol equation for the above reaction, showing charges.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26780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do you find in the nucleus of an atom?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does the word ‘ductile’ mean?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charge do compounds have, overall?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278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519050" y="578150"/>
            <a:ext cx="7250400" cy="10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Group 7 properties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389325" y="1354675"/>
            <a:ext cx="64323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Melting and boiling points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19050" y="2360225"/>
            <a:ext cx="7011300" cy="17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Is there a pattern (a trend) and how would we describe it?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519050" y="3750325"/>
            <a:ext cx="73470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Font typeface="Montserrat"/>
              <a:buAutoNum type="arabicPeriod"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‘As you move _______ group 1.....’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19050" y="5184388"/>
            <a:ext cx="8351400" cy="38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2. ‘.....the melting points _________ from -220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°C for</a:t>
            </a:r>
            <a:r>
              <a:rPr b="1" lang="en-GB" sz="3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________ to ________ for iodine. The boiling points __________ from _____________________ to _________________.’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10082600" y="2609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{2DB82B2D-24D5-4E37-AB1B-E3A39D261BCE}</a:tableStyleId>
              </a:tblPr>
              <a:tblGrid>
                <a:gridCol w="2049875"/>
                <a:gridCol w="2499400"/>
                <a:gridCol w="2859025"/>
              </a:tblGrid>
              <a:tr h="428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Halogen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Melting point (°C)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Boiling point (°C)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Fluorine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-220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-188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Chlorine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-101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-35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Bromine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-7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+58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Iodine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+114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+183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6"/>
          <p:cNvSpPr txBox="1"/>
          <p:nvPr/>
        </p:nvSpPr>
        <p:spPr>
          <a:xfrm>
            <a:off x="10082604" y="8533825"/>
            <a:ext cx="20601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Credit: Miss Willett</a:t>
            </a:r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7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Properties of Group 7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620650" y="1659125"/>
            <a:ext cx="16472100" cy="14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How many halogens are gases at room temperature?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613150" y="3409693"/>
            <a:ext cx="11388600" cy="24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Which halogen is solid at room temperature?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515450" y="5065300"/>
            <a:ext cx="16854600" cy="18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Which state of matter is bromine in, at room temperature?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583950" y="6955525"/>
            <a:ext cx="16472100" cy="20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What is the difference between the appearance of fluorine and chlorine?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7" name="Google Shape;117;p18"/>
          <p:cNvGraphicFramePr/>
          <p:nvPr/>
        </p:nvGraphicFramePr>
        <p:xfrm>
          <a:off x="1824525" y="253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{2DB82B2D-24D5-4E37-AB1B-E3A39D261BCE}</a:tableStyleId>
              </a:tblPr>
              <a:tblGrid>
                <a:gridCol w="4773750"/>
                <a:gridCol w="4053100"/>
                <a:gridCol w="4374350"/>
              </a:tblGrid>
              <a:tr h="860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Group 7 element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Colour:</a:t>
                      </a:r>
                      <a:endParaRPr b="1" baseline="30000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State of matter: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Fluorine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Chlorine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Bromine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0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Iodine</a:t>
                      </a:r>
                      <a:endParaRPr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p18"/>
          <p:cNvSpPr txBox="1"/>
          <p:nvPr>
            <p:ph idx="3" type="body"/>
          </p:nvPr>
        </p:nvSpPr>
        <p:spPr>
          <a:xfrm>
            <a:off x="375375" y="1152550"/>
            <a:ext cx="14803500" cy="6513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Complete the table to summarise the physical properties of Group 7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8"/>
          <p:cNvSpPr txBox="1"/>
          <p:nvPr>
            <p:ph type="title"/>
          </p:nvPr>
        </p:nvSpPr>
        <p:spPr>
          <a:xfrm>
            <a:off x="213825" y="363550"/>
            <a:ext cx="13201200" cy="78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Group 7 properties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991329" y="8658500"/>
            <a:ext cx="20601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Credit: Miss Willett</a:t>
            </a:r>
            <a:endParaRPr sz="1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6" name="Google Shape;126;p19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True or false?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644600" y="1696350"/>
            <a:ext cx="16956000" cy="18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The halogens were reacted with argon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680875" y="3948950"/>
            <a:ext cx="14838600" cy="13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When they reacted, an ‘-ate’ was formed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765550" y="6604675"/>
            <a:ext cx="166842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700">
                <a:latin typeface="Montserrat"/>
                <a:ea typeface="Montserrat"/>
                <a:cs typeface="Montserrat"/>
                <a:sym typeface="Montserrat"/>
              </a:rPr>
              <a:t>Fluorine was the most reactive halogen</a:t>
            </a:r>
            <a:endParaRPr sz="5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" type="subTitle"/>
          </p:nvPr>
        </p:nvSpPr>
        <p:spPr>
          <a:xfrm>
            <a:off x="314400" y="1239200"/>
            <a:ext cx="12046800" cy="960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1.Which metal are the halogens being reacted with?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35" name="Google Shape;13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0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observations did you make?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314400" y="3589275"/>
            <a:ext cx="120468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2.Name the product formed in each reaction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1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observations did you make?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387050" y="1733850"/>
            <a:ext cx="120468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3.Which of the halogens reacted is most reactive?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387050" y="3995188"/>
            <a:ext cx="12046800" cy="9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4.Which of the halogens reacted is least reactive?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1644950" y="7169300"/>
            <a:ext cx="11478000" cy="16692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916650" y="2199450"/>
            <a:ext cx="171027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Sodium + chlorine → __________ chloride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916649" y="3955528"/>
            <a:ext cx="149505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Potassium + fluorine → potassium ___________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2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What’s missing?!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916650" y="5617575"/>
            <a:ext cx="171027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Lithium + ___________ → lithium iodide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916649" y="7526053"/>
            <a:ext cx="149505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latin typeface="Montserrat"/>
                <a:ea typeface="Montserrat"/>
                <a:cs typeface="Montserrat"/>
                <a:sym typeface="Montserrat"/>
              </a:rPr>
              <a:t>Potassium + ___________ → potassium bromide</a:t>
            </a:r>
            <a:endParaRPr sz="4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