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7.xml"/><Relationship Id="rId22" Type="http://schemas.openxmlformats.org/officeDocument/2006/relationships/font" Target="fonts/MontserratMedium-italic.fntdata"/><Relationship Id="rId10" Type="http://schemas.openxmlformats.org/officeDocument/2006/relationships/slide" Target="slides/slide6.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 Target="slides/slide1.xml"/><Relationship Id="rId19" Type="http://schemas.openxmlformats.org/officeDocument/2006/relationships/font" Target="fonts/Montserrat-boldItalic.fntdata"/><Relationship Id="rId6" Type="http://schemas.openxmlformats.org/officeDocument/2006/relationships/slide" Target="slides/slide2.xml"/><Relationship Id="rId18"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e5da7f5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e5da7f5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dd556f3e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8dd556f3e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Right Team, it’s time for our independent task now! In this task you are going to.. (read on screen).</a:t>
            </a:r>
            <a:endParaRPr/>
          </a:p>
          <a:p>
            <a:pPr indent="0" lvl="0" marL="0" rtl="0" algn="l">
              <a:spcBef>
                <a:spcPts val="0"/>
              </a:spcBef>
              <a:spcAft>
                <a:spcPts val="0"/>
              </a:spcAft>
              <a:buNone/>
            </a:pPr>
            <a:r>
              <a:rPr lang="en-GB"/>
              <a:t>For the first two independent tasks, you will need to count the number of itens that each person has and write them in each black. Then for each,  mark each of the three numbers on the number line to help you to decide who has the most or least of the given items. Check your answers on a bead string or by making each number out of tens and ones by making the smallest number, then the middle value,and finally the greatest value.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dd556f3ea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8dd556f3e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Right Team, it’s time for our independent task now!In this task, you are going to.. (read on screen).</a:t>
            </a:r>
            <a:endParaRPr/>
          </a:p>
          <a:p>
            <a:pPr indent="0" lvl="0" marL="0" rtl="0" algn="l">
              <a:spcBef>
                <a:spcPts val="0"/>
              </a:spcBef>
              <a:spcAft>
                <a:spcPts val="0"/>
              </a:spcAft>
              <a:buNone/>
            </a:pPr>
            <a:r>
              <a:rPr lang="en-GB"/>
              <a:t>For each mark each of the three numbers on the number line. In each case, they decide who has the most or least of the given items. They check their answers on a bead string by making the smallest number, then adding beads to make the middle value, then finally the greatest value.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dd556f3ea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8dd556f3ea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For the final task, using the digit card to create the smallest 2-digit number that you can and the greatest 2 digit number that you can.</a:t>
            </a:r>
            <a:endParaRPr/>
          </a:p>
          <a:p>
            <a:pPr indent="0" lvl="0" marL="0" rtl="0" algn="l">
              <a:spcBef>
                <a:spcPts val="0"/>
              </a:spcBef>
              <a:spcAft>
                <a:spcPts val="0"/>
              </a:spcAft>
              <a:buNone/>
            </a:pPr>
            <a:r>
              <a:rPr lang="en-GB"/>
              <a:t>Can you also make a number that is less than 50 or a number that is less that 30?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dd556f3ea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8dd556f3ea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Right Team, it’s time for our independent task now! In this task you are going to.. (read on screen).</a:t>
            </a:r>
            <a:endParaRPr/>
          </a:p>
          <a:p>
            <a:pPr indent="0" lvl="0" marL="0" rtl="0" algn="l">
              <a:spcBef>
                <a:spcPts val="0"/>
              </a:spcBef>
              <a:spcAft>
                <a:spcPts val="0"/>
              </a:spcAft>
              <a:buNone/>
            </a:pPr>
            <a:r>
              <a:rPr lang="en-GB"/>
              <a:t>For the first two independent tasks, you will need to count the number of itens that each person has and write them in each black. Then for each,  mark each of the three numbers on the number line to help you to decide who has the most or least of the given items. Check your answers on a bead string or by making each number out of tens and ones by making the smallest number, then the middle value,and finally the greatest value.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dd556f3e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8dd556f3e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Right Team, it’s time for our independent task now!In this task, you are going to.. (read on screen).</a:t>
            </a:r>
            <a:endParaRPr/>
          </a:p>
          <a:p>
            <a:pPr indent="0" lvl="0" marL="0" rtl="0" algn="l">
              <a:spcBef>
                <a:spcPts val="0"/>
              </a:spcBef>
              <a:spcAft>
                <a:spcPts val="0"/>
              </a:spcAft>
              <a:buNone/>
            </a:pPr>
            <a:r>
              <a:rPr lang="en-GB"/>
              <a:t>For each mark each of the three numbers on the number line. In each case, they decide who has the most or least of the given items. They check their answers on a bead string by making the smallest number, then adding beads to make the middle value, then finally the greatest value.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dd556f3ea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8dd556f3ea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For the final task, using the digit card to create the smallest 2-digit number that you can and the greatest 2 digit number that you can.</a:t>
            </a:r>
            <a:endParaRPr/>
          </a:p>
          <a:p>
            <a:pPr indent="0" lvl="0" marL="0" rtl="0" algn="l">
              <a:spcBef>
                <a:spcPts val="0"/>
              </a:spcBef>
              <a:spcAft>
                <a:spcPts val="0"/>
              </a:spcAft>
              <a:buNone/>
            </a:pPr>
            <a:r>
              <a:rPr lang="en-GB"/>
              <a:t>Can you also make a number that is less than 50 or a number that is less that 30?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subTitle"/>
          </p:nvPr>
        </p:nvSpPr>
        <p:spPr>
          <a:xfrm>
            <a:off x="434700" y="1277825"/>
            <a:ext cx="5595000" cy="150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5400"/>
              <a:buNone/>
            </a:pPr>
            <a:r>
              <a:rPr lang="en-GB">
                <a:solidFill>
                  <a:schemeClr val="dk2"/>
                </a:solidFill>
              </a:rPr>
              <a:t>Mathematics</a:t>
            </a:r>
            <a:endParaRPr>
              <a:solidFill>
                <a:schemeClr val="dk2"/>
              </a:solidFill>
            </a:endParaRPr>
          </a:p>
        </p:txBody>
      </p:sp>
      <p:sp>
        <p:nvSpPr>
          <p:cNvPr id="80" name="Google Shape;80;p14"/>
          <p:cNvSpPr txBox="1"/>
          <p:nvPr>
            <p:ph idx="4294967295" type="subTitle"/>
          </p:nvPr>
        </p:nvSpPr>
        <p:spPr>
          <a:xfrm>
            <a:off x="434688" y="8118888"/>
            <a:ext cx="7902000" cy="12387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4800"/>
              <a:buNone/>
            </a:pPr>
            <a:r>
              <a:rPr lang="en-GB">
                <a:solidFill>
                  <a:schemeClr val="dk2"/>
                </a:solidFill>
              </a:rPr>
              <a:t>Miss Hughes</a:t>
            </a:r>
            <a:endParaRPr>
              <a:solidFill>
                <a:schemeClr val="dk2"/>
              </a:solidFill>
            </a:endParaRPr>
          </a:p>
        </p:txBody>
      </p:sp>
      <p:sp>
        <p:nvSpPr>
          <p:cNvPr id="81" name="Google Shape;81;p14"/>
          <p:cNvSpPr/>
          <p:nvPr/>
        </p:nvSpPr>
        <p:spPr>
          <a:xfrm>
            <a:off x="281200" y="2446575"/>
            <a:ext cx="15153000" cy="13215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6600">
                <a:solidFill>
                  <a:schemeClr val="dk2"/>
                </a:solidFill>
                <a:latin typeface="Montserrat"/>
                <a:ea typeface="Montserrat"/>
                <a:cs typeface="Montserrat"/>
                <a:sym typeface="Montserrat"/>
              </a:rPr>
              <a:t>Comparing numbers within 100 on a number line</a:t>
            </a:r>
            <a:endParaRPr sz="21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idx="12" type="sldNum"/>
          </p:nvPr>
        </p:nvSpPr>
        <p:spPr>
          <a:xfrm>
            <a:off x="1376912" y="14379975"/>
            <a:ext cx="2160000" cy="5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7" name="Google Shape;87;p15"/>
          <p:cNvSpPr/>
          <p:nvPr/>
        </p:nvSpPr>
        <p:spPr>
          <a:xfrm>
            <a:off x="597425" y="340350"/>
            <a:ext cx="9774000" cy="8790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5400">
                <a:solidFill>
                  <a:schemeClr val="dk2"/>
                </a:solidFill>
                <a:latin typeface="Montserrat"/>
                <a:ea typeface="Montserrat"/>
                <a:cs typeface="Montserrat"/>
                <a:sym typeface="Montserrat"/>
              </a:rPr>
              <a:t>Independent Task </a:t>
            </a:r>
            <a:endParaRPr sz="900">
              <a:solidFill>
                <a:schemeClr val="dk2"/>
              </a:solidFill>
            </a:endParaRPr>
          </a:p>
        </p:txBody>
      </p:sp>
      <p:sp>
        <p:nvSpPr>
          <p:cNvPr id="88" name="Google Shape;88;p15"/>
          <p:cNvSpPr txBox="1"/>
          <p:nvPr/>
        </p:nvSpPr>
        <p:spPr>
          <a:xfrm>
            <a:off x="1129175" y="8678300"/>
            <a:ext cx="3628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89" name="Google Shape;89;p15"/>
          <p:cNvSpPr txBox="1"/>
          <p:nvPr/>
        </p:nvSpPr>
        <p:spPr>
          <a:xfrm>
            <a:off x="642800" y="1862400"/>
            <a:ext cx="3628200" cy="29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000">
                <a:latin typeface="Montserrat"/>
                <a:ea typeface="Montserrat"/>
                <a:cs typeface="Montserrat"/>
                <a:sym typeface="Montserrat"/>
              </a:rPr>
              <a:t>Solve the problems by</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marking the numbers</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on the number line.</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Make the numbers using tens and ones to check!</a:t>
            </a:r>
            <a:endParaRPr sz="3000">
              <a:latin typeface="Montserrat"/>
              <a:ea typeface="Montserrat"/>
              <a:cs typeface="Montserrat"/>
              <a:sym typeface="Montserrat"/>
            </a:endParaRPr>
          </a:p>
        </p:txBody>
      </p:sp>
      <p:pic>
        <p:nvPicPr>
          <p:cNvPr id="90" name="Google Shape;90;p15"/>
          <p:cNvPicPr preferRelativeResize="0"/>
          <p:nvPr/>
        </p:nvPicPr>
        <p:blipFill>
          <a:blip r:embed="rId3">
            <a:alphaModFix/>
          </a:blip>
          <a:stretch>
            <a:fillRect/>
          </a:stretch>
        </p:blipFill>
        <p:spPr>
          <a:xfrm>
            <a:off x="4463225" y="1969917"/>
            <a:ext cx="13110876" cy="58270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idx="12" type="sldNum"/>
          </p:nvPr>
        </p:nvSpPr>
        <p:spPr>
          <a:xfrm>
            <a:off x="1376912" y="14379975"/>
            <a:ext cx="2160000" cy="5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6" name="Google Shape;96;p16"/>
          <p:cNvSpPr/>
          <p:nvPr/>
        </p:nvSpPr>
        <p:spPr>
          <a:xfrm>
            <a:off x="597425" y="340350"/>
            <a:ext cx="9774000" cy="8790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5400">
                <a:solidFill>
                  <a:schemeClr val="dk2"/>
                </a:solidFill>
                <a:latin typeface="Montserrat"/>
                <a:ea typeface="Montserrat"/>
                <a:cs typeface="Montserrat"/>
                <a:sym typeface="Montserrat"/>
              </a:rPr>
              <a:t>Independent Task </a:t>
            </a:r>
            <a:endParaRPr sz="900">
              <a:solidFill>
                <a:schemeClr val="dk2"/>
              </a:solidFill>
            </a:endParaRPr>
          </a:p>
        </p:txBody>
      </p:sp>
      <p:sp>
        <p:nvSpPr>
          <p:cNvPr id="97" name="Google Shape;97;p16"/>
          <p:cNvSpPr txBox="1"/>
          <p:nvPr/>
        </p:nvSpPr>
        <p:spPr>
          <a:xfrm>
            <a:off x="1129175" y="8678300"/>
            <a:ext cx="3628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98" name="Google Shape;98;p16"/>
          <p:cNvSpPr txBox="1"/>
          <p:nvPr/>
        </p:nvSpPr>
        <p:spPr>
          <a:xfrm>
            <a:off x="642800" y="1862400"/>
            <a:ext cx="3628200" cy="29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000">
                <a:latin typeface="Montserrat"/>
                <a:ea typeface="Montserrat"/>
                <a:cs typeface="Montserrat"/>
                <a:sym typeface="Montserrat"/>
              </a:rPr>
              <a:t>Solve the problems by</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marking the numbers</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on the number line.</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Make the numbers using tens and ones to check!</a:t>
            </a:r>
            <a:endParaRPr sz="3000">
              <a:latin typeface="Montserrat"/>
              <a:ea typeface="Montserrat"/>
              <a:cs typeface="Montserrat"/>
              <a:sym typeface="Montserrat"/>
            </a:endParaRPr>
          </a:p>
        </p:txBody>
      </p:sp>
      <p:pic>
        <p:nvPicPr>
          <p:cNvPr id="99" name="Google Shape;99;p16"/>
          <p:cNvPicPr preferRelativeResize="0"/>
          <p:nvPr/>
        </p:nvPicPr>
        <p:blipFill>
          <a:blip r:embed="rId3">
            <a:alphaModFix/>
          </a:blip>
          <a:stretch>
            <a:fillRect/>
          </a:stretch>
        </p:blipFill>
        <p:spPr>
          <a:xfrm>
            <a:off x="4757375" y="1507325"/>
            <a:ext cx="12854750" cy="717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idx="12" type="sldNum"/>
          </p:nvPr>
        </p:nvSpPr>
        <p:spPr>
          <a:xfrm>
            <a:off x="1376912" y="14379975"/>
            <a:ext cx="2160000" cy="5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5" name="Google Shape;105;p17"/>
          <p:cNvSpPr/>
          <p:nvPr/>
        </p:nvSpPr>
        <p:spPr>
          <a:xfrm>
            <a:off x="597425" y="340350"/>
            <a:ext cx="9774000" cy="8790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5400">
                <a:solidFill>
                  <a:schemeClr val="dk2"/>
                </a:solidFill>
                <a:latin typeface="Montserrat"/>
                <a:ea typeface="Montserrat"/>
                <a:cs typeface="Montserrat"/>
                <a:sym typeface="Montserrat"/>
              </a:rPr>
              <a:t>Independent Task </a:t>
            </a:r>
            <a:endParaRPr sz="900">
              <a:solidFill>
                <a:schemeClr val="dk2"/>
              </a:solidFill>
            </a:endParaRPr>
          </a:p>
        </p:txBody>
      </p:sp>
      <p:sp>
        <p:nvSpPr>
          <p:cNvPr id="106" name="Google Shape;106;p17"/>
          <p:cNvSpPr txBox="1"/>
          <p:nvPr/>
        </p:nvSpPr>
        <p:spPr>
          <a:xfrm>
            <a:off x="1129175" y="8678300"/>
            <a:ext cx="3628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107" name="Google Shape;107;p17"/>
          <p:cNvSpPr txBox="1"/>
          <p:nvPr/>
        </p:nvSpPr>
        <p:spPr>
          <a:xfrm>
            <a:off x="642800" y="1862400"/>
            <a:ext cx="3628200" cy="29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000">
                <a:latin typeface="Montserrat"/>
                <a:ea typeface="Montserrat"/>
                <a:cs typeface="Montserrat"/>
                <a:sym typeface="Montserrat"/>
              </a:rPr>
              <a:t>Solve the problems by</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marking the numbers</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on the number line.</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Make the numbers using tens and ones to check!</a:t>
            </a:r>
            <a:endParaRPr sz="3000">
              <a:latin typeface="Montserrat"/>
              <a:ea typeface="Montserrat"/>
              <a:cs typeface="Montserrat"/>
              <a:sym typeface="Montserrat"/>
            </a:endParaRPr>
          </a:p>
        </p:txBody>
      </p:sp>
      <p:pic>
        <p:nvPicPr>
          <p:cNvPr id="108" name="Google Shape;108;p17"/>
          <p:cNvPicPr preferRelativeResize="0"/>
          <p:nvPr/>
        </p:nvPicPr>
        <p:blipFill>
          <a:blip r:embed="rId3">
            <a:alphaModFix/>
          </a:blip>
          <a:stretch>
            <a:fillRect/>
          </a:stretch>
        </p:blipFill>
        <p:spPr>
          <a:xfrm>
            <a:off x="4465600" y="2011350"/>
            <a:ext cx="13487850" cy="3599850"/>
          </a:xfrm>
          <a:prstGeom prst="rect">
            <a:avLst/>
          </a:prstGeom>
          <a:noFill/>
          <a:ln>
            <a:noFill/>
          </a:ln>
        </p:spPr>
      </p:pic>
      <p:sp>
        <p:nvSpPr>
          <p:cNvPr id="109" name="Google Shape;109;p17"/>
          <p:cNvSpPr/>
          <p:nvPr/>
        </p:nvSpPr>
        <p:spPr>
          <a:xfrm>
            <a:off x="5165925" y="2164425"/>
            <a:ext cx="98784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Look at the 5 numbers below:</a:t>
            </a:r>
            <a:endParaRPr sz="2800">
              <a:solidFill>
                <a:schemeClr val="dk2"/>
              </a:solidFill>
              <a:latin typeface="Montserrat"/>
              <a:ea typeface="Montserrat"/>
              <a:cs typeface="Montserrat"/>
              <a:sym typeface="Montserrat"/>
            </a:endParaRPr>
          </a:p>
        </p:txBody>
      </p:sp>
      <p:sp>
        <p:nvSpPr>
          <p:cNvPr id="110" name="Google Shape;110;p17"/>
          <p:cNvSpPr/>
          <p:nvPr/>
        </p:nvSpPr>
        <p:spPr>
          <a:xfrm>
            <a:off x="5567075"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6</a:t>
            </a:r>
            <a:endParaRPr sz="4900">
              <a:solidFill>
                <a:schemeClr val="dk2"/>
              </a:solidFill>
              <a:latin typeface="Montserrat"/>
              <a:ea typeface="Montserrat"/>
              <a:cs typeface="Montserrat"/>
              <a:sym typeface="Montserrat"/>
            </a:endParaRPr>
          </a:p>
        </p:txBody>
      </p:sp>
      <p:sp>
        <p:nvSpPr>
          <p:cNvPr id="111" name="Google Shape;111;p17"/>
          <p:cNvSpPr/>
          <p:nvPr/>
        </p:nvSpPr>
        <p:spPr>
          <a:xfrm>
            <a:off x="7652450"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1</a:t>
            </a:r>
            <a:endParaRPr sz="4900">
              <a:solidFill>
                <a:schemeClr val="dk2"/>
              </a:solidFill>
              <a:latin typeface="Montserrat"/>
              <a:ea typeface="Montserrat"/>
              <a:cs typeface="Montserrat"/>
              <a:sym typeface="Montserrat"/>
            </a:endParaRPr>
          </a:p>
        </p:txBody>
      </p:sp>
      <p:sp>
        <p:nvSpPr>
          <p:cNvPr id="112" name="Google Shape;112;p17"/>
          <p:cNvSpPr/>
          <p:nvPr/>
        </p:nvSpPr>
        <p:spPr>
          <a:xfrm>
            <a:off x="9297250"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3</a:t>
            </a:r>
            <a:endParaRPr sz="4900">
              <a:solidFill>
                <a:schemeClr val="dk2"/>
              </a:solidFill>
              <a:latin typeface="Montserrat"/>
              <a:ea typeface="Montserrat"/>
              <a:cs typeface="Montserrat"/>
              <a:sym typeface="Montserrat"/>
            </a:endParaRPr>
          </a:p>
        </p:txBody>
      </p:sp>
      <p:sp>
        <p:nvSpPr>
          <p:cNvPr id="113" name="Google Shape;113;p17"/>
          <p:cNvSpPr/>
          <p:nvPr/>
        </p:nvSpPr>
        <p:spPr>
          <a:xfrm>
            <a:off x="11119750" y="3224275"/>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7</a:t>
            </a:r>
            <a:endParaRPr sz="4900">
              <a:solidFill>
                <a:schemeClr val="dk2"/>
              </a:solidFill>
              <a:latin typeface="Montserrat"/>
              <a:ea typeface="Montserrat"/>
              <a:cs typeface="Montserrat"/>
              <a:sym typeface="Montserrat"/>
            </a:endParaRPr>
          </a:p>
        </p:txBody>
      </p:sp>
      <p:sp>
        <p:nvSpPr>
          <p:cNvPr id="114" name="Google Shape;114;p17"/>
          <p:cNvSpPr/>
          <p:nvPr/>
        </p:nvSpPr>
        <p:spPr>
          <a:xfrm>
            <a:off x="12942250"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9</a:t>
            </a:r>
            <a:endParaRPr sz="49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idx="12" type="sldNum"/>
          </p:nvPr>
        </p:nvSpPr>
        <p:spPr>
          <a:xfrm>
            <a:off x="1376912" y="14379975"/>
            <a:ext cx="2160000" cy="5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0" name="Google Shape;120;p18"/>
          <p:cNvSpPr/>
          <p:nvPr/>
        </p:nvSpPr>
        <p:spPr>
          <a:xfrm>
            <a:off x="597425" y="340350"/>
            <a:ext cx="11248800" cy="8790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5400">
                <a:solidFill>
                  <a:schemeClr val="dk2"/>
                </a:solidFill>
                <a:latin typeface="Montserrat"/>
                <a:ea typeface="Montserrat"/>
                <a:cs typeface="Montserrat"/>
                <a:sym typeface="Montserrat"/>
              </a:rPr>
              <a:t>Independent Task - Answers</a:t>
            </a:r>
            <a:endParaRPr sz="900">
              <a:solidFill>
                <a:schemeClr val="dk2"/>
              </a:solidFill>
            </a:endParaRPr>
          </a:p>
        </p:txBody>
      </p:sp>
      <p:sp>
        <p:nvSpPr>
          <p:cNvPr id="121" name="Google Shape;121;p18"/>
          <p:cNvSpPr txBox="1"/>
          <p:nvPr/>
        </p:nvSpPr>
        <p:spPr>
          <a:xfrm>
            <a:off x="1129175" y="8678300"/>
            <a:ext cx="3628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122" name="Google Shape;122;p18"/>
          <p:cNvSpPr txBox="1"/>
          <p:nvPr/>
        </p:nvSpPr>
        <p:spPr>
          <a:xfrm>
            <a:off x="642800" y="1862400"/>
            <a:ext cx="3628200" cy="29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000">
                <a:latin typeface="Montserrat"/>
                <a:ea typeface="Montserrat"/>
                <a:cs typeface="Montserrat"/>
                <a:sym typeface="Montserrat"/>
              </a:rPr>
              <a:t>Solve the problems by</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marking the numbers</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on the number line.</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Make the numbers using tens and ones to check!</a:t>
            </a:r>
            <a:endParaRPr sz="3000">
              <a:latin typeface="Montserrat"/>
              <a:ea typeface="Montserrat"/>
              <a:cs typeface="Montserrat"/>
              <a:sym typeface="Montserrat"/>
            </a:endParaRPr>
          </a:p>
        </p:txBody>
      </p:sp>
      <p:pic>
        <p:nvPicPr>
          <p:cNvPr id="123" name="Google Shape;123;p18"/>
          <p:cNvPicPr preferRelativeResize="0"/>
          <p:nvPr/>
        </p:nvPicPr>
        <p:blipFill>
          <a:blip r:embed="rId3">
            <a:alphaModFix/>
          </a:blip>
          <a:stretch>
            <a:fillRect/>
          </a:stretch>
        </p:blipFill>
        <p:spPr>
          <a:xfrm>
            <a:off x="4463225" y="1969917"/>
            <a:ext cx="13110876" cy="5827059"/>
          </a:xfrm>
          <a:prstGeom prst="rect">
            <a:avLst/>
          </a:prstGeom>
          <a:noFill/>
          <a:ln>
            <a:noFill/>
          </a:ln>
        </p:spPr>
      </p:pic>
      <p:sp>
        <p:nvSpPr>
          <p:cNvPr id="124" name="Google Shape;124;p18"/>
          <p:cNvSpPr txBox="1"/>
          <p:nvPr/>
        </p:nvSpPr>
        <p:spPr>
          <a:xfrm>
            <a:off x="6871525" y="4722850"/>
            <a:ext cx="6573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55</a:t>
            </a:r>
            <a:endParaRPr b="1" sz="2800">
              <a:solidFill>
                <a:schemeClr val="accent2"/>
              </a:solidFill>
              <a:latin typeface="Montserrat"/>
              <a:ea typeface="Montserrat"/>
              <a:cs typeface="Montserrat"/>
              <a:sym typeface="Montserrat"/>
            </a:endParaRPr>
          </a:p>
        </p:txBody>
      </p:sp>
      <p:sp>
        <p:nvSpPr>
          <p:cNvPr id="125" name="Google Shape;125;p18"/>
          <p:cNvSpPr txBox="1"/>
          <p:nvPr/>
        </p:nvSpPr>
        <p:spPr>
          <a:xfrm>
            <a:off x="10968150" y="4613450"/>
            <a:ext cx="6573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25</a:t>
            </a:r>
            <a:endParaRPr b="1" sz="2800">
              <a:solidFill>
                <a:schemeClr val="accent2"/>
              </a:solidFill>
              <a:latin typeface="Montserrat"/>
              <a:ea typeface="Montserrat"/>
              <a:cs typeface="Montserrat"/>
              <a:sym typeface="Montserrat"/>
            </a:endParaRPr>
          </a:p>
        </p:txBody>
      </p:sp>
      <p:sp>
        <p:nvSpPr>
          <p:cNvPr id="126" name="Google Shape;126;p18"/>
          <p:cNvSpPr txBox="1"/>
          <p:nvPr/>
        </p:nvSpPr>
        <p:spPr>
          <a:xfrm>
            <a:off x="15064775" y="4613450"/>
            <a:ext cx="6573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35</a:t>
            </a:r>
            <a:endParaRPr b="1" sz="2800">
              <a:solidFill>
                <a:schemeClr val="accent2"/>
              </a:solidFill>
              <a:latin typeface="Montserrat"/>
              <a:ea typeface="Montserrat"/>
              <a:cs typeface="Montserrat"/>
              <a:sym typeface="Montserrat"/>
            </a:endParaRPr>
          </a:p>
        </p:txBody>
      </p:sp>
      <p:sp>
        <p:nvSpPr>
          <p:cNvPr id="127" name="Google Shape;127;p18"/>
          <p:cNvSpPr txBox="1"/>
          <p:nvPr/>
        </p:nvSpPr>
        <p:spPr>
          <a:xfrm>
            <a:off x="11290750" y="6416250"/>
            <a:ext cx="6573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55</a:t>
            </a:r>
            <a:endParaRPr b="1" sz="2800">
              <a:solidFill>
                <a:schemeClr val="accent2"/>
              </a:solidFill>
              <a:latin typeface="Montserrat"/>
              <a:ea typeface="Montserrat"/>
              <a:cs typeface="Montserrat"/>
              <a:sym typeface="Montserrat"/>
            </a:endParaRPr>
          </a:p>
        </p:txBody>
      </p:sp>
      <p:sp>
        <p:nvSpPr>
          <p:cNvPr id="128" name="Google Shape;128;p18"/>
          <p:cNvSpPr txBox="1"/>
          <p:nvPr/>
        </p:nvSpPr>
        <p:spPr>
          <a:xfrm>
            <a:off x="8014125" y="6416250"/>
            <a:ext cx="6573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25</a:t>
            </a:r>
            <a:endParaRPr b="1" sz="2800">
              <a:solidFill>
                <a:schemeClr val="accent2"/>
              </a:solidFill>
              <a:latin typeface="Montserrat"/>
              <a:ea typeface="Montserrat"/>
              <a:cs typeface="Montserrat"/>
              <a:sym typeface="Montserrat"/>
            </a:endParaRPr>
          </a:p>
        </p:txBody>
      </p:sp>
      <p:sp>
        <p:nvSpPr>
          <p:cNvPr id="129" name="Google Shape;129;p18"/>
          <p:cNvSpPr txBox="1"/>
          <p:nvPr/>
        </p:nvSpPr>
        <p:spPr>
          <a:xfrm>
            <a:off x="9139350" y="6416250"/>
            <a:ext cx="657300" cy="5400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35</a:t>
            </a:r>
            <a:endParaRPr b="1" sz="2800">
              <a:solidFill>
                <a:schemeClr val="accent2"/>
              </a:solidFill>
              <a:latin typeface="Montserrat"/>
              <a:ea typeface="Montserrat"/>
              <a:cs typeface="Montserrat"/>
              <a:sym typeface="Montserrat"/>
            </a:endParaRPr>
          </a:p>
        </p:txBody>
      </p:sp>
      <p:sp>
        <p:nvSpPr>
          <p:cNvPr id="130" name="Google Shape;130;p18"/>
          <p:cNvSpPr txBox="1"/>
          <p:nvPr/>
        </p:nvSpPr>
        <p:spPr>
          <a:xfrm>
            <a:off x="9009075" y="5262850"/>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Alan</a:t>
            </a:r>
            <a:endParaRPr b="1" sz="2800">
              <a:solidFill>
                <a:schemeClr val="accent2"/>
              </a:solidFill>
              <a:latin typeface="Montserrat"/>
              <a:ea typeface="Montserrat"/>
              <a:cs typeface="Montserrat"/>
              <a:sym typeface="Montserrat"/>
            </a:endParaRPr>
          </a:p>
        </p:txBody>
      </p:sp>
      <p:sp>
        <p:nvSpPr>
          <p:cNvPr id="131" name="Google Shape;131;p18"/>
          <p:cNvSpPr txBox="1"/>
          <p:nvPr/>
        </p:nvSpPr>
        <p:spPr>
          <a:xfrm>
            <a:off x="9303750" y="5839550"/>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Bert</a:t>
            </a:r>
            <a:endParaRPr b="1" sz="2800">
              <a:solidFill>
                <a:schemeClr val="accent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idx="12" type="sldNum"/>
          </p:nvPr>
        </p:nvSpPr>
        <p:spPr>
          <a:xfrm>
            <a:off x="1376912" y="14379975"/>
            <a:ext cx="2160000" cy="5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7" name="Google Shape;137;p19"/>
          <p:cNvSpPr/>
          <p:nvPr/>
        </p:nvSpPr>
        <p:spPr>
          <a:xfrm>
            <a:off x="597425" y="340350"/>
            <a:ext cx="13149900" cy="8790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5400">
                <a:solidFill>
                  <a:schemeClr val="dk2"/>
                </a:solidFill>
                <a:latin typeface="Montserrat"/>
                <a:ea typeface="Montserrat"/>
                <a:cs typeface="Montserrat"/>
                <a:sym typeface="Montserrat"/>
              </a:rPr>
              <a:t>Independent Task - Answers </a:t>
            </a:r>
            <a:endParaRPr sz="900">
              <a:solidFill>
                <a:schemeClr val="dk2"/>
              </a:solidFill>
            </a:endParaRPr>
          </a:p>
        </p:txBody>
      </p:sp>
      <p:sp>
        <p:nvSpPr>
          <p:cNvPr id="138" name="Google Shape;138;p19"/>
          <p:cNvSpPr txBox="1"/>
          <p:nvPr/>
        </p:nvSpPr>
        <p:spPr>
          <a:xfrm>
            <a:off x="1129175" y="8678300"/>
            <a:ext cx="3628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139" name="Google Shape;139;p19"/>
          <p:cNvSpPr txBox="1"/>
          <p:nvPr/>
        </p:nvSpPr>
        <p:spPr>
          <a:xfrm>
            <a:off x="642800" y="1862400"/>
            <a:ext cx="3628200" cy="29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000">
                <a:latin typeface="Montserrat"/>
                <a:ea typeface="Montserrat"/>
                <a:cs typeface="Montserrat"/>
                <a:sym typeface="Montserrat"/>
              </a:rPr>
              <a:t>Solve the problems by</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marking the numbers</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on the number line.</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Make the numbers using tens and ones to check!</a:t>
            </a:r>
            <a:endParaRPr sz="3000">
              <a:latin typeface="Montserrat"/>
              <a:ea typeface="Montserrat"/>
              <a:cs typeface="Montserrat"/>
              <a:sym typeface="Montserrat"/>
            </a:endParaRPr>
          </a:p>
        </p:txBody>
      </p:sp>
      <p:pic>
        <p:nvPicPr>
          <p:cNvPr id="140" name="Google Shape;140;p19"/>
          <p:cNvPicPr preferRelativeResize="0"/>
          <p:nvPr/>
        </p:nvPicPr>
        <p:blipFill>
          <a:blip r:embed="rId3">
            <a:alphaModFix/>
          </a:blip>
          <a:stretch>
            <a:fillRect/>
          </a:stretch>
        </p:blipFill>
        <p:spPr>
          <a:xfrm>
            <a:off x="4757375" y="1507325"/>
            <a:ext cx="12854750" cy="7170975"/>
          </a:xfrm>
          <a:prstGeom prst="rect">
            <a:avLst/>
          </a:prstGeom>
          <a:noFill/>
          <a:ln>
            <a:noFill/>
          </a:ln>
        </p:spPr>
      </p:pic>
      <p:sp>
        <p:nvSpPr>
          <p:cNvPr id="141" name="Google Shape;141;p19"/>
          <p:cNvSpPr txBox="1"/>
          <p:nvPr/>
        </p:nvSpPr>
        <p:spPr>
          <a:xfrm>
            <a:off x="7351025" y="4271700"/>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12</a:t>
            </a:r>
            <a:endParaRPr b="1" sz="2800">
              <a:solidFill>
                <a:schemeClr val="accent2"/>
              </a:solidFill>
              <a:latin typeface="Montserrat"/>
              <a:ea typeface="Montserrat"/>
              <a:cs typeface="Montserrat"/>
              <a:sym typeface="Montserrat"/>
            </a:endParaRPr>
          </a:p>
        </p:txBody>
      </p:sp>
      <p:sp>
        <p:nvSpPr>
          <p:cNvPr id="142" name="Google Shape;142;p19"/>
          <p:cNvSpPr txBox="1"/>
          <p:nvPr/>
        </p:nvSpPr>
        <p:spPr>
          <a:xfrm>
            <a:off x="11204675" y="4271700"/>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12</a:t>
            </a:r>
            <a:endParaRPr b="1" sz="2800">
              <a:solidFill>
                <a:schemeClr val="accent2"/>
              </a:solidFill>
              <a:latin typeface="Montserrat"/>
              <a:ea typeface="Montserrat"/>
              <a:cs typeface="Montserrat"/>
              <a:sym typeface="Montserrat"/>
            </a:endParaRPr>
          </a:p>
        </p:txBody>
      </p:sp>
      <p:sp>
        <p:nvSpPr>
          <p:cNvPr id="143" name="Google Shape;143;p19"/>
          <p:cNvSpPr txBox="1"/>
          <p:nvPr/>
        </p:nvSpPr>
        <p:spPr>
          <a:xfrm>
            <a:off x="15058325" y="4271700"/>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52</a:t>
            </a:r>
            <a:endParaRPr b="1" sz="2800">
              <a:solidFill>
                <a:schemeClr val="accent2"/>
              </a:solidFill>
              <a:latin typeface="Montserrat"/>
              <a:ea typeface="Montserrat"/>
              <a:cs typeface="Montserrat"/>
              <a:sym typeface="Montserrat"/>
            </a:endParaRPr>
          </a:p>
        </p:txBody>
      </p:sp>
      <p:sp>
        <p:nvSpPr>
          <p:cNvPr id="144" name="Google Shape;144;p19"/>
          <p:cNvSpPr txBox="1"/>
          <p:nvPr/>
        </p:nvSpPr>
        <p:spPr>
          <a:xfrm>
            <a:off x="7005950" y="5010425"/>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12</a:t>
            </a:r>
            <a:endParaRPr b="1" sz="2800">
              <a:solidFill>
                <a:schemeClr val="accent2"/>
              </a:solidFill>
              <a:latin typeface="Montserrat"/>
              <a:ea typeface="Montserrat"/>
              <a:cs typeface="Montserrat"/>
              <a:sym typeface="Montserrat"/>
            </a:endParaRPr>
          </a:p>
        </p:txBody>
      </p:sp>
      <p:sp>
        <p:nvSpPr>
          <p:cNvPr id="145" name="Google Shape;145;p19"/>
          <p:cNvSpPr txBox="1"/>
          <p:nvPr/>
        </p:nvSpPr>
        <p:spPr>
          <a:xfrm>
            <a:off x="11204675" y="4873500"/>
            <a:ext cx="16644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2"/>
                </a:solidFill>
                <a:latin typeface="Montserrat"/>
                <a:ea typeface="Montserrat"/>
                <a:cs typeface="Montserrat"/>
                <a:sym typeface="Montserrat"/>
              </a:rPr>
              <a:t>52</a:t>
            </a:r>
            <a:endParaRPr b="1" sz="2800">
              <a:solidFill>
                <a:schemeClr val="accent2"/>
              </a:solidFill>
              <a:latin typeface="Montserrat"/>
              <a:ea typeface="Montserrat"/>
              <a:cs typeface="Montserrat"/>
              <a:sym typeface="Montserrat"/>
            </a:endParaRPr>
          </a:p>
        </p:txBody>
      </p:sp>
      <p:cxnSp>
        <p:nvCxnSpPr>
          <p:cNvPr id="146" name="Google Shape;146;p19"/>
          <p:cNvCxnSpPr/>
          <p:nvPr/>
        </p:nvCxnSpPr>
        <p:spPr>
          <a:xfrm flipH="1" rot="10800000">
            <a:off x="11917325" y="7636475"/>
            <a:ext cx="302100" cy="284400"/>
          </a:xfrm>
          <a:prstGeom prst="straightConnector1">
            <a:avLst/>
          </a:prstGeom>
          <a:noFill/>
          <a:ln cap="flat" cmpd="sng" w="38100">
            <a:solidFill>
              <a:schemeClr val="accent2"/>
            </a:solidFill>
            <a:prstDash val="solid"/>
            <a:round/>
            <a:headEnd len="med" w="med" type="none"/>
            <a:tailEnd len="med" w="med" type="none"/>
          </a:ln>
        </p:spPr>
      </p:cxnSp>
      <p:cxnSp>
        <p:nvCxnSpPr>
          <p:cNvPr id="147" name="Google Shape;147;p19"/>
          <p:cNvCxnSpPr/>
          <p:nvPr/>
        </p:nvCxnSpPr>
        <p:spPr>
          <a:xfrm flipH="1" rot="10800000">
            <a:off x="11885825" y="8250825"/>
            <a:ext cx="302100" cy="28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idx="12" type="sldNum"/>
          </p:nvPr>
        </p:nvSpPr>
        <p:spPr>
          <a:xfrm>
            <a:off x="1376912" y="14379975"/>
            <a:ext cx="2160000" cy="5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20"/>
          <p:cNvSpPr/>
          <p:nvPr/>
        </p:nvSpPr>
        <p:spPr>
          <a:xfrm>
            <a:off x="597425" y="340350"/>
            <a:ext cx="11994900" cy="879000"/>
          </a:xfrm>
          <a:prstGeom prst="rect">
            <a:avLst/>
          </a:prstGeom>
          <a:noFill/>
          <a:ln>
            <a:noFill/>
          </a:ln>
        </p:spPr>
        <p:txBody>
          <a:bodyPr anchorCtr="0" anchor="t" bIns="68550" lIns="137150" spcFirstLastPara="1" rIns="137150" wrap="square" tIns="68550">
            <a:noAutofit/>
          </a:bodyPr>
          <a:lstStyle/>
          <a:p>
            <a:pPr indent="0" lvl="0" marL="0" marR="0" rtl="0" algn="l">
              <a:lnSpc>
                <a:spcPct val="130000"/>
              </a:lnSpc>
              <a:spcBef>
                <a:spcPts val="0"/>
              </a:spcBef>
              <a:spcAft>
                <a:spcPts val="0"/>
              </a:spcAft>
              <a:buNone/>
            </a:pPr>
            <a:r>
              <a:rPr b="1" lang="en-GB" sz="5400">
                <a:solidFill>
                  <a:schemeClr val="dk2"/>
                </a:solidFill>
                <a:latin typeface="Montserrat"/>
                <a:ea typeface="Montserrat"/>
                <a:cs typeface="Montserrat"/>
                <a:sym typeface="Montserrat"/>
              </a:rPr>
              <a:t>Independent Task - Answers </a:t>
            </a:r>
            <a:endParaRPr sz="900">
              <a:solidFill>
                <a:schemeClr val="dk2"/>
              </a:solidFill>
            </a:endParaRPr>
          </a:p>
        </p:txBody>
      </p:sp>
      <p:sp>
        <p:nvSpPr>
          <p:cNvPr id="154" name="Google Shape;154;p20"/>
          <p:cNvSpPr txBox="1"/>
          <p:nvPr/>
        </p:nvSpPr>
        <p:spPr>
          <a:xfrm>
            <a:off x="1129175" y="8678300"/>
            <a:ext cx="3628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155" name="Google Shape;155;p20"/>
          <p:cNvSpPr txBox="1"/>
          <p:nvPr/>
        </p:nvSpPr>
        <p:spPr>
          <a:xfrm>
            <a:off x="642800" y="1862400"/>
            <a:ext cx="3628200" cy="29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000">
                <a:latin typeface="Montserrat"/>
                <a:ea typeface="Montserrat"/>
                <a:cs typeface="Montserrat"/>
                <a:sym typeface="Montserrat"/>
              </a:rPr>
              <a:t>Solve the problems by</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marking the numbers</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on the number line.</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3000">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latin typeface="Montserrat"/>
                <a:ea typeface="Montserrat"/>
                <a:cs typeface="Montserrat"/>
                <a:sym typeface="Montserrat"/>
              </a:rPr>
              <a:t>Make the numbers using tens and ones to check!</a:t>
            </a:r>
            <a:endParaRPr sz="3000">
              <a:latin typeface="Montserrat"/>
              <a:ea typeface="Montserrat"/>
              <a:cs typeface="Montserrat"/>
              <a:sym typeface="Montserrat"/>
            </a:endParaRPr>
          </a:p>
        </p:txBody>
      </p:sp>
      <p:pic>
        <p:nvPicPr>
          <p:cNvPr id="156" name="Google Shape;156;p20"/>
          <p:cNvPicPr preferRelativeResize="0"/>
          <p:nvPr/>
        </p:nvPicPr>
        <p:blipFill>
          <a:blip r:embed="rId3">
            <a:alphaModFix/>
          </a:blip>
          <a:stretch>
            <a:fillRect/>
          </a:stretch>
        </p:blipFill>
        <p:spPr>
          <a:xfrm>
            <a:off x="4465600" y="2011350"/>
            <a:ext cx="13487850" cy="3599850"/>
          </a:xfrm>
          <a:prstGeom prst="rect">
            <a:avLst/>
          </a:prstGeom>
          <a:noFill/>
          <a:ln>
            <a:noFill/>
          </a:ln>
        </p:spPr>
      </p:pic>
      <p:sp>
        <p:nvSpPr>
          <p:cNvPr id="157" name="Google Shape;157;p20"/>
          <p:cNvSpPr/>
          <p:nvPr/>
        </p:nvSpPr>
        <p:spPr>
          <a:xfrm>
            <a:off x="5165925" y="2164425"/>
            <a:ext cx="98784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Look at the 5 numbers below:</a:t>
            </a:r>
            <a:endParaRPr sz="2800">
              <a:solidFill>
                <a:schemeClr val="dk2"/>
              </a:solidFill>
              <a:latin typeface="Montserrat"/>
              <a:ea typeface="Montserrat"/>
              <a:cs typeface="Montserrat"/>
              <a:sym typeface="Montserrat"/>
            </a:endParaRPr>
          </a:p>
        </p:txBody>
      </p:sp>
      <p:sp>
        <p:nvSpPr>
          <p:cNvPr id="158" name="Google Shape;158;p20"/>
          <p:cNvSpPr/>
          <p:nvPr/>
        </p:nvSpPr>
        <p:spPr>
          <a:xfrm>
            <a:off x="5567075"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6</a:t>
            </a:r>
            <a:endParaRPr sz="4900">
              <a:solidFill>
                <a:schemeClr val="dk2"/>
              </a:solidFill>
              <a:latin typeface="Montserrat"/>
              <a:ea typeface="Montserrat"/>
              <a:cs typeface="Montserrat"/>
              <a:sym typeface="Montserrat"/>
            </a:endParaRPr>
          </a:p>
        </p:txBody>
      </p:sp>
      <p:sp>
        <p:nvSpPr>
          <p:cNvPr id="159" name="Google Shape;159;p20"/>
          <p:cNvSpPr/>
          <p:nvPr/>
        </p:nvSpPr>
        <p:spPr>
          <a:xfrm>
            <a:off x="7652450"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1</a:t>
            </a:r>
            <a:endParaRPr sz="4900">
              <a:solidFill>
                <a:schemeClr val="dk2"/>
              </a:solidFill>
              <a:latin typeface="Montserrat"/>
              <a:ea typeface="Montserrat"/>
              <a:cs typeface="Montserrat"/>
              <a:sym typeface="Montserrat"/>
            </a:endParaRPr>
          </a:p>
        </p:txBody>
      </p:sp>
      <p:sp>
        <p:nvSpPr>
          <p:cNvPr id="160" name="Google Shape;160;p20"/>
          <p:cNvSpPr/>
          <p:nvPr/>
        </p:nvSpPr>
        <p:spPr>
          <a:xfrm>
            <a:off x="9297250"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3</a:t>
            </a:r>
            <a:endParaRPr sz="4900">
              <a:solidFill>
                <a:schemeClr val="dk2"/>
              </a:solidFill>
              <a:latin typeface="Montserrat"/>
              <a:ea typeface="Montserrat"/>
              <a:cs typeface="Montserrat"/>
              <a:sym typeface="Montserrat"/>
            </a:endParaRPr>
          </a:p>
        </p:txBody>
      </p:sp>
      <p:sp>
        <p:nvSpPr>
          <p:cNvPr id="161" name="Google Shape;161;p20"/>
          <p:cNvSpPr/>
          <p:nvPr/>
        </p:nvSpPr>
        <p:spPr>
          <a:xfrm>
            <a:off x="11119750" y="3224275"/>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7</a:t>
            </a:r>
            <a:endParaRPr sz="4900">
              <a:solidFill>
                <a:schemeClr val="dk2"/>
              </a:solidFill>
              <a:latin typeface="Montserrat"/>
              <a:ea typeface="Montserrat"/>
              <a:cs typeface="Montserrat"/>
              <a:sym typeface="Montserrat"/>
            </a:endParaRPr>
          </a:p>
        </p:txBody>
      </p:sp>
      <p:sp>
        <p:nvSpPr>
          <p:cNvPr id="162" name="Google Shape;162;p20"/>
          <p:cNvSpPr/>
          <p:nvPr/>
        </p:nvSpPr>
        <p:spPr>
          <a:xfrm>
            <a:off x="12942250" y="3114900"/>
            <a:ext cx="789300" cy="44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4900">
                <a:solidFill>
                  <a:schemeClr val="dk2"/>
                </a:solidFill>
                <a:latin typeface="Montserrat"/>
                <a:ea typeface="Montserrat"/>
                <a:cs typeface="Montserrat"/>
                <a:sym typeface="Montserrat"/>
              </a:rPr>
              <a:t>9</a:t>
            </a:r>
            <a:endParaRPr sz="4900">
              <a:solidFill>
                <a:schemeClr val="dk2"/>
              </a:solidFill>
              <a:latin typeface="Montserrat"/>
              <a:ea typeface="Montserrat"/>
              <a:cs typeface="Montserrat"/>
              <a:sym typeface="Montserrat"/>
            </a:endParaRPr>
          </a:p>
        </p:txBody>
      </p:sp>
      <p:sp>
        <p:nvSpPr>
          <p:cNvPr id="163" name="Google Shape;163;p20"/>
          <p:cNvSpPr txBox="1"/>
          <p:nvPr/>
        </p:nvSpPr>
        <p:spPr>
          <a:xfrm>
            <a:off x="5183675" y="5966525"/>
            <a:ext cx="10659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accent2"/>
                </a:solidFill>
                <a:latin typeface="Montserrat"/>
                <a:ea typeface="Montserrat"/>
                <a:cs typeface="Montserrat"/>
                <a:sym typeface="Montserrat"/>
              </a:rPr>
              <a:t>13</a:t>
            </a:r>
            <a:endParaRPr b="1" sz="4000">
              <a:solidFill>
                <a:schemeClr val="accent2"/>
              </a:solidFill>
              <a:latin typeface="Montserrat"/>
              <a:ea typeface="Montserrat"/>
              <a:cs typeface="Montserrat"/>
              <a:sym typeface="Montserrat"/>
            </a:endParaRPr>
          </a:p>
        </p:txBody>
      </p:sp>
      <p:sp>
        <p:nvSpPr>
          <p:cNvPr id="164" name="Google Shape;164;p20"/>
          <p:cNvSpPr txBox="1"/>
          <p:nvPr/>
        </p:nvSpPr>
        <p:spPr>
          <a:xfrm>
            <a:off x="5183675" y="6845525"/>
            <a:ext cx="10659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accent2"/>
                </a:solidFill>
                <a:latin typeface="Montserrat"/>
                <a:ea typeface="Montserrat"/>
                <a:cs typeface="Montserrat"/>
                <a:sym typeface="Montserrat"/>
              </a:rPr>
              <a:t>97</a:t>
            </a:r>
            <a:endParaRPr b="1" sz="4000">
              <a:solidFill>
                <a:schemeClr val="accent2"/>
              </a:solidFill>
              <a:latin typeface="Montserrat"/>
              <a:ea typeface="Montserrat"/>
              <a:cs typeface="Montserrat"/>
              <a:sym typeface="Montserrat"/>
            </a:endParaRPr>
          </a:p>
        </p:txBody>
      </p:sp>
      <p:sp>
        <p:nvSpPr>
          <p:cNvPr id="165" name="Google Shape;165;p20"/>
          <p:cNvSpPr txBox="1"/>
          <p:nvPr/>
        </p:nvSpPr>
        <p:spPr>
          <a:xfrm>
            <a:off x="8935050" y="6047850"/>
            <a:ext cx="7725900" cy="22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accent2"/>
                </a:solidFill>
                <a:latin typeface="Montserrat"/>
                <a:ea typeface="Montserrat"/>
                <a:cs typeface="Montserrat"/>
                <a:sym typeface="Montserrat"/>
              </a:rPr>
              <a:t>13, 16, 17, 19</a:t>
            </a:r>
            <a:endParaRPr b="1" sz="40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b="1" sz="4000">
              <a:solidFill>
                <a:schemeClr val="accent2"/>
              </a:solidFill>
              <a:latin typeface="Montserrat"/>
              <a:ea typeface="Montserrat"/>
              <a:cs typeface="Montserrat"/>
              <a:sym typeface="Montserrat"/>
            </a:endParaRPr>
          </a:p>
          <a:p>
            <a:pPr indent="0" lvl="0" marL="0" rtl="0" algn="l">
              <a:spcBef>
                <a:spcPts val="0"/>
              </a:spcBef>
              <a:spcAft>
                <a:spcPts val="0"/>
              </a:spcAft>
              <a:buNone/>
            </a:pPr>
            <a:r>
              <a:rPr b="1" lang="en-GB" sz="4000">
                <a:solidFill>
                  <a:schemeClr val="accent2"/>
                </a:solidFill>
                <a:latin typeface="Montserrat"/>
                <a:ea typeface="Montserrat"/>
                <a:cs typeface="Montserrat"/>
                <a:sym typeface="Montserrat"/>
              </a:rPr>
              <a:t>13, 16, 17, 19, 31, 36, 37, 39 </a:t>
            </a:r>
            <a:endParaRPr b="1" sz="4000">
              <a:solidFill>
                <a:schemeClr val="accent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