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E274E0F-6C5C-4E6E-B086-E8EBDB0A38A6}">
  <a:tblStyle styleId="{7E274E0F-6C5C-4E6E-B086-E8EBDB0A38A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0" name="Google Shape;20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" name="Google Shape;23;p6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" type="body"/>
          </p:nvPr>
        </p:nvSpPr>
        <p:spPr>
          <a:xfrm>
            <a:off x="1722120" y="1155322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4000">
                <a:solidFill>
                  <a:srgbClr val="4B3241"/>
                </a:solidFill>
              </a:rPr>
              <a:t>Mathematics</a:t>
            </a:r>
            <a:endParaRPr sz="4000">
              <a:solidFill>
                <a:srgbClr val="4B3241"/>
              </a:solidFill>
            </a:endParaRPr>
          </a:p>
        </p:txBody>
      </p:sp>
      <p:sp>
        <p:nvSpPr>
          <p:cNvPr id="32" name="Google Shape;32;p7"/>
          <p:cNvSpPr txBox="1"/>
          <p:nvPr>
            <p:ph idx="4294967295" type="ctrTitle"/>
          </p:nvPr>
        </p:nvSpPr>
        <p:spPr>
          <a:xfrm>
            <a:off x="1722120" y="2830830"/>
            <a:ext cx="16452850" cy="372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Choosing the right graph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1722120" y="7282840"/>
            <a:ext cx="7902575" cy="12398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 Millar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1225868" y="2103120"/>
            <a:ext cx="7600950" cy="1562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Western Europe has a higher average life expectancy than Africa or Asia</a:t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9144000" y="6386350"/>
            <a:ext cx="7600950" cy="1562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is a positive correlation between life expectancy and GDP per capita</a:t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3200" y="1971280"/>
            <a:ext cx="6217920" cy="385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5868" y="4852585"/>
            <a:ext cx="6870383" cy="462963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4379595" y="1094176"/>
            <a:ext cx="364236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Example charts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" y="762000"/>
            <a:ext cx="2750819" cy="916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349" y="5730240"/>
            <a:ext cx="3829051" cy="333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2482" y="2849880"/>
            <a:ext cx="6949438" cy="229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40240" y="2849880"/>
            <a:ext cx="6812280" cy="242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79080" y="5867400"/>
            <a:ext cx="8183880" cy="344424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/>
          <p:nvPr/>
        </p:nvSpPr>
        <p:spPr>
          <a:xfrm>
            <a:off x="975360" y="1972705"/>
            <a:ext cx="10868681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What’s the same and what’s different about these graphs?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349" y="5730240"/>
            <a:ext cx="3829051" cy="333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2" y="2849880"/>
            <a:ext cx="6949438" cy="229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40240" y="2849880"/>
            <a:ext cx="6812280" cy="242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79080" y="5867400"/>
            <a:ext cx="8183880" cy="344424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/>
          <p:nvPr/>
        </p:nvSpPr>
        <p:spPr>
          <a:xfrm>
            <a:off x="975360" y="1972705"/>
            <a:ext cx="8584401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data had to be collected for each graph?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/>
        </p:nvSpPr>
        <p:spPr>
          <a:xfrm>
            <a:off x="838201" y="1968490"/>
            <a:ext cx="848867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table on the right shows data collected on life </a:t>
            </a: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expectancy</a:t>
            </a: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GDP per capita ($) for different countries.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summary statistics for the following</a:t>
            </a:r>
            <a:endParaRPr/>
          </a:p>
        </p:txBody>
      </p:sp>
      <p:graphicFrame>
        <p:nvGraphicFramePr>
          <p:cNvPr id="58" name="Google Shape;58;p10"/>
          <p:cNvGraphicFramePr/>
          <p:nvPr/>
        </p:nvGraphicFramePr>
        <p:xfrm>
          <a:off x="11079480" y="5745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{7E274E0F-6C5C-4E6E-B086-E8EBDB0A38A6}</a:tableStyleId>
              </a:tblPr>
              <a:tblGrid>
                <a:gridCol w="1905000"/>
                <a:gridCol w="2316475"/>
                <a:gridCol w="1493525"/>
                <a:gridCol w="1295400"/>
              </a:tblGrid>
              <a:tr h="59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Country</a:t>
                      </a:r>
                      <a:endParaRPr b="1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Continent</a:t>
                      </a:r>
                      <a:endParaRPr b="1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Life Expectancy</a:t>
                      </a:r>
                      <a:endParaRPr b="1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GDP</a:t>
                      </a:r>
                      <a:endParaRPr b="1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59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Belgium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Western Europe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81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59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France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Western Europe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82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38,000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59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Germany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Western Europe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81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46,000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59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UK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Western Europe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81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38,000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59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Spain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Western Europe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83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33,000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59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Sweden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Western Europe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82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2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Bangladesh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Asia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72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0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China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Asia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76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2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Afghanistan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Asia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64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1,900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0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Japan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Asia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84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0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Thailand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Asia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76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2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South Korea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Asia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82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0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Pakistan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Asia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67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0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Ethiopia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Africa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65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1,600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0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Chad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Africa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53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2,400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2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South Africa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Africa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63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0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Nigeria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Africa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53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0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Morocco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Africa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76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7,600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2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Swaziland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Africa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55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7,700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</a:tbl>
          </a:graphicData>
        </a:graphic>
      </p:graphicFrame>
      <p:graphicFrame>
        <p:nvGraphicFramePr>
          <p:cNvPr id="59" name="Google Shape;59;p10"/>
          <p:cNvGraphicFramePr/>
          <p:nvPr/>
        </p:nvGraphicFramePr>
        <p:xfrm>
          <a:off x="838200" y="40878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{7E274E0F-6C5C-4E6E-B086-E8EBDB0A38A6}</a:tableStyleId>
              </a:tblPr>
              <a:tblGrid>
                <a:gridCol w="1428150"/>
                <a:gridCol w="1687100"/>
                <a:gridCol w="1685550"/>
                <a:gridCol w="1715650"/>
                <a:gridCol w="933075"/>
                <a:gridCol w="1023375"/>
                <a:gridCol w="1158800"/>
              </a:tblGrid>
              <a:tr h="89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Sum Life Expectancy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 Life Expectancy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Range Life Expectancy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Sum GDP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 GDP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Range GDP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49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Western Europe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1220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Asia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1276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Africa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1104900" y="3810000"/>
            <a:ext cx="7600950" cy="1562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Western Europe has a higher average life expectancy than Africa or Asia</a:t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1104900" y="6386350"/>
            <a:ext cx="7600950" cy="1562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Western Europe has a higher average life expectancy AND GDP per capita than Africa or Asia </a:t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9144000" y="3810000"/>
            <a:ext cx="7600950" cy="1562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Asia has a wider of spread of GDP per capita than Western Europe or Asia</a:t>
            </a:r>
            <a:endParaRPr/>
          </a:p>
        </p:txBody>
      </p:sp>
      <p:sp>
        <p:nvSpPr>
          <p:cNvPr id="67" name="Google Shape;67;p11"/>
          <p:cNvSpPr/>
          <p:nvPr/>
        </p:nvSpPr>
        <p:spPr>
          <a:xfrm>
            <a:off x="9144000" y="6386350"/>
            <a:ext cx="7600950" cy="1562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is a positive correlation between life expectancy and GDP per capita</a:t>
            </a:r>
            <a:endParaRPr/>
          </a:p>
        </p:txBody>
      </p:sp>
      <p:sp>
        <p:nvSpPr>
          <p:cNvPr id="68" name="Google Shape;68;p11"/>
          <p:cNvSpPr txBox="1"/>
          <p:nvPr/>
        </p:nvSpPr>
        <p:spPr>
          <a:xfrm>
            <a:off x="1104900" y="2194560"/>
            <a:ext cx="1587246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data would you display, and in which graph, to test the following hypotheses?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1088400" y="45852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600"/>
              <a:t>Answers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349" y="5730240"/>
            <a:ext cx="3829051" cy="333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2" y="2849880"/>
            <a:ext cx="6949438" cy="229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40240" y="2849880"/>
            <a:ext cx="6812280" cy="242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79080" y="5867400"/>
            <a:ext cx="8183880" cy="344424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975360" y="1972705"/>
            <a:ext cx="8584401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data had to be collected for each graph?</a:t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4236720" y="2849880"/>
            <a:ext cx="364236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Favourite Sport</a:t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4236720" y="5566805"/>
            <a:ext cx="364236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Favourite Sport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12710160" y="2248690"/>
            <a:ext cx="3642360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Favourite Sport AND year group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3716000" y="5501640"/>
            <a:ext cx="3642360" cy="228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Test score and number of times exercising per week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838201" y="1968490"/>
            <a:ext cx="848867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table on the right shows data collected on life </a:t>
            </a: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expectancy</a:t>
            </a: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GDP per capita ($) for different countries.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summary statistics for the following</a:t>
            </a:r>
            <a:endParaRPr/>
          </a:p>
        </p:txBody>
      </p:sp>
      <p:graphicFrame>
        <p:nvGraphicFramePr>
          <p:cNvPr id="92" name="Google Shape;92;p14"/>
          <p:cNvGraphicFramePr/>
          <p:nvPr/>
        </p:nvGraphicFramePr>
        <p:xfrm>
          <a:off x="11079480" y="5745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{7E274E0F-6C5C-4E6E-B086-E8EBDB0A38A6}</a:tableStyleId>
              </a:tblPr>
              <a:tblGrid>
                <a:gridCol w="1905000"/>
                <a:gridCol w="2316475"/>
                <a:gridCol w="1493525"/>
                <a:gridCol w="1295400"/>
              </a:tblGrid>
              <a:tr h="59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Country</a:t>
                      </a:r>
                      <a:endParaRPr b="1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Continent</a:t>
                      </a:r>
                      <a:endParaRPr b="1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Life Expectancy</a:t>
                      </a:r>
                      <a:endParaRPr b="1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GDP</a:t>
                      </a:r>
                      <a:endParaRPr b="1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59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Belgium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Western Europe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81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59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France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Western Europe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82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38,000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59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Germany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Western Europe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81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46,000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59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UK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Western Europe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81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38,000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59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Spain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Western Europe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83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33,000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59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Sweden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Western Europe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82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2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Bangladesh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Asia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72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0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China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Asia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76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2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Afghanistan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Asia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64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1,900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0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Japan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Asia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84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0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Thailand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Asia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76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2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South Korea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Asia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82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0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Pakistan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Asia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67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0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Ethiopia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Africa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65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1,600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0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Chad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Africa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53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2,400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2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South Africa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Africa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63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0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Nigeria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Africa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53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6,000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0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Morocco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Africa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76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7,600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  <a:tr h="32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Swaziland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Africa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55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7,700</a:t>
                      </a:r>
                      <a:endParaRPr b="0" i="0" sz="1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6350" marL="6350" anchor="ctr"/>
                </a:tc>
              </a:tr>
            </a:tbl>
          </a:graphicData>
        </a:graphic>
      </p:graphicFrame>
      <p:graphicFrame>
        <p:nvGraphicFramePr>
          <p:cNvPr id="93" name="Google Shape;93;p14"/>
          <p:cNvGraphicFramePr/>
          <p:nvPr/>
        </p:nvGraphicFramePr>
        <p:xfrm>
          <a:off x="838200" y="40878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{7E274E0F-6C5C-4E6E-B086-E8EBDB0A38A6}</a:tableStyleId>
              </a:tblPr>
              <a:tblGrid>
                <a:gridCol w="1280150"/>
                <a:gridCol w="1813550"/>
                <a:gridCol w="1767850"/>
                <a:gridCol w="1661150"/>
                <a:gridCol w="1150725"/>
                <a:gridCol w="1054125"/>
                <a:gridCol w="1193650"/>
              </a:tblGrid>
              <a:tr h="898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Sum Life Expectancy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 Life Expectancy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Range Life Expectancy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Sum GDP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 GDP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Range GDP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49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Western Europe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238,000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39,667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13,000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20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Asia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521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74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115,900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16,557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34,100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76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Africa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365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61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37,300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6,217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10,400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1104900" y="3810000"/>
            <a:ext cx="7600950" cy="1562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Western Europe has a higher average life expectancy than Africa or Asia</a:t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1104900" y="6386350"/>
            <a:ext cx="7600950" cy="1562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Western Europe has a higher average life expectancy AND GDP per capita than Africa or Asia </a:t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9144000" y="3810000"/>
            <a:ext cx="7600950" cy="1562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Asia has a wider of spread of GDP per capita than Western Europe or Asia</a:t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9144000" y="6386350"/>
            <a:ext cx="7600950" cy="1562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is a positive correlation between life expectancy and GDP per capita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1104900" y="2194560"/>
            <a:ext cx="1587246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data would you display, and in which graph, to test the following hypotheses?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3794760" y="2683313"/>
            <a:ext cx="3642360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Bar chart of mean life expectancy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9302115" y="2648656"/>
            <a:ext cx="3642360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Bar chart of range of GDP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9302114" y="5298553"/>
            <a:ext cx="4764405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Scatter diagram, life expectancy vs GDP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1104900" y="5298553"/>
            <a:ext cx="7216139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Comparative bar chart of mean life expectancy and mean GDP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