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7FF3929-B44B-494B-8936-3414891EEC30}">
  <a:tblStyle styleId="{F7FF3929-B44B-494B-8936-3414891EEC3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302efb3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302efb3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004b8da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004b8da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004b8da9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004b8da9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004b8da97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004b8da97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9004b8da9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9004b8da9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9004b8da97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9004b8da97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004b8da97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004b8da97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004b8da9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004b8da9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9004b8da97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9004b8da97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5" name="Google Shape;75;p13"/>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activity intro"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7000">
                <a:solidFill>
                  <a:srgbClr val="4B3241"/>
                </a:solidFill>
              </a:rPr>
              <a:t>Lesson 1: How does Technology</a:t>
            </a:r>
            <a:br>
              <a:rPr lang="en-GB">
                <a:solidFill>
                  <a:srgbClr val="4B3241"/>
                </a:solidFill>
              </a:rPr>
            </a:br>
            <a:r>
              <a:rPr lang="en-GB" sz="7000">
                <a:solidFill>
                  <a:srgbClr val="4B3241"/>
                </a:solidFill>
              </a:rPr>
              <a:t>i</a:t>
            </a:r>
            <a:r>
              <a:rPr lang="en-GB" sz="7000">
                <a:solidFill>
                  <a:srgbClr val="4B3241"/>
                </a:solidFill>
              </a:rPr>
              <a:t>mpact us? </a:t>
            </a:r>
            <a:endParaRPr>
              <a:solidFill>
                <a:srgbClr val="4B3241"/>
              </a:solidFill>
            </a:endParaRPr>
          </a:p>
          <a:p>
            <a:pPr indent="0" lvl="0" marL="0" marR="0" rtl="0" algn="l">
              <a:lnSpc>
                <a:spcPct val="115000"/>
              </a:lnSpc>
              <a:spcBef>
                <a:spcPts val="0"/>
              </a:spcBef>
              <a:spcAft>
                <a:spcPts val="0"/>
              </a:spcAft>
              <a:buNone/>
            </a:pPr>
            <a:r>
              <a:t/>
            </a:r>
            <a:endParaRPr sz="5000">
              <a:solidFill>
                <a:srgbClr val="4B3241"/>
              </a:solidFill>
            </a:endParaRPr>
          </a:p>
          <a:p>
            <a:pPr indent="0" lvl="0" marL="0" marR="0" rtl="0" algn="l">
              <a:lnSpc>
                <a:spcPct val="115000"/>
              </a:lnSpc>
              <a:spcBef>
                <a:spcPts val="0"/>
              </a:spcBef>
              <a:spcAft>
                <a:spcPts val="0"/>
              </a:spcAft>
              <a:buNone/>
            </a:pPr>
            <a:r>
              <a:rPr lang="en-GB" sz="3000">
                <a:solidFill>
                  <a:srgbClr val="4B3241"/>
                </a:solidFill>
              </a:rPr>
              <a:t>Impact of Technology</a:t>
            </a:r>
            <a:endParaRPr sz="3000">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Computing</a:t>
            </a:r>
            <a:endParaRPr>
              <a:solidFill>
                <a:srgbClr val="4B3241"/>
              </a:solidFill>
            </a:endParaRPr>
          </a:p>
        </p:txBody>
      </p:sp>
      <p:sp>
        <p:nvSpPr>
          <p:cNvPr id="82" name="Google Shape;82;p14"/>
          <p:cNvSpPr txBox="1"/>
          <p:nvPr>
            <p:ph idx="4294967295" type="subTitle"/>
          </p:nvPr>
        </p:nvSpPr>
        <p:spPr>
          <a:xfrm>
            <a:off x="917950" y="7906150"/>
            <a:ext cx="110571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Irfan Amin</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rPr i="1" lang="en-GB" sz="1500">
                <a:solidFill>
                  <a:srgbClr val="4B3241"/>
                </a:solidFill>
              </a:rPr>
              <a:t>   </a:t>
            </a:r>
            <a:r>
              <a:rPr i="1" lang="en-GB" sz="1500">
                <a:solidFill>
                  <a:srgbClr val="4B3241"/>
                </a:solidFill>
              </a:rPr>
              <a:t>Materials from the Teach Computing Curriculum created by the National Centre for Computing Education</a:t>
            </a:r>
            <a:endParaRPr i="1" sz="15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4" name="Google Shape;84;p14"/>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2800"/>
            <a:ext cx="79020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1 - Student data leak</a:t>
            </a:r>
            <a:endParaRPr/>
          </a:p>
        </p:txBody>
      </p:sp>
      <p:sp>
        <p:nvSpPr>
          <p:cNvPr id="90" name="Google Shape;90;p15"/>
          <p:cNvSpPr txBox="1"/>
          <p:nvPr>
            <p:ph idx="1" type="body"/>
          </p:nvPr>
        </p:nvSpPr>
        <p:spPr>
          <a:xfrm>
            <a:off x="917950" y="2199450"/>
            <a:ext cx="10494300" cy="2013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b="1" lang="en-GB" sz="3500">
                <a:solidFill>
                  <a:srgbClr val="000000"/>
                </a:solidFill>
              </a:rPr>
              <a:t>10m Student’s Details Leaked</a:t>
            </a:r>
            <a:endParaRPr b="1" sz="3500">
              <a:solidFill>
                <a:srgbClr val="000000"/>
              </a:solidFill>
            </a:endParaRPr>
          </a:p>
          <a:p>
            <a:pPr indent="0" lvl="0" marL="0" rtl="0" algn="l">
              <a:spcBef>
                <a:spcPts val="2000"/>
              </a:spcBef>
              <a:spcAft>
                <a:spcPts val="2000"/>
              </a:spcAft>
              <a:buNone/>
            </a:pPr>
            <a:r>
              <a:rPr lang="en-GB">
                <a:solidFill>
                  <a:srgbClr val="000000"/>
                </a:solidFill>
              </a:rPr>
              <a:t>Having read the above fill out the table below.</a:t>
            </a:r>
            <a:endParaRPr>
              <a:solidFill>
                <a:srgbClr val="000000"/>
              </a:solidFill>
            </a:endParaRPr>
          </a:p>
        </p:txBody>
      </p:sp>
      <p:sp>
        <p:nvSpPr>
          <p:cNvPr id="91" name="Google Shape;91;p15"/>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92" name="Google Shape;92;p15"/>
          <p:cNvGraphicFramePr/>
          <p:nvPr/>
        </p:nvGraphicFramePr>
        <p:xfrm>
          <a:off x="952500" y="4572000"/>
          <a:ext cx="3000000" cy="3000000"/>
        </p:xfrm>
        <a:graphic>
          <a:graphicData uri="http://schemas.openxmlformats.org/drawingml/2006/table">
            <a:tbl>
              <a:tblPr>
                <a:noFill/>
                <a:tableStyleId>{F7FF3929-B44B-494B-8936-3414891EEC30}</a:tableStyleId>
              </a:tblPr>
              <a:tblGrid>
                <a:gridCol w="3986950"/>
                <a:gridCol w="12396050"/>
              </a:tblGrid>
              <a:tr h="627775">
                <a:tc>
                  <a:txBody>
                    <a:bodyPr/>
                    <a:lstStyle/>
                    <a:p>
                      <a:pPr indent="0" lvl="0" marL="0" rtl="0" algn="l">
                        <a:spcBef>
                          <a:spcPts val="0"/>
                        </a:spcBef>
                        <a:spcAft>
                          <a:spcPts val="0"/>
                        </a:spcAft>
                        <a:buNone/>
                      </a:pPr>
                      <a:r>
                        <a:rPr b="1" lang="en-GB" sz="3200">
                          <a:latin typeface="Montserrat"/>
                          <a:ea typeface="Montserrat"/>
                          <a:cs typeface="Montserrat"/>
                          <a:sym typeface="Montserrat"/>
                        </a:rPr>
                        <a:t>Question</a:t>
                      </a:r>
                      <a:endParaRPr b="1"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3200">
                          <a:latin typeface="Montserrat"/>
                          <a:ea typeface="Montserrat"/>
                          <a:cs typeface="Montserrat"/>
                          <a:sym typeface="Montserrat"/>
                        </a:rPr>
                        <a:t>Response</a:t>
                      </a:r>
                      <a:endParaRPr b="1"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212900">
                <a:tc>
                  <a:txBody>
                    <a:bodyPr/>
                    <a:lstStyle/>
                    <a:p>
                      <a:pPr indent="0" lvl="0" marL="0" rtl="0" algn="l">
                        <a:spcBef>
                          <a:spcPts val="0"/>
                        </a:spcBef>
                        <a:spcAft>
                          <a:spcPts val="0"/>
                        </a:spcAft>
                        <a:buNone/>
                      </a:pPr>
                      <a:r>
                        <a:rPr lang="en-GB" sz="3200">
                          <a:latin typeface="Montserrat"/>
                          <a:ea typeface="Montserrat"/>
                          <a:cs typeface="Montserrat"/>
                          <a:sym typeface="Montserrat"/>
                        </a:rPr>
                        <a:t>What was lost?</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212900">
                <a:tc>
                  <a:txBody>
                    <a:bodyPr/>
                    <a:lstStyle/>
                    <a:p>
                      <a:pPr indent="0" lvl="0" marL="0" rtl="0" algn="l">
                        <a:spcBef>
                          <a:spcPts val="0"/>
                        </a:spcBef>
                        <a:spcAft>
                          <a:spcPts val="0"/>
                        </a:spcAft>
                        <a:buNone/>
                      </a:pPr>
                      <a:r>
                        <a:rPr lang="en-GB" sz="3200">
                          <a:latin typeface="Montserrat"/>
                          <a:ea typeface="Montserrat"/>
                          <a:cs typeface="Montserrat"/>
                          <a:sym typeface="Montserrat"/>
                        </a:rPr>
                        <a:t>How did it happen?</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212900">
                <a:tc>
                  <a:txBody>
                    <a:bodyPr/>
                    <a:lstStyle/>
                    <a:p>
                      <a:pPr indent="0" lvl="0" marL="0" rtl="0" algn="l">
                        <a:spcBef>
                          <a:spcPts val="0"/>
                        </a:spcBef>
                        <a:spcAft>
                          <a:spcPts val="0"/>
                        </a:spcAft>
                        <a:buNone/>
                      </a:pPr>
                      <a:r>
                        <a:rPr lang="en-GB" sz="3200">
                          <a:latin typeface="Montserrat"/>
                          <a:ea typeface="Montserrat"/>
                          <a:cs typeface="Montserrat"/>
                          <a:sym typeface="Montserrat"/>
                        </a:rPr>
                        <a:t>What are the consequences?</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2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type="title"/>
          </p:nvPr>
        </p:nvSpPr>
        <p:spPr>
          <a:xfrm>
            <a:off x="917950" y="892800"/>
            <a:ext cx="98643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2 - Defining the key terms</a:t>
            </a:r>
            <a:endParaRPr/>
          </a:p>
        </p:txBody>
      </p:sp>
      <p:sp>
        <p:nvSpPr>
          <p:cNvPr id="98" name="Google Shape;98;p16"/>
          <p:cNvSpPr txBox="1"/>
          <p:nvPr>
            <p:ph idx="1" type="body"/>
          </p:nvPr>
        </p:nvSpPr>
        <p:spPr>
          <a:xfrm>
            <a:off x="917950" y="2199450"/>
            <a:ext cx="16452000" cy="6639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2000"/>
              </a:spcAft>
              <a:buNone/>
            </a:pPr>
            <a:r>
              <a:rPr lang="en-GB" sz="3500">
                <a:solidFill>
                  <a:srgbClr val="000000"/>
                </a:solidFill>
              </a:rPr>
              <a:t>On this </a:t>
            </a:r>
            <a:r>
              <a:rPr b="1" lang="en-GB" sz="3500">
                <a:solidFill>
                  <a:srgbClr val="000000"/>
                </a:solidFill>
              </a:rPr>
              <a:t>worksheet</a:t>
            </a:r>
            <a:r>
              <a:rPr lang="en-GB" sz="3500">
                <a:solidFill>
                  <a:srgbClr val="000000"/>
                </a:solidFill>
              </a:rPr>
              <a:t>, write a definition for each of the categories of impact.</a:t>
            </a:r>
            <a:endParaRPr>
              <a:solidFill>
                <a:srgbClr val="000000"/>
              </a:solidFill>
            </a:endParaRPr>
          </a:p>
        </p:txBody>
      </p:sp>
      <p:sp>
        <p:nvSpPr>
          <p:cNvPr id="99" name="Google Shape;99;p16"/>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100" name="Google Shape;100;p16"/>
          <p:cNvGraphicFramePr/>
          <p:nvPr/>
        </p:nvGraphicFramePr>
        <p:xfrm>
          <a:off x="952450" y="4915150"/>
          <a:ext cx="3000000" cy="3000000"/>
        </p:xfrm>
        <a:graphic>
          <a:graphicData uri="http://schemas.openxmlformats.org/drawingml/2006/table">
            <a:tbl>
              <a:tblPr>
                <a:noFill/>
                <a:tableStyleId>{F7FF3929-B44B-494B-8936-3414891EEC30}</a:tableStyleId>
              </a:tblPr>
              <a:tblGrid>
                <a:gridCol w="3276600"/>
                <a:gridCol w="3276600"/>
                <a:gridCol w="3276600"/>
                <a:gridCol w="3127525"/>
                <a:gridCol w="3425675"/>
              </a:tblGrid>
              <a:tr h="627925">
                <a:tc>
                  <a:txBody>
                    <a:bodyPr/>
                    <a:lstStyle/>
                    <a:p>
                      <a:pPr indent="0" lvl="0" marL="0" rtl="0" algn="ctr">
                        <a:spcBef>
                          <a:spcPts val="0"/>
                        </a:spcBef>
                        <a:spcAft>
                          <a:spcPts val="0"/>
                        </a:spcAft>
                        <a:buNone/>
                      </a:pPr>
                      <a:r>
                        <a:rPr b="1" lang="en-GB" sz="3200">
                          <a:latin typeface="Montserrat"/>
                          <a:ea typeface="Montserrat"/>
                          <a:cs typeface="Montserrat"/>
                          <a:sym typeface="Montserrat"/>
                        </a:rPr>
                        <a:t>Privacy</a:t>
                      </a:r>
                      <a:endParaRPr b="1" sz="3200">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3200">
                          <a:latin typeface="Montserrat"/>
                          <a:ea typeface="Montserrat"/>
                          <a:cs typeface="Montserrat"/>
                          <a:sym typeface="Montserrat"/>
                        </a:rPr>
                        <a:t>Legal</a:t>
                      </a:r>
                      <a:endParaRPr b="1" sz="3200">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3200">
                          <a:latin typeface="Montserrat"/>
                          <a:ea typeface="Montserrat"/>
                          <a:cs typeface="Montserrat"/>
                          <a:sym typeface="Montserrat"/>
                        </a:rPr>
                        <a:t>Ethical</a:t>
                      </a:r>
                      <a:endParaRPr b="1" sz="3200">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3200">
                          <a:latin typeface="Montserrat"/>
                          <a:ea typeface="Montserrat"/>
                          <a:cs typeface="Montserrat"/>
                          <a:sym typeface="Montserrat"/>
                        </a:rPr>
                        <a:t>Cultural</a:t>
                      </a:r>
                      <a:endParaRPr b="1" sz="3200">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3200">
                          <a:latin typeface="Montserrat"/>
                          <a:ea typeface="Montserrat"/>
                          <a:cs typeface="Montserrat"/>
                          <a:sym typeface="Montserrat"/>
                        </a:rPr>
                        <a:t>Environmental</a:t>
                      </a:r>
                      <a:endParaRPr b="1" sz="3200">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3283300">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type="title"/>
          </p:nvPr>
        </p:nvSpPr>
        <p:spPr>
          <a:xfrm>
            <a:off x="917950" y="892800"/>
            <a:ext cx="112137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3 - Categories of impact (1 of 2)</a:t>
            </a:r>
            <a:endParaRPr/>
          </a:p>
        </p:txBody>
      </p:sp>
      <p:sp>
        <p:nvSpPr>
          <p:cNvPr id="106" name="Google Shape;106;p17"/>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sp>
        <p:nvSpPr>
          <p:cNvPr id="107" name="Google Shape;107;p17"/>
          <p:cNvSpPr txBox="1"/>
          <p:nvPr>
            <p:ph idx="1" type="body"/>
          </p:nvPr>
        </p:nvSpPr>
        <p:spPr>
          <a:xfrm>
            <a:off x="918000" y="1956125"/>
            <a:ext cx="11679000" cy="2013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For each of the examples:</a:t>
            </a:r>
            <a:endParaRPr>
              <a:solidFill>
                <a:srgbClr val="000000"/>
              </a:solidFill>
            </a:endParaRPr>
          </a:p>
          <a:p>
            <a:pPr indent="-431800" lvl="0" marL="457200" rtl="0" algn="l">
              <a:spcBef>
                <a:spcPts val="2000"/>
              </a:spcBef>
              <a:spcAft>
                <a:spcPts val="0"/>
              </a:spcAft>
              <a:buClr>
                <a:srgbClr val="000000"/>
              </a:buClr>
              <a:buSzPts val="3200"/>
              <a:buChar char="●"/>
            </a:pPr>
            <a:r>
              <a:rPr lang="en-GB">
                <a:solidFill>
                  <a:srgbClr val="000000"/>
                </a:solidFill>
              </a:rPr>
              <a:t>Match the example to one of the categories of impact</a:t>
            </a:r>
            <a:endParaRPr>
              <a:solidFill>
                <a:srgbClr val="000000"/>
              </a:solidFill>
            </a:endParaRPr>
          </a:p>
          <a:p>
            <a:pPr indent="-431800" lvl="0" marL="457200" rtl="0" algn="l">
              <a:spcBef>
                <a:spcPts val="0"/>
              </a:spcBef>
              <a:spcAft>
                <a:spcPts val="0"/>
              </a:spcAft>
              <a:buClr>
                <a:srgbClr val="000000"/>
              </a:buClr>
              <a:buSzPts val="3200"/>
              <a:buChar char="●"/>
            </a:pPr>
            <a:r>
              <a:rPr lang="en-GB">
                <a:solidFill>
                  <a:srgbClr val="000000"/>
                </a:solidFill>
              </a:rPr>
              <a:t>Describe what the impact might be</a:t>
            </a:r>
            <a:endParaRPr sz="3700">
              <a:solidFill>
                <a:srgbClr val="000000"/>
              </a:solidFill>
            </a:endParaRPr>
          </a:p>
        </p:txBody>
      </p:sp>
      <p:graphicFrame>
        <p:nvGraphicFramePr>
          <p:cNvPr id="108" name="Google Shape;108;p17"/>
          <p:cNvGraphicFramePr/>
          <p:nvPr/>
        </p:nvGraphicFramePr>
        <p:xfrm>
          <a:off x="952500" y="4670350"/>
          <a:ext cx="3000000" cy="3000000"/>
        </p:xfrm>
        <a:graphic>
          <a:graphicData uri="http://schemas.openxmlformats.org/drawingml/2006/table">
            <a:tbl>
              <a:tblPr>
                <a:noFill/>
                <a:tableStyleId>{F7FF3929-B44B-494B-8936-3414891EEC30}</a:tableStyleId>
              </a:tblPr>
              <a:tblGrid>
                <a:gridCol w="5461000"/>
                <a:gridCol w="3283950"/>
                <a:gridCol w="7638050"/>
              </a:tblGrid>
              <a:tr h="578900">
                <a:tc>
                  <a:txBody>
                    <a:bodyPr/>
                    <a:lstStyle/>
                    <a:p>
                      <a:pPr indent="0" lvl="0" marL="0" rtl="0" algn="l">
                        <a:spcBef>
                          <a:spcPts val="0"/>
                        </a:spcBef>
                        <a:spcAft>
                          <a:spcPts val="0"/>
                        </a:spcAft>
                        <a:buNone/>
                      </a:pPr>
                      <a:r>
                        <a:rPr b="1" lang="en-GB" sz="2800">
                          <a:latin typeface="Montserrat"/>
                          <a:ea typeface="Montserrat"/>
                          <a:cs typeface="Montserrat"/>
                          <a:sym typeface="Montserrat"/>
                        </a:rPr>
                        <a:t>Example</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Category</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Impact</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2200025">
                <a:tc>
                  <a:txBody>
                    <a:bodyPr/>
                    <a:lstStyle/>
                    <a:p>
                      <a:pPr indent="0" lvl="0" marL="0" rtl="0" algn="l">
                        <a:spcBef>
                          <a:spcPts val="0"/>
                        </a:spcBef>
                        <a:spcAft>
                          <a:spcPts val="0"/>
                        </a:spcAft>
                        <a:buNone/>
                      </a:pPr>
                      <a:r>
                        <a:rPr lang="en-GB" sz="2800">
                          <a:latin typeface="Montserrat"/>
                          <a:ea typeface="Montserrat"/>
                          <a:cs typeface="Montserrat"/>
                          <a:sym typeface="Montserrat"/>
                        </a:rPr>
                        <a:t>Hackers hit A-list law firm of Lady Gaga, Drake and Madonna</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Environmental</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Very personal data may have been accessed by the criminals, as well as information that could leave them open to blackmail and theft. Both the law firm and the clients are at risk.</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389200">
                <a:tc>
                  <a:txBody>
                    <a:bodyPr/>
                    <a:lstStyle/>
                    <a:p>
                      <a:pPr indent="0" lvl="0" marL="0" rtl="0" algn="l">
                        <a:spcBef>
                          <a:spcPts val="0"/>
                        </a:spcBef>
                        <a:spcAft>
                          <a:spcPts val="0"/>
                        </a:spcAft>
                        <a:buNone/>
                      </a:pPr>
                      <a:r>
                        <a:rPr lang="en-GB" sz="2800">
                          <a:latin typeface="Montserrat"/>
                          <a:ea typeface="Montserrat"/>
                          <a:cs typeface="Montserrat"/>
                          <a:sym typeface="Montserrat"/>
                        </a:rPr>
                        <a:t>In 2017, China built a 250-acre solar farm shaped like a giant panda</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
        <p:nvSpPr>
          <p:cNvPr id="109" name="Google Shape;109;p17"/>
          <p:cNvSpPr txBox="1"/>
          <p:nvPr/>
        </p:nvSpPr>
        <p:spPr>
          <a:xfrm>
            <a:off x="12710463" y="2258775"/>
            <a:ext cx="2225400" cy="9474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a:latin typeface="Montserrat"/>
                <a:ea typeface="Montserrat"/>
                <a:cs typeface="Montserrat"/>
                <a:sym typeface="Montserrat"/>
              </a:rPr>
              <a:t>Privacy</a:t>
            </a:r>
            <a:endParaRPr b="1" sz="2000">
              <a:latin typeface="Montserrat"/>
              <a:ea typeface="Montserrat"/>
              <a:cs typeface="Montserrat"/>
              <a:sym typeface="Montserrat"/>
            </a:endParaRPr>
          </a:p>
        </p:txBody>
      </p:sp>
      <p:sp>
        <p:nvSpPr>
          <p:cNvPr id="110" name="Google Shape;110;p17"/>
          <p:cNvSpPr txBox="1"/>
          <p:nvPr/>
        </p:nvSpPr>
        <p:spPr>
          <a:xfrm>
            <a:off x="15049188" y="2258775"/>
            <a:ext cx="2225400" cy="9474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a:latin typeface="Montserrat"/>
                <a:ea typeface="Montserrat"/>
                <a:cs typeface="Montserrat"/>
                <a:sym typeface="Montserrat"/>
              </a:rPr>
              <a:t>Legal</a:t>
            </a:r>
            <a:endParaRPr b="1" sz="2000">
              <a:latin typeface="Montserrat"/>
              <a:ea typeface="Montserrat"/>
              <a:cs typeface="Montserrat"/>
              <a:sym typeface="Montserrat"/>
            </a:endParaRPr>
          </a:p>
        </p:txBody>
      </p:sp>
      <p:sp>
        <p:nvSpPr>
          <p:cNvPr id="111" name="Google Shape;111;p17"/>
          <p:cNvSpPr txBox="1"/>
          <p:nvPr/>
        </p:nvSpPr>
        <p:spPr>
          <a:xfrm>
            <a:off x="15049200" y="3969125"/>
            <a:ext cx="3257400" cy="4476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a:latin typeface="Montserrat"/>
                <a:ea typeface="Montserrat"/>
                <a:cs typeface="Montserrat"/>
                <a:sym typeface="Montserrat"/>
              </a:rPr>
              <a:t>Environmental</a:t>
            </a:r>
            <a:endParaRPr b="1" sz="2000">
              <a:latin typeface="Montserrat"/>
              <a:ea typeface="Montserrat"/>
              <a:cs typeface="Montserrat"/>
              <a:sym typeface="Montserrat"/>
            </a:endParaRPr>
          </a:p>
        </p:txBody>
      </p:sp>
      <p:sp>
        <p:nvSpPr>
          <p:cNvPr id="112" name="Google Shape;112;p17"/>
          <p:cNvSpPr txBox="1"/>
          <p:nvPr/>
        </p:nvSpPr>
        <p:spPr>
          <a:xfrm>
            <a:off x="13883025" y="3969125"/>
            <a:ext cx="1677900" cy="3600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a:latin typeface="Montserrat"/>
                <a:ea typeface="Montserrat"/>
                <a:cs typeface="Montserrat"/>
                <a:sym typeface="Montserrat"/>
              </a:rPr>
              <a:t>Cultural</a:t>
            </a:r>
            <a:endParaRPr b="1" sz="2000">
              <a:latin typeface="Montserrat"/>
              <a:ea typeface="Montserrat"/>
              <a:cs typeface="Montserrat"/>
              <a:sym typeface="Montserrat"/>
            </a:endParaRPr>
          </a:p>
        </p:txBody>
      </p:sp>
      <p:sp>
        <p:nvSpPr>
          <p:cNvPr id="113" name="Google Shape;113;p17"/>
          <p:cNvSpPr txBox="1"/>
          <p:nvPr/>
        </p:nvSpPr>
        <p:spPr>
          <a:xfrm>
            <a:off x="12034425" y="3969125"/>
            <a:ext cx="1979700" cy="3600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a:latin typeface="Montserrat"/>
                <a:ea typeface="Montserrat"/>
                <a:cs typeface="Montserrat"/>
                <a:sym typeface="Montserrat"/>
              </a:rPr>
              <a:t>Ethical</a:t>
            </a:r>
            <a:endParaRPr b="1" sz="20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917950" y="892800"/>
            <a:ext cx="112137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3 - Categories of impact (2 of 2)</a:t>
            </a:r>
            <a:endParaRPr/>
          </a:p>
        </p:txBody>
      </p:sp>
      <p:sp>
        <p:nvSpPr>
          <p:cNvPr id="119" name="Google Shape;119;p18"/>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120" name="Google Shape;120;p18"/>
          <p:cNvGraphicFramePr/>
          <p:nvPr/>
        </p:nvGraphicFramePr>
        <p:xfrm>
          <a:off x="952500" y="2199450"/>
          <a:ext cx="3000000" cy="3000000"/>
        </p:xfrm>
        <a:graphic>
          <a:graphicData uri="http://schemas.openxmlformats.org/drawingml/2006/table">
            <a:tbl>
              <a:tblPr>
                <a:noFill/>
                <a:tableStyleId>{F7FF3929-B44B-494B-8936-3414891EEC30}</a:tableStyleId>
              </a:tblPr>
              <a:tblGrid>
                <a:gridCol w="5461000"/>
                <a:gridCol w="3283950"/>
                <a:gridCol w="7638050"/>
              </a:tblGrid>
              <a:tr h="320550">
                <a:tc>
                  <a:txBody>
                    <a:bodyPr/>
                    <a:lstStyle/>
                    <a:p>
                      <a:pPr indent="0" lvl="0" marL="0" rtl="0" algn="l">
                        <a:spcBef>
                          <a:spcPts val="0"/>
                        </a:spcBef>
                        <a:spcAft>
                          <a:spcPts val="0"/>
                        </a:spcAft>
                        <a:buNone/>
                      </a:pPr>
                      <a:r>
                        <a:rPr b="1" lang="en-GB" sz="2800">
                          <a:latin typeface="Montserrat"/>
                          <a:ea typeface="Montserrat"/>
                          <a:cs typeface="Montserrat"/>
                          <a:sym typeface="Montserrat"/>
                        </a:rPr>
                        <a:t>Example</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Category</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Impact</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941425">
                <a:tc>
                  <a:txBody>
                    <a:bodyPr/>
                    <a:lstStyle/>
                    <a:p>
                      <a:pPr indent="0" lvl="0" marL="0" rtl="0" algn="l">
                        <a:spcBef>
                          <a:spcPts val="0"/>
                        </a:spcBef>
                        <a:spcAft>
                          <a:spcPts val="0"/>
                        </a:spcAft>
                        <a:buNone/>
                      </a:pPr>
                      <a:r>
                        <a:rPr lang="en-GB" sz="2800">
                          <a:latin typeface="Montserrat"/>
                          <a:ea typeface="Montserrat"/>
                          <a:cs typeface="Montserrat"/>
                          <a:sym typeface="Montserrat"/>
                        </a:rPr>
                        <a:t>Digital technology is fuelling a loneliness epidemic</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941425">
                <a:tc>
                  <a:txBody>
                    <a:bodyPr/>
                    <a:lstStyle/>
                    <a:p>
                      <a:pPr indent="0" lvl="0" marL="0" rtl="0" algn="l">
                        <a:spcBef>
                          <a:spcPts val="0"/>
                        </a:spcBef>
                        <a:spcAft>
                          <a:spcPts val="0"/>
                        </a:spcAft>
                        <a:buNone/>
                      </a:pPr>
                      <a:r>
                        <a:rPr lang="en-GB" sz="2800">
                          <a:latin typeface="Montserrat"/>
                          <a:ea typeface="Montserrat"/>
                          <a:cs typeface="Montserrat"/>
                          <a:sym typeface="Montserrat"/>
                        </a:rPr>
                        <a:t>Artificial intelligence: Algorithms face scrutiny over potential bias</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941425">
                <a:tc>
                  <a:txBody>
                    <a:bodyPr/>
                    <a:lstStyle/>
                    <a:p>
                      <a:pPr indent="0" lvl="0" marL="0" rtl="0" algn="l">
                        <a:spcBef>
                          <a:spcPts val="0"/>
                        </a:spcBef>
                        <a:spcAft>
                          <a:spcPts val="0"/>
                        </a:spcAft>
                        <a:buNone/>
                      </a:pPr>
                      <a:r>
                        <a:rPr lang="en-GB" sz="2800">
                          <a:latin typeface="Montserrat"/>
                          <a:ea typeface="Montserrat"/>
                          <a:cs typeface="Montserrat"/>
                          <a:sym typeface="Montserrat"/>
                        </a:rPr>
                        <a:t>Apple Martin tells off mother Gwyneth Paltrow for sharing photo without consent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917950" y="892800"/>
            <a:ext cx="118950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4 - Principles of data protection</a:t>
            </a:r>
            <a:endParaRPr/>
          </a:p>
        </p:txBody>
      </p:sp>
      <p:sp>
        <p:nvSpPr>
          <p:cNvPr id="126" name="Google Shape;126;p19"/>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127" name="Google Shape;127;p19"/>
          <p:cNvGraphicFramePr/>
          <p:nvPr/>
        </p:nvGraphicFramePr>
        <p:xfrm>
          <a:off x="645000" y="2803788"/>
          <a:ext cx="3000000" cy="3000000"/>
        </p:xfrm>
        <a:graphic>
          <a:graphicData uri="http://schemas.openxmlformats.org/drawingml/2006/table">
            <a:tbl>
              <a:tblPr>
                <a:noFill/>
                <a:tableStyleId>{F7FF3929-B44B-494B-8936-3414891EEC30}</a:tableStyleId>
              </a:tblPr>
              <a:tblGrid>
                <a:gridCol w="13973975"/>
                <a:gridCol w="1355125"/>
                <a:gridCol w="1361400"/>
              </a:tblGrid>
              <a:tr h="607350">
                <a:tc>
                  <a:txBody>
                    <a:bodyPr/>
                    <a:lstStyle/>
                    <a:p>
                      <a:pPr indent="0" lvl="0" marL="0" rtl="0" algn="l">
                        <a:spcBef>
                          <a:spcPts val="0"/>
                        </a:spcBef>
                        <a:spcAft>
                          <a:spcPts val="0"/>
                        </a:spcAft>
                        <a:buNone/>
                      </a:pPr>
                      <a:r>
                        <a:rPr b="1" lang="en-GB" sz="2800">
                          <a:latin typeface="Montserrat"/>
                          <a:ea typeface="Montserrat"/>
                          <a:cs typeface="Montserrat"/>
                          <a:sym typeface="Montserrat"/>
                        </a:rPr>
                        <a:t>Statement</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2800">
                          <a:latin typeface="Montserrat"/>
                          <a:ea typeface="Montserrat"/>
                          <a:cs typeface="Montserrat"/>
                          <a:sym typeface="Montserrat"/>
                        </a:rPr>
                        <a:t>True</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2800">
                          <a:latin typeface="Montserrat"/>
                          <a:ea typeface="Montserrat"/>
                          <a:cs typeface="Montserrat"/>
                          <a:sym typeface="Montserrat"/>
                        </a:rPr>
                        <a:t>False</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047675">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The General Data Protection Act 2018 replaced the Data Protection Act 1998</a:t>
                      </a:r>
                      <a:r>
                        <a:rPr lang="en-GB" sz="2800">
                          <a:latin typeface="Montserrat"/>
                          <a:ea typeface="Montserrat"/>
                          <a:cs typeface="Montserrat"/>
                          <a:sym typeface="Montserrat"/>
                        </a:rPr>
                        <a: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236675">
                <a:tc>
                  <a:txBody>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The ICO is </a:t>
                      </a:r>
                      <a:r>
                        <a:rPr lang="en-GB" sz="2800">
                          <a:latin typeface="Montserrat"/>
                          <a:ea typeface="Montserrat"/>
                          <a:cs typeface="Montserrat"/>
                          <a:sym typeface="Montserrat"/>
                        </a:rPr>
                        <a:t>responsible for ensuring that the organisation stays within the principles of the Data Protection Act.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047675">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Organisations can be fined for the mishandling or misuse of data.</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047675">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Personal data can be kept indefinitely.</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047675">
                <a:tc>
                  <a:txBody>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It is an </a:t>
                      </a:r>
                      <a:r>
                        <a:rPr lang="en-GB" sz="2800">
                          <a:latin typeface="Montserrat"/>
                          <a:ea typeface="Montserrat"/>
                          <a:cs typeface="Montserrat"/>
                          <a:sym typeface="Montserrat"/>
                        </a:rPr>
                        <a:t>responsibility of an organisation</a:t>
                      </a:r>
                      <a:r>
                        <a:rPr lang="en-GB" sz="2800">
                          <a:latin typeface="Montserrat"/>
                          <a:ea typeface="Montserrat"/>
                          <a:cs typeface="Montserrat"/>
                          <a:sym typeface="Montserrat"/>
                        </a:rPr>
                        <a:t> to ensure that personal data is accurate and up-to-date.</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
        <p:nvSpPr>
          <p:cNvPr id="128" name="Google Shape;128;p19"/>
          <p:cNvSpPr txBox="1"/>
          <p:nvPr/>
        </p:nvSpPr>
        <p:spPr>
          <a:xfrm>
            <a:off x="917950" y="1878450"/>
            <a:ext cx="15451500" cy="642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200">
                <a:latin typeface="Montserrat"/>
                <a:ea typeface="Montserrat"/>
                <a:cs typeface="Montserrat"/>
                <a:sym typeface="Montserrat"/>
              </a:rPr>
              <a:t>For each of the statements on this </a:t>
            </a:r>
            <a:r>
              <a:rPr b="1" lang="en-GB" sz="3200">
                <a:latin typeface="Montserrat"/>
                <a:ea typeface="Montserrat"/>
                <a:cs typeface="Montserrat"/>
                <a:sym typeface="Montserrat"/>
              </a:rPr>
              <a:t>worksheet</a:t>
            </a:r>
            <a:r>
              <a:rPr lang="en-GB" sz="3200">
                <a:latin typeface="Montserrat"/>
                <a:ea typeface="Montserrat"/>
                <a:cs typeface="Montserrat"/>
                <a:sym typeface="Montserrat"/>
              </a:rPr>
              <a:t>, tick True or False.</a:t>
            </a:r>
            <a:endParaRPr sz="32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917950" y="892800"/>
            <a:ext cx="107484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5 - Applying knowledge of data protection (1 of 3)</a:t>
            </a:r>
            <a:endParaRPr>
              <a:solidFill>
                <a:schemeClr val="dk2"/>
              </a:solidFill>
            </a:endParaRPr>
          </a:p>
        </p:txBody>
      </p:sp>
      <p:sp>
        <p:nvSpPr>
          <p:cNvPr id="134" name="Google Shape;134;p20"/>
          <p:cNvSpPr txBox="1"/>
          <p:nvPr>
            <p:ph idx="1" type="body"/>
          </p:nvPr>
        </p:nvSpPr>
        <p:spPr>
          <a:xfrm>
            <a:off x="917950" y="2876300"/>
            <a:ext cx="118662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Fill in this </a:t>
            </a:r>
            <a:r>
              <a:rPr b="1" lang="en-GB"/>
              <a:t>worksheet</a:t>
            </a:r>
            <a:r>
              <a:rPr lang="en-GB"/>
              <a:t> describing the issues relating to data protection that Sophia should consider. Use the following questions to help you, and for each suggest which Data Protection principle it relates to:</a:t>
            </a:r>
            <a:endParaRPr/>
          </a:p>
          <a:p>
            <a:pPr indent="-431800" lvl="0" marL="457200" rtl="0" algn="l">
              <a:spcBef>
                <a:spcPts val="2000"/>
              </a:spcBef>
              <a:spcAft>
                <a:spcPts val="0"/>
              </a:spcAft>
              <a:buSzPts val="3200"/>
              <a:buChar char="●"/>
            </a:pPr>
            <a:r>
              <a:rPr lang="en-GB"/>
              <a:t>How will Sophia collect customers’ data?</a:t>
            </a:r>
            <a:endParaRPr/>
          </a:p>
          <a:p>
            <a:pPr indent="-431800" lvl="0" marL="457200" rtl="0" algn="l">
              <a:spcBef>
                <a:spcPts val="0"/>
              </a:spcBef>
              <a:spcAft>
                <a:spcPts val="0"/>
              </a:spcAft>
              <a:buSzPts val="3200"/>
              <a:buChar char="●"/>
            </a:pPr>
            <a:r>
              <a:rPr lang="en-GB"/>
              <a:t>What exactly will Sophia use her customers’ data for?</a:t>
            </a:r>
            <a:endParaRPr/>
          </a:p>
          <a:p>
            <a:pPr indent="-431800" lvl="0" marL="457200" rtl="0" algn="l">
              <a:spcBef>
                <a:spcPts val="0"/>
              </a:spcBef>
              <a:spcAft>
                <a:spcPts val="0"/>
              </a:spcAft>
              <a:buSzPts val="3200"/>
              <a:buChar char="●"/>
            </a:pPr>
            <a:r>
              <a:rPr lang="en-GB"/>
              <a:t>What data will Sophia need to collect?</a:t>
            </a:r>
            <a:endParaRPr/>
          </a:p>
          <a:p>
            <a:pPr indent="-431800" lvl="0" marL="457200" rtl="0" algn="l">
              <a:spcBef>
                <a:spcPts val="0"/>
              </a:spcBef>
              <a:spcAft>
                <a:spcPts val="0"/>
              </a:spcAft>
              <a:buSzPts val="3200"/>
              <a:buChar char="●"/>
            </a:pPr>
            <a:r>
              <a:rPr lang="en-GB"/>
              <a:t>How will Sophia ensure customers’ data is up-to-date?</a:t>
            </a:r>
            <a:endParaRPr/>
          </a:p>
          <a:p>
            <a:pPr indent="-431800" lvl="0" marL="457200" rtl="0" algn="l">
              <a:spcBef>
                <a:spcPts val="0"/>
              </a:spcBef>
              <a:spcAft>
                <a:spcPts val="0"/>
              </a:spcAft>
              <a:buSzPts val="3200"/>
              <a:buChar char="●"/>
            </a:pPr>
            <a:r>
              <a:rPr lang="en-GB"/>
              <a:t>How long will Sophia keep her customers’ data for?</a:t>
            </a:r>
            <a:endParaRPr/>
          </a:p>
          <a:p>
            <a:pPr indent="-431800" lvl="0" marL="457200" rtl="0" algn="l">
              <a:spcBef>
                <a:spcPts val="0"/>
              </a:spcBef>
              <a:spcAft>
                <a:spcPts val="0"/>
              </a:spcAft>
              <a:buSzPts val="3200"/>
              <a:buChar char="●"/>
            </a:pPr>
            <a:r>
              <a:rPr lang="en-GB"/>
              <a:t>How will Sophia protect her customers’ data?</a:t>
            </a:r>
            <a:endParaRPr/>
          </a:p>
          <a:p>
            <a:pPr indent="0" lvl="0" marL="0" rtl="0" algn="l">
              <a:spcBef>
                <a:spcPts val="2000"/>
              </a:spcBef>
              <a:spcAft>
                <a:spcPts val="2000"/>
              </a:spcAft>
              <a:buNone/>
            </a:pPr>
            <a:r>
              <a:t/>
            </a:r>
            <a:endParaRPr sz="3000"/>
          </a:p>
        </p:txBody>
      </p:sp>
      <p:sp>
        <p:nvSpPr>
          <p:cNvPr id="135" name="Google Shape;13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ph type="title"/>
          </p:nvPr>
        </p:nvSpPr>
        <p:spPr>
          <a:xfrm>
            <a:off x="917950" y="892800"/>
            <a:ext cx="107484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5 - Applying knowledge of data protection (2 of 3)</a:t>
            </a:r>
            <a:endParaRPr/>
          </a:p>
        </p:txBody>
      </p:sp>
      <p:sp>
        <p:nvSpPr>
          <p:cNvPr id="141" name="Google Shape;141;p21"/>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142" name="Google Shape;142;p21"/>
          <p:cNvGraphicFramePr/>
          <p:nvPr/>
        </p:nvGraphicFramePr>
        <p:xfrm>
          <a:off x="952500" y="2803788"/>
          <a:ext cx="3000000" cy="3000000"/>
        </p:xfrm>
        <a:graphic>
          <a:graphicData uri="http://schemas.openxmlformats.org/drawingml/2006/table">
            <a:tbl>
              <a:tblPr>
                <a:noFill/>
                <a:tableStyleId>{F7FF3929-B44B-494B-8936-3414891EEC30}</a:tableStyleId>
              </a:tblPr>
              <a:tblGrid>
                <a:gridCol w="5178450"/>
                <a:gridCol w="5663675"/>
                <a:gridCol w="5540875"/>
              </a:tblGrid>
              <a:tr h="930400">
                <a:tc>
                  <a:txBody>
                    <a:bodyPr/>
                    <a:lstStyle/>
                    <a:p>
                      <a:pPr indent="0" lvl="0" marL="0" rtl="0" algn="l">
                        <a:spcBef>
                          <a:spcPts val="0"/>
                        </a:spcBef>
                        <a:spcAft>
                          <a:spcPts val="0"/>
                        </a:spcAft>
                        <a:buNone/>
                      </a:pPr>
                      <a:r>
                        <a:rPr b="1" lang="en-GB" sz="2800">
                          <a:latin typeface="Montserrat"/>
                          <a:ea typeface="Montserrat"/>
                          <a:cs typeface="Montserrat"/>
                          <a:sym typeface="Montserrat"/>
                        </a:rPr>
                        <a:t>Issue</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Description</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How it relates to the DPA? </a:t>
                      </a:r>
                      <a:r>
                        <a:rPr lang="en-GB" sz="2800">
                          <a:latin typeface="Montserrat"/>
                          <a:ea typeface="Montserrat"/>
                          <a:cs typeface="Montserrat"/>
                          <a:sym typeface="Montserrat"/>
                        </a:rPr>
                        <a:t>Personal data must...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604925">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How will Sophia collect customers’ data?</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She will need ask permission to collect and store their data and ensure it is well organised.</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...fairly and lawfully processed</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894450">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What exactly will Sophia use her customers’ data for?</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604925">
                <a:tc>
                  <a:txBody>
                    <a:bodyPr/>
                    <a:lstStyle/>
                    <a:p>
                      <a:pPr indent="0" lvl="0" marL="0" rtl="0" algn="l">
                        <a:lnSpc>
                          <a:spcPct val="130000"/>
                        </a:lnSpc>
                        <a:spcBef>
                          <a:spcPts val="0"/>
                        </a:spcBef>
                        <a:spcAft>
                          <a:spcPts val="2000"/>
                        </a:spcAft>
                        <a:buNone/>
                      </a:pPr>
                      <a:r>
                        <a:rPr lang="en-GB" sz="2800">
                          <a:latin typeface="Montserrat"/>
                          <a:ea typeface="Montserrat"/>
                          <a:cs typeface="Montserrat"/>
                          <a:sym typeface="Montserrat"/>
                        </a:rPr>
                        <a:t>What data will Sophia need to collect?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917950" y="892800"/>
            <a:ext cx="10748400" cy="16272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r>
              <a:rPr lang="en-GB"/>
              <a:t>Task 5 - Applying knowledge of data protection (3 of 3)</a:t>
            </a:r>
            <a:endParaRPr/>
          </a:p>
        </p:txBody>
      </p:sp>
      <p:sp>
        <p:nvSpPr>
          <p:cNvPr id="148" name="Google Shape;148;p22"/>
          <p:cNvSpPr txBox="1"/>
          <p:nvPr>
            <p:ph idx="12" type="sldNum"/>
          </p:nvPr>
        </p:nvSpPr>
        <p:spPr>
          <a:xfrm>
            <a:off x="917941" y="9586650"/>
            <a:ext cx="1440000" cy="360000"/>
          </a:xfrm>
          <a:prstGeom prst="rect">
            <a:avLst/>
          </a:prstGeom>
          <a:solidFill>
            <a:srgbClr val="FFFFFF"/>
          </a:solidFill>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000000"/>
                </a:solidFill>
              </a:rPr>
              <a:t>‹#›</a:t>
            </a:fld>
            <a:endParaRPr>
              <a:solidFill>
                <a:srgbClr val="000000"/>
              </a:solidFill>
            </a:endParaRPr>
          </a:p>
        </p:txBody>
      </p:sp>
      <p:graphicFrame>
        <p:nvGraphicFramePr>
          <p:cNvPr id="149" name="Google Shape;149;p22"/>
          <p:cNvGraphicFramePr/>
          <p:nvPr/>
        </p:nvGraphicFramePr>
        <p:xfrm>
          <a:off x="952500" y="2803788"/>
          <a:ext cx="3000000" cy="3000000"/>
        </p:xfrm>
        <a:graphic>
          <a:graphicData uri="http://schemas.openxmlformats.org/drawingml/2006/table">
            <a:tbl>
              <a:tblPr>
                <a:noFill/>
                <a:tableStyleId>{F7FF3929-B44B-494B-8936-3414891EEC30}</a:tableStyleId>
              </a:tblPr>
              <a:tblGrid>
                <a:gridCol w="5178450"/>
                <a:gridCol w="5663675"/>
                <a:gridCol w="5540875"/>
              </a:tblGrid>
              <a:tr h="971525">
                <a:tc>
                  <a:txBody>
                    <a:bodyPr/>
                    <a:lstStyle/>
                    <a:p>
                      <a:pPr indent="0" lvl="0" marL="0" rtl="0" algn="l">
                        <a:spcBef>
                          <a:spcPts val="0"/>
                        </a:spcBef>
                        <a:spcAft>
                          <a:spcPts val="0"/>
                        </a:spcAft>
                        <a:buNone/>
                      </a:pPr>
                      <a:r>
                        <a:rPr b="1" lang="en-GB" sz="2800">
                          <a:latin typeface="Montserrat"/>
                          <a:ea typeface="Montserrat"/>
                          <a:cs typeface="Montserrat"/>
                          <a:sym typeface="Montserrat"/>
                        </a:rPr>
                        <a:t>Issue</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Description</a:t>
                      </a:r>
                      <a:endParaRPr b="1"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2800">
                          <a:latin typeface="Montserrat"/>
                          <a:ea typeface="Montserrat"/>
                          <a:cs typeface="Montserrat"/>
                          <a:sym typeface="Montserrat"/>
                        </a:rPr>
                        <a:t>How it relates to the DPA? </a:t>
                      </a:r>
                      <a:r>
                        <a:rPr lang="en-GB" sz="2800">
                          <a:latin typeface="Montserrat"/>
                          <a:ea typeface="Montserrat"/>
                          <a:cs typeface="Montserrat"/>
                          <a:sym typeface="Montserrat"/>
                        </a:rPr>
                        <a:t>Personal data must...</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978175">
                <a:tc>
                  <a:txBody>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How will Sophia ensure customers’ data is up-to-date?</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624000">
                <a:tc>
                  <a:txBody>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How long will Sophia keep her customers’ data for?</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1461000">
                <a:tc>
                  <a:txBody>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How will Sophia protect her customers’ data?</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