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2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30DDAA6-B0C9-46E7-8A56-7F64075CD346}">
  <a:tblStyle styleId="{730DDAA6-B0C9-46E7-8A56-7F64075CD34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d41029656_1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8d4102965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d31e12f2b_1_7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g8d31e12f2b_1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1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1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2pPr>
            <a:lvl3pPr lvl="2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3pPr>
            <a:lvl4pPr lvl="3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None/>
              <a:defRPr>
                <a:solidFill>
                  <a:srgbClr val="000000"/>
                </a:solidFill>
              </a:defRPr>
            </a:lvl4pPr>
            <a:lvl5pPr lvl="4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5pPr>
            <a:lvl6pPr lvl="5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400"/>
              <a:buNone/>
              <a:defRPr>
                <a:solidFill>
                  <a:srgbClr val="000000"/>
                </a:solidFill>
              </a:defRPr>
            </a:lvl6pPr>
            <a:lvl7pPr lvl="6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7pPr>
            <a:lvl8pPr lvl="7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000"/>
              <a:buNone/>
              <a:defRPr>
                <a:solidFill>
                  <a:srgbClr val="000000"/>
                </a:solidFill>
              </a:defRPr>
            </a:lvl8pPr>
            <a:lvl9pPr lvl="8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16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0" cy="2564099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69" name="Google Shape;69;p12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85" name="Google Shape;85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381000" lvl="4" marL="228600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SzPts val="2400"/>
              <a:buChar char="–"/>
              <a:defRPr/>
            </a:lvl5pPr>
            <a:lvl6pPr indent="-381000" lvl="5" marL="27432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/>
            </a:lvl6pPr>
            <a:lvl7pPr indent="-355600" lvl="6" marL="320040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–"/>
              <a:defRPr/>
            </a:lvl7pPr>
            <a:lvl8pPr indent="-355600" lvl="7" marL="36576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2000"/>
              <a:buChar char="–"/>
              <a:defRPr/>
            </a:lvl8pPr>
            <a:lvl9pPr indent="-330200" lvl="8" marL="411480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SzPts val="16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7" name="Google Shape;27;p5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9" name="Google Shape;29;p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5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4" name="Google Shape;44;p8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1" name="Google Shape;51;p10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4" name="Google Shape;54;p10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5" name="Google Shape;55;p10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61" name="Google Shape;61;p11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3" name="Google Shape;63;p11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4" name="Google Shape;64;p11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65" name="Google Shape;65;p11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rtl="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 rtl="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 rtl="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4" name="Google Shape;24;p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917950" y="27188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Practising what we have learnt.</a:t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t/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How would I respond to an exam question about the media?</a:t>
            </a:r>
            <a:b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-GB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Lesson 1 of 6</a:t>
            </a:r>
            <a:endParaRPr b="1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917950" y="590300"/>
            <a:ext cx="16452000" cy="8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Citizenship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6" name="Google Shape;96;p17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>
                <a:solidFill>
                  <a:srgbClr val="4B3241"/>
                </a:solidFill>
              </a:rPr>
              <a:t>Mrs Blachford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7" name="Google Shape;97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3" name="Google Shape;103;p18"/>
          <p:cNvSpPr txBox="1"/>
          <p:nvPr>
            <p:ph type="title"/>
          </p:nvPr>
        </p:nvSpPr>
        <p:spPr>
          <a:xfrm>
            <a:off x="459000" y="428600"/>
            <a:ext cx="17370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 sz="3400">
                <a:solidFill>
                  <a:srgbClr val="434343"/>
                </a:solidFill>
              </a:rPr>
              <a:t>Task 1 – </a:t>
            </a:r>
            <a:r>
              <a:rPr b="0" lang="en-GB" sz="3400">
                <a:solidFill>
                  <a:srgbClr val="434343"/>
                </a:solidFill>
              </a:rPr>
              <a:t>Decide whether these statements show that the media is </a:t>
            </a:r>
            <a:r>
              <a:rPr i="1" lang="en-GB" sz="3400">
                <a:solidFill>
                  <a:srgbClr val="434343"/>
                </a:solidFill>
              </a:rPr>
              <a:t>effective</a:t>
            </a:r>
            <a:r>
              <a:rPr b="0" lang="en-GB" sz="3400">
                <a:solidFill>
                  <a:srgbClr val="434343"/>
                </a:solidFill>
              </a:rPr>
              <a:t> or </a:t>
            </a:r>
            <a:r>
              <a:rPr i="1" lang="en-GB" sz="3400">
                <a:solidFill>
                  <a:srgbClr val="434343"/>
                </a:solidFill>
              </a:rPr>
              <a:t>not effective</a:t>
            </a:r>
            <a:r>
              <a:rPr lang="en-GB" sz="3400">
                <a:solidFill>
                  <a:srgbClr val="434343"/>
                </a:solidFill>
              </a:rPr>
              <a:t> </a:t>
            </a:r>
            <a:r>
              <a:rPr b="0" lang="en-GB" sz="3400">
                <a:solidFill>
                  <a:srgbClr val="434343"/>
                </a:solidFill>
              </a:rPr>
              <a:t>at keeping UK citizens well informed about politics.</a:t>
            </a:r>
            <a:endParaRPr b="0" sz="3400">
              <a:solidFill>
                <a:srgbClr val="4343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05" name="Google Shape;105;p18"/>
          <p:cNvGraphicFramePr/>
          <p:nvPr/>
        </p:nvGraphicFramePr>
        <p:xfrm>
          <a:off x="1017628" y="2057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8126375"/>
                <a:gridCol w="8126375"/>
              </a:tblGrid>
              <a:tr h="176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media plays a key role in holding those in power to account.  For example, in 2009 the Daily Telegraph investigated “MPs’ expenses claim”.</a:t>
                      </a:r>
                      <a:endParaRPr b="1" sz="31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Newspapers are free from political interference in the UK and so the ‘freedom of the press’ means it can be effective in keeping UK citizens well informed.</a:t>
                      </a:r>
                      <a:endParaRPr b="1"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6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Due the increasing amount of misinformation the media is no longer trusted by the public.  This means citizens are seeking their information elsewhere.</a:t>
                      </a:r>
                      <a:endParaRPr b="1"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600"/>
                        <a:buFont typeface="Arial"/>
                        <a:buNone/>
                      </a:pPr>
                      <a:r>
                        <a:rPr b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Newspapers, in particular, no longer have the resources to carry out effectively their role of keeping UK citizens well informed</a:t>
                      </a:r>
                      <a:endParaRPr b="1" sz="31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769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Newspapers are politically biased anyway  and this affects the way they report information to citizens.</a:t>
                      </a:r>
                      <a:endParaRPr sz="3100">
                        <a:solidFill>
                          <a:srgbClr val="434343"/>
                        </a:solidFill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b="1" lang="en-GB" sz="31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media have the right to report on issues of public interest, this is used to ensure citizens have accurate information about political matters.</a:t>
                      </a:r>
                      <a:endParaRPr b="1" sz="31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1" name="Google Shape;111;p19"/>
          <p:cNvSpPr txBox="1"/>
          <p:nvPr>
            <p:ph type="title"/>
          </p:nvPr>
        </p:nvSpPr>
        <p:spPr>
          <a:xfrm>
            <a:off x="917950" y="890050"/>
            <a:ext cx="173700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Essay structure reminders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>
                <a:solidFill>
                  <a:srgbClr val="434343"/>
                </a:solidFill>
              </a:rPr>
              <a:t>‹#›</a:t>
            </a:fld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113" name="Google Shape;113;p19"/>
          <p:cNvGraphicFramePr/>
          <p:nvPr/>
        </p:nvGraphicFramePr>
        <p:xfrm>
          <a:off x="1132780" y="3116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5201775"/>
              </a:tblGrid>
              <a:tr h="94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Introduction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834575">
                <a:tc>
                  <a:txBody>
                    <a:bodyPr/>
                    <a:lstStyle/>
                    <a:p>
                      <a:pPr indent="-412750" lvl="0" marL="801688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Set the scene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‘For’ viewpoint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‘Against’ viewpoint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279400" lvl="0" marL="801688" marR="0" rtl="0" algn="l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sz="28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4" name="Google Shape;114;p19"/>
          <p:cNvGraphicFramePr/>
          <p:nvPr/>
        </p:nvGraphicFramePr>
        <p:xfrm>
          <a:off x="6543109" y="3116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5201775"/>
              </a:tblGrid>
              <a:tr h="94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Arguments for/against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834575">
                <a:tc>
                  <a:txBody>
                    <a:bodyPr/>
                    <a:lstStyle/>
                    <a:p>
                      <a:pPr indent="-412750" lvl="0" marL="801688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Evidence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Explain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279400" lvl="0" marL="801688" marR="0" rtl="0" algn="l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5" name="Google Shape;115;p19"/>
          <p:cNvGraphicFramePr/>
          <p:nvPr/>
        </p:nvGraphicFramePr>
        <p:xfrm>
          <a:off x="11953438" y="3116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5201775"/>
              </a:tblGrid>
              <a:tr h="94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Conclusion</a:t>
                      </a:r>
                      <a:endParaRPr/>
                    </a:p>
                  </a:txBody>
                  <a:tcPr marT="45725" marB="45725" marR="91450" marL="91450" anchor="ctr">
                    <a:lnL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3834575">
                <a:tc>
                  <a:txBody>
                    <a:bodyPr/>
                    <a:lstStyle/>
                    <a:p>
                      <a:pPr indent="-412750" lvl="0" marL="801688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Opening statement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Evaluate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Decide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279400" lvl="0" marL="801688" marR="0" rtl="0" algn="l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1" name="Google Shape;121;p20"/>
          <p:cNvSpPr txBox="1"/>
          <p:nvPr>
            <p:ph type="title"/>
          </p:nvPr>
        </p:nvSpPr>
        <p:spPr>
          <a:xfrm>
            <a:off x="936800" y="421675"/>
            <a:ext cx="17370000" cy="11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en-GB">
                <a:solidFill>
                  <a:schemeClr val="dk2"/>
                </a:solidFill>
              </a:rPr>
              <a:t>Essay sentence starters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fld id="{00000000-1234-1234-1234-123412341234}" type="slidenum">
              <a:rPr lang="en-GB"/>
              <a:t>‹#›</a:t>
            </a:fld>
            <a:endParaRPr>
              <a:solidFill>
                <a:srgbClr val="434343"/>
              </a:solidFill>
            </a:endParaRPr>
          </a:p>
        </p:txBody>
      </p:sp>
      <p:graphicFrame>
        <p:nvGraphicFramePr>
          <p:cNvPr id="123" name="Google Shape;123;p20"/>
          <p:cNvGraphicFramePr/>
          <p:nvPr/>
        </p:nvGraphicFramePr>
        <p:xfrm>
          <a:off x="1132805" y="1760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5201775"/>
              </a:tblGrid>
              <a:tr h="94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Opposition – ‘but’</a:t>
                      </a:r>
                      <a:endParaRPr/>
                    </a:p>
                  </a:txBody>
                  <a:tcPr marT="45725" marB="45725" marR="91450" marL="91450" anchor="ctr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6135825">
                <a:tc>
                  <a:txBody>
                    <a:bodyPr/>
                    <a:lstStyle/>
                    <a:p>
                      <a:pPr indent="-412750" lvl="0" marL="801688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However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Instead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Although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contrast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Whereas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Nevertheless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 the other hand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Some people do not believe</a:t>
                      </a:r>
                      <a:endParaRPr b="0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" name="Google Shape;124;p20"/>
          <p:cNvGraphicFramePr/>
          <p:nvPr/>
        </p:nvGraphicFramePr>
        <p:xfrm>
          <a:off x="6549391" y="1760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5201775"/>
              </a:tblGrid>
              <a:tr h="94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Reinforcing – ‘and’</a:t>
                      </a:r>
                      <a:endParaRPr/>
                    </a:p>
                  </a:txBody>
                  <a:tcPr marT="45725" marB="45725" marR="91450" marL="91450" anchor="ctr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6135825">
                <a:tc>
                  <a:txBody>
                    <a:bodyPr/>
                    <a:lstStyle/>
                    <a:p>
                      <a:pPr indent="-412750" lvl="0" marL="801688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Furthermore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addition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Also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Besides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Moreover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One reason is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further point is</a:t>
                      </a:r>
                      <a:endParaRPr/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Many people believe that</a:t>
                      </a:r>
                      <a:endParaRPr/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5" name="Google Shape;125;p20"/>
          <p:cNvGraphicFramePr/>
          <p:nvPr/>
        </p:nvGraphicFramePr>
        <p:xfrm>
          <a:off x="11966002" y="17609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{730DDAA6-B0C9-46E7-8A56-7F64075CD346}</a:tableStyleId>
              </a:tblPr>
              <a:tblGrid>
                <a:gridCol w="5201775"/>
              </a:tblGrid>
              <a:tr h="942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800" u="none" cap="none" strike="noStrike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Explaining – ‘so’</a:t>
                      </a:r>
                      <a:endParaRPr/>
                    </a:p>
                  </a:txBody>
                  <a:tcPr marT="45725" marB="45725" marR="91450" marL="91450" anchor="ctr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6135825">
                <a:tc>
                  <a:txBody>
                    <a:bodyPr/>
                    <a:lstStyle/>
                    <a:p>
                      <a:pPr indent="-412750" lvl="0" marL="801688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b="0" sz="7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 example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For instance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other words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turn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First of all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Finally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conclusion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449263" lvl="0" marL="625475" marR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rgbClr val="434343"/>
                        </a:buClr>
                        <a:buSzPts val="2800"/>
                        <a:buFont typeface="Montserrat"/>
                        <a:buChar char="●"/>
                      </a:pPr>
                      <a:r>
                        <a:rPr b="0" i="0" lang="en-GB" sz="2800" u="none" cap="none" strike="noStrike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is clear that</a:t>
                      </a:r>
                      <a:endParaRPr>
                        <a:solidFill>
                          <a:srgbClr val="434343"/>
                        </a:solidFill>
                      </a:endParaRPr>
                    </a:p>
                    <a:p>
                      <a:pPr indent="-279400" lvl="0" marL="801688" marR="0" rtl="0" algn="l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Arial"/>
                        <a:buNone/>
                      </a:pPr>
                      <a:r>
                        <a:t/>
                      </a:r>
                      <a:endParaRPr b="0" sz="2800" u="none" cap="none" strike="noStrike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91450" marL="91450">
                    <a:lnL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