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53FDA7-E5AB-4AA7-9C1D-898A33738C51}">
  <a:tblStyle styleId="{AA53FDA7-E5AB-4AA7-9C1D-898A33738C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697f447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97f447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349fb42c9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349fb42c9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7349fb42c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349fb42c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be2294f3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be2294f3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416775a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416775a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416775a2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416775a2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697f447e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697f447e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416775a2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416775a2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416775a2a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416775a2a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416775a2a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416775a2a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697f447e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697f447e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6.png"/><Relationship Id="rId13" Type="http://schemas.openxmlformats.org/officeDocument/2006/relationships/image" Target="../media/image4.png"/><Relationship Id="rId12"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20.png"/><Relationship Id="rId15" Type="http://schemas.openxmlformats.org/officeDocument/2006/relationships/image" Target="../media/image9.png"/><Relationship Id="rId14" Type="http://schemas.openxmlformats.org/officeDocument/2006/relationships/image" Target="../media/image17.png"/><Relationship Id="rId17" Type="http://schemas.openxmlformats.org/officeDocument/2006/relationships/image" Target="../media/image10.png"/><Relationship Id="rId16"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8.png"/><Relationship Id="rId18"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0" name="Google Shape;80;p14"/>
          <p:cNvSpPr txBox="1"/>
          <p:nvPr>
            <p:ph idx="4294967295" type="ctrTitle"/>
          </p:nvPr>
        </p:nvSpPr>
        <p:spPr>
          <a:xfrm>
            <a:off x="917950" y="34816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4: Sequencing meals throughout the day</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rtl="0" algn="l">
              <a:spcBef>
                <a:spcPts val="0"/>
              </a:spcBef>
              <a:spcAft>
                <a:spcPts val="0"/>
              </a:spcAft>
              <a:buNone/>
            </a:pPr>
            <a:r>
              <a:rPr lang="en-GB">
                <a:solidFill>
                  <a:srgbClr val="4B3241"/>
                </a:solidFill>
              </a:rPr>
              <a:t>Lesson 4 of 4</a:t>
            </a:r>
            <a:endParaRPr>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Numeracy: Time - Building Understanding</a:t>
            </a:r>
            <a:endParaRPr>
              <a:solidFill>
                <a:srgbClr val="4B3241"/>
              </a:solidFill>
            </a:endParaRPr>
          </a:p>
        </p:txBody>
      </p:sp>
      <p:sp>
        <p:nvSpPr>
          <p:cNvPr id="82" name="Google Shape;82;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Simon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idx="1" type="subTitle"/>
          </p:nvPr>
        </p:nvSpPr>
        <p:spPr>
          <a:xfrm>
            <a:off x="917950" y="1127800"/>
            <a:ext cx="6256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Instruction</a:t>
            </a:r>
            <a:endParaRPr b="1" sz="3500">
              <a:latin typeface="Montserrat"/>
              <a:ea typeface="Montserrat"/>
              <a:cs typeface="Montserrat"/>
              <a:sym typeface="Montserrat"/>
            </a:endParaRPr>
          </a:p>
        </p:txBody>
      </p:sp>
      <p:sp>
        <p:nvSpPr>
          <p:cNvPr id="190" name="Google Shape;190;p23"/>
          <p:cNvSpPr txBox="1"/>
          <p:nvPr>
            <p:ph idx="3" type="body"/>
          </p:nvPr>
        </p:nvSpPr>
        <p:spPr>
          <a:xfrm>
            <a:off x="917950" y="2349788"/>
            <a:ext cx="16056900" cy="1053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Choose the meals you like for each of the mealtimes. Decide what foods will make up those particular meals.  </a:t>
            </a:r>
            <a:endParaRPr sz="3500"/>
          </a:p>
        </p:txBody>
      </p:sp>
      <p:sp>
        <p:nvSpPr>
          <p:cNvPr id="191" name="Google Shape;191;p23"/>
          <p:cNvSpPr txBox="1"/>
          <p:nvPr>
            <p:ph idx="5" type="body"/>
          </p:nvPr>
        </p:nvSpPr>
        <p:spPr>
          <a:xfrm>
            <a:off x="956550" y="4807125"/>
            <a:ext cx="15726900" cy="1053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You should think about which foods are usually eaten at each of the mealtimes and what foods make up each meal. You should think about the foods you like as well as which ones will make up a healthy, balanced meal. </a:t>
            </a:r>
            <a:endParaRPr sz="3500"/>
          </a:p>
          <a:p>
            <a:pPr indent="0" lvl="0" marL="0" rtl="0" algn="l">
              <a:spcBef>
                <a:spcPts val="2000"/>
              </a:spcBef>
              <a:spcAft>
                <a:spcPts val="2000"/>
              </a:spcAft>
              <a:buNone/>
            </a:pPr>
            <a:r>
              <a:rPr lang="en-GB" sz="3500"/>
              <a:t>If you need to, do this activity for yesterday’s meals instead of making up your own meals.   </a:t>
            </a:r>
            <a:endParaRPr sz="3500"/>
          </a:p>
        </p:txBody>
      </p:sp>
      <p:sp>
        <p:nvSpPr>
          <p:cNvPr id="192" name="Google Shape;192;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3" name="Google Shape;193;p23"/>
          <p:cNvSpPr txBox="1"/>
          <p:nvPr>
            <p:ph type="title"/>
          </p:nvPr>
        </p:nvSpPr>
        <p:spPr>
          <a:xfrm>
            <a:off x="917950" y="224000"/>
            <a:ext cx="15600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 Planning your own meals </a:t>
            </a:r>
            <a:endParaRPr>
              <a:solidFill>
                <a:schemeClr val="dk2"/>
              </a:solidFill>
            </a:endParaRPr>
          </a:p>
        </p:txBody>
      </p:sp>
      <p:sp>
        <p:nvSpPr>
          <p:cNvPr id="194" name="Google Shape;194;p23"/>
          <p:cNvSpPr txBox="1"/>
          <p:nvPr>
            <p:ph idx="4" type="subTitle"/>
          </p:nvPr>
        </p:nvSpPr>
        <p:spPr>
          <a:xfrm>
            <a:off x="917950" y="3718200"/>
            <a:ext cx="6256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Suggestions</a:t>
            </a:r>
            <a:endParaRPr b="1" sz="35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idx="1" type="subTitle"/>
          </p:nvPr>
        </p:nvSpPr>
        <p:spPr>
          <a:xfrm>
            <a:off x="917950" y="2376300"/>
            <a:ext cx="5170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Make it easier</a:t>
            </a:r>
            <a:endParaRPr b="1" sz="3500">
              <a:latin typeface="Montserrat"/>
              <a:ea typeface="Montserrat"/>
              <a:cs typeface="Montserrat"/>
              <a:sym typeface="Montserrat"/>
            </a:endParaRPr>
          </a:p>
        </p:txBody>
      </p:sp>
      <p:sp>
        <p:nvSpPr>
          <p:cNvPr id="200" name="Google Shape;200;p24"/>
          <p:cNvSpPr txBox="1"/>
          <p:nvPr>
            <p:ph idx="2" type="body"/>
          </p:nvPr>
        </p:nvSpPr>
        <p:spPr>
          <a:xfrm>
            <a:off x="917950" y="359730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Return to the first activity and sort meals. Which foods do we eat for breakfast? Which foods do we eat for supper? </a:t>
            </a:r>
            <a:endParaRPr/>
          </a:p>
        </p:txBody>
      </p:sp>
      <p:sp>
        <p:nvSpPr>
          <p:cNvPr id="201" name="Google Shape;201;p24"/>
          <p:cNvSpPr txBox="1"/>
          <p:nvPr>
            <p:ph idx="3" type="subTitle"/>
          </p:nvPr>
        </p:nvSpPr>
        <p:spPr>
          <a:xfrm>
            <a:off x="6558600" y="2376300"/>
            <a:ext cx="51708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Make it harder</a:t>
            </a:r>
            <a:endParaRPr b="1" sz="3500">
              <a:latin typeface="Montserrat"/>
              <a:ea typeface="Montserrat"/>
              <a:cs typeface="Montserrat"/>
              <a:sym typeface="Montserrat"/>
            </a:endParaRPr>
          </a:p>
        </p:txBody>
      </p:sp>
      <p:sp>
        <p:nvSpPr>
          <p:cNvPr id="202" name="Google Shape;202;p24"/>
          <p:cNvSpPr txBox="1"/>
          <p:nvPr>
            <p:ph idx="4" type="body"/>
          </p:nvPr>
        </p:nvSpPr>
        <p:spPr>
          <a:xfrm>
            <a:off x="6558600" y="359730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You could add snacks and drinks. What drinks do you have at different times of day? What is a suitable snack for the morning? Are there any meals that have puddings? </a:t>
            </a:r>
            <a:endParaRPr/>
          </a:p>
        </p:txBody>
      </p:sp>
      <p:sp>
        <p:nvSpPr>
          <p:cNvPr id="203" name="Google Shape;203;p24"/>
          <p:cNvSpPr txBox="1"/>
          <p:nvPr>
            <p:ph idx="5" type="subTitle"/>
          </p:nvPr>
        </p:nvSpPr>
        <p:spPr>
          <a:xfrm>
            <a:off x="12199250" y="2376300"/>
            <a:ext cx="5427300" cy="906600"/>
          </a:xfrm>
          <a:prstGeom prst="rect">
            <a:avLst/>
          </a:prstGeom>
          <a:solidFill>
            <a:srgbClr val="000000"/>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Other ideas</a:t>
            </a:r>
            <a:endParaRPr b="1" sz="3500">
              <a:latin typeface="Montserrat"/>
              <a:ea typeface="Montserrat"/>
              <a:cs typeface="Montserrat"/>
              <a:sym typeface="Montserrat"/>
            </a:endParaRPr>
          </a:p>
        </p:txBody>
      </p:sp>
      <p:sp>
        <p:nvSpPr>
          <p:cNvPr id="204" name="Google Shape;204;p24"/>
          <p:cNvSpPr txBox="1"/>
          <p:nvPr>
            <p:ph idx="6" type="body"/>
          </p:nvPr>
        </p:nvSpPr>
        <p:spPr>
          <a:xfrm>
            <a:off x="12199250" y="3597300"/>
            <a:ext cx="54273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Plan out the meals for a week. Over the course of the week, how healthy is your diet? </a:t>
            </a:r>
            <a:endParaRPr/>
          </a:p>
          <a:p>
            <a:pPr indent="0" lvl="0" marL="0" rtl="0" algn="l">
              <a:spcBef>
                <a:spcPts val="1200"/>
              </a:spcBef>
              <a:spcAft>
                <a:spcPts val="1200"/>
              </a:spcAft>
              <a:buNone/>
            </a:pPr>
            <a:r>
              <a:rPr lang="en-GB"/>
              <a:t>You could keep a food diary showing all your meals in order throughout the day. </a:t>
            </a:r>
            <a:r>
              <a:rPr lang="en-GB"/>
              <a:t> </a:t>
            </a:r>
            <a:endParaRPr/>
          </a:p>
        </p:txBody>
      </p:sp>
      <p:sp>
        <p:nvSpPr>
          <p:cNvPr id="205" name="Google Shape;205;p24"/>
          <p:cNvSpPr txBox="1"/>
          <p:nvPr>
            <p:ph type="title"/>
          </p:nvPr>
        </p:nvSpPr>
        <p:spPr>
          <a:xfrm>
            <a:off x="1043250" y="890050"/>
            <a:ext cx="15553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Unit 4 Lesson 4: Sequencing meals throughout the day</a:t>
            </a:r>
            <a:endParaRPr>
              <a:solidFill>
                <a:schemeClr val="dk2"/>
              </a:solidFill>
            </a:endParaRPr>
          </a:p>
        </p:txBody>
      </p:sp>
      <p:sp>
        <p:nvSpPr>
          <p:cNvPr id="206" name="Google Shape;206;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8" name="Google Shape;88;p15"/>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Do you remember the mealtimes we learned about in lesson 3? </a:t>
            </a:r>
            <a:endParaRPr>
              <a:solidFill>
                <a:schemeClr val="dk2"/>
              </a:solidFill>
            </a:endParaRPr>
          </a:p>
        </p:txBody>
      </p:sp>
      <p:sp>
        <p:nvSpPr>
          <p:cNvPr id="89" name="Google Shape;89;p15"/>
          <p:cNvSpPr txBox="1"/>
          <p:nvPr>
            <p:ph idx="5" type="body"/>
          </p:nvPr>
        </p:nvSpPr>
        <p:spPr>
          <a:xfrm>
            <a:off x="724350" y="2199450"/>
            <a:ext cx="16191300" cy="162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What did you have for each of these meals yesterday? Write, say or sign what you had yesterday for breakfast, lunch, tea/ dinner and supper. </a:t>
            </a:r>
            <a:endParaRPr sz="3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5" name="Google Shape;95;p16"/>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Sorting meals by mealtimes</a:t>
            </a:r>
            <a:endParaRPr>
              <a:solidFill>
                <a:schemeClr val="dk2"/>
              </a:solidFill>
            </a:endParaRPr>
          </a:p>
        </p:txBody>
      </p:sp>
      <p:sp>
        <p:nvSpPr>
          <p:cNvPr id="96" name="Google Shape;96;p16"/>
          <p:cNvSpPr txBox="1"/>
          <p:nvPr>
            <p:ph idx="5" type="body"/>
          </p:nvPr>
        </p:nvSpPr>
        <p:spPr>
          <a:xfrm>
            <a:off x="515100" y="1672950"/>
            <a:ext cx="16191300" cy="162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Use the images which show meals or draw your own. Sort them by matching the meals with the time that they are usually eaten.  </a:t>
            </a:r>
            <a:endParaRPr sz="3500"/>
          </a:p>
        </p:txBody>
      </p:sp>
      <p:sp>
        <p:nvSpPr>
          <p:cNvPr id="97" name="Google Shape;97;p16"/>
          <p:cNvSpPr txBox="1"/>
          <p:nvPr>
            <p:ph idx="6" type="subTitle"/>
          </p:nvPr>
        </p:nvSpPr>
        <p:spPr>
          <a:xfrm>
            <a:off x="8743800" y="7793850"/>
            <a:ext cx="7941000" cy="16290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See the next slide for an example. </a:t>
            </a:r>
            <a:endParaRPr sz="3500"/>
          </a:p>
        </p:txBody>
      </p:sp>
      <p:pic>
        <p:nvPicPr>
          <p:cNvPr id="98" name="Google Shape;98;p16"/>
          <p:cNvPicPr preferRelativeResize="0"/>
          <p:nvPr/>
        </p:nvPicPr>
        <p:blipFill>
          <a:blip r:embed="rId3">
            <a:alphaModFix/>
          </a:blip>
          <a:stretch>
            <a:fillRect/>
          </a:stretch>
        </p:blipFill>
        <p:spPr>
          <a:xfrm>
            <a:off x="917950" y="3237425"/>
            <a:ext cx="666375" cy="1197974"/>
          </a:xfrm>
          <a:prstGeom prst="rect">
            <a:avLst/>
          </a:prstGeom>
          <a:noFill/>
          <a:ln>
            <a:noFill/>
          </a:ln>
        </p:spPr>
      </p:pic>
      <p:pic>
        <p:nvPicPr>
          <p:cNvPr id="99" name="Google Shape;99;p16"/>
          <p:cNvPicPr preferRelativeResize="0"/>
          <p:nvPr/>
        </p:nvPicPr>
        <p:blipFill>
          <a:blip r:embed="rId4">
            <a:alphaModFix/>
          </a:blip>
          <a:stretch>
            <a:fillRect/>
          </a:stretch>
        </p:blipFill>
        <p:spPr>
          <a:xfrm>
            <a:off x="2563277" y="3431359"/>
            <a:ext cx="986325" cy="1004041"/>
          </a:xfrm>
          <a:prstGeom prst="rect">
            <a:avLst/>
          </a:prstGeom>
          <a:noFill/>
          <a:ln>
            <a:noFill/>
          </a:ln>
        </p:spPr>
      </p:pic>
      <p:sp>
        <p:nvSpPr>
          <p:cNvPr id="100" name="Google Shape;100;p16"/>
          <p:cNvSpPr txBox="1"/>
          <p:nvPr/>
        </p:nvSpPr>
        <p:spPr>
          <a:xfrm>
            <a:off x="4727950" y="3504375"/>
            <a:ext cx="13201200" cy="8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breakfast			lunchtime				teatime			supper</a:t>
            </a:r>
            <a:endParaRPr sz="4000">
              <a:latin typeface="Montserrat"/>
              <a:ea typeface="Montserrat"/>
              <a:cs typeface="Montserrat"/>
              <a:sym typeface="Montserrat"/>
            </a:endParaRPr>
          </a:p>
        </p:txBody>
      </p:sp>
      <p:pic>
        <p:nvPicPr>
          <p:cNvPr id="101" name="Google Shape;101;p16"/>
          <p:cNvPicPr preferRelativeResize="0"/>
          <p:nvPr/>
        </p:nvPicPr>
        <p:blipFill>
          <a:blip r:embed="rId5">
            <a:alphaModFix/>
          </a:blip>
          <a:stretch>
            <a:fillRect/>
          </a:stretch>
        </p:blipFill>
        <p:spPr>
          <a:xfrm>
            <a:off x="1153775" y="5216800"/>
            <a:ext cx="1755424" cy="1077944"/>
          </a:xfrm>
          <a:prstGeom prst="rect">
            <a:avLst/>
          </a:prstGeom>
          <a:noFill/>
          <a:ln>
            <a:noFill/>
          </a:ln>
        </p:spPr>
      </p:pic>
      <p:pic>
        <p:nvPicPr>
          <p:cNvPr id="102" name="Google Shape;102;p16"/>
          <p:cNvPicPr preferRelativeResize="0"/>
          <p:nvPr/>
        </p:nvPicPr>
        <p:blipFill>
          <a:blip r:embed="rId6">
            <a:alphaModFix/>
          </a:blip>
          <a:stretch>
            <a:fillRect/>
          </a:stretch>
        </p:blipFill>
        <p:spPr>
          <a:xfrm>
            <a:off x="1759650" y="6397900"/>
            <a:ext cx="1789949" cy="16487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8" name="Google Shape;108;p17"/>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Sorting meals by mealtimes</a:t>
            </a:r>
            <a:endParaRPr>
              <a:solidFill>
                <a:schemeClr val="dk2"/>
              </a:solidFill>
            </a:endParaRPr>
          </a:p>
        </p:txBody>
      </p:sp>
      <p:sp>
        <p:nvSpPr>
          <p:cNvPr id="109" name="Google Shape;109;p17"/>
          <p:cNvSpPr txBox="1"/>
          <p:nvPr>
            <p:ph idx="5" type="body"/>
          </p:nvPr>
        </p:nvSpPr>
        <p:spPr>
          <a:xfrm>
            <a:off x="515100" y="1672950"/>
            <a:ext cx="2546700" cy="793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Example:   </a:t>
            </a:r>
            <a:endParaRPr sz="3500"/>
          </a:p>
        </p:txBody>
      </p:sp>
      <p:pic>
        <p:nvPicPr>
          <p:cNvPr id="110" name="Google Shape;110;p17"/>
          <p:cNvPicPr preferRelativeResize="0"/>
          <p:nvPr/>
        </p:nvPicPr>
        <p:blipFill>
          <a:blip r:embed="rId3">
            <a:alphaModFix/>
          </a:blip>
          <a:stretch>
            <a:fillRect/>
          </a:stretch>
        </p:blipFill>
        <p:spPr>
          <a:xfrm>
            <a:off x="2744750" y="2347250"/>
            <a:ext cx="666375" cy="1197974"/>
          </a:xfrm>
          <a:prstGeom prst="rect">
            <a:avLst/>
          </a:prstGeom>
          <a:noFill/>
          <a:ln>
            <a:noFill/>
          </a:ln>
        </p:spPr>
      </p:pic>
      <p:pic>
        <p:nvPicPr>
          <p:cNvPr id="111" name="Google Shape;111;p17"/>
          <p:cNvPicPr preferRelativeResize="0"/>
          <p:nvPr/>
        </p:nvPicPr>
        <p:blipFill>
          <a:blip r:embed="rId4">
            <a:alphaModFix/>
          </a:blip>
          <a:stretch>
            <a:fillRect/>
          </a:stretch>
        </p:blipFill>
        <p:spPr>
          <a:xfrm>
            <a:off x="5340475" y="4955988"/>
            <a:ext cx="666375" cy="1197974"/>
          </a:xfrm>
          <a:prstGeom prst="rect">
            <a:avLst/>
          </a:prstGeom>
          <a:noFill/>
          <a:ln>
            <a:noFill/>
          </a:ln>
        </p:spPr>
      </p:pic>
      <p:pic>
        <p:nvPicPr>
          <p:cNvPr id="112" name="Google Shape;112;p17"/>
          <p:cNvPicPr preferRelativeResize="0"/>
          <p:nvPr/>
        </p:nvPicPr>
        <p:blipFill>
          <a:blip r:embed="rId5">
            <a:alphaModFix/>
          </a:blip>
          <a:stretch>
            <a:fillRect/>
          </a:stretch>
        </p:blipFill>
        <p:spPr>
          <a:xfrm>
            <a:off x="2744752" y="4424284"/>
            <a:ext cx="986325" cy="1004041"/>
          </a:xfrm>
          <a:prstGeom prst="rect">
            <a:avLst/>
          </a:prstGeom>
          <a:noFill/>
          <a:ln>
            <a:noFill/>
          </a:ln>
        </p:spPr>
      </p:pic>
      <p:pic>
        <p:nvPicPr>
          <p:cNvPr id="113" name="Google Shape;113;p17"/>
          <p:cNvPicPr preferRelativeResize="0"/>
          <p:nvPr/>
        </p:nvPicPr>
        <p:blipFill>
          <a:blip r:embed="rId6">
            <a:alphaModFix/>
          </a:blip>
          <a:stretch>
            <a:fillRect/>
          </a:stretch>
        </p:blipFill>
        <p:spPr>
          <a:xfrm>
            <a:off x="6416415" y="4905384"/>
            <a:ext cx="986325" cy="1004041"/>
          </a:xfrm>
          <a:prstGeom prst="rect">
            <a:avLst/>
          </a:prstGeom>
          <a:noFill/>
          <a:ln>
            <a:noFill/>
          </a:ln>
        </p:spPr>
      </p:pic>
      <p:pic>
        <p:nvPicPr>
          <p:cNvPr id="114" name="Google Shape;114;p17"/>
          <p:cNvPicPr preferRelativeResize="0"/>
          <p:nvPr/>
        </p:nvPicPr>
        <p:blipFill>
          <a:blip r:embed="rId7">
            <a:alphaModFix/>
          </a:blip>
          <a:stretch>
            <a:fillRect/>
          </a:stretch>
        </p:blipFill>
        <p:spPr>
          <a:xfrm>
            <a:off x="5479850" y="6301013"/>
            <a:ext cx="1789942" cy="1004049"/>
          </a:xfrm>
          <a:prstGeom prst="rect">
            <a:avLst/>
          </a:prstGeom>
          <a:noFill/>
          <a:ln>
            <a:noFill/>
          </a:ln>
        </p:spPr>
      </p:pic>
      <p:pic>
        <p:nvPicPr>
          <p:cNvPr id="115" name="Google Shape;115;p17"/>
          <p:cNvPicPr preferRelativeResize="0"/>
          <p:nvPr/>
        </p:nvPicPr>
        <p:blipFill>
          <a:blip r:embed="rId8">
            <a:alphaModFix/>
          </a:blip>
          <a:stretch>
            <a:fillRect/>
          </a:stretch>
        </p:blipFill>
        <p:spPr>
          <a:xfrm>
            <a:off x="414275" y="3078662"/>
            <a:ext cx="1789942" cy="1004049"/>
          </a:xfrm>
          <a:prstGeom prst="rect">
            <a:avLst/>
          </a:prstGeom>
          <a:noFill/>
          <a:ln>
            <a:noFill/>
          </a:ln>
        </p:spPr>
      </p:pic>
      <p:pic>
        <p:nvPicPr>
          <p:cNvPr id="116" name="Google Shape;116;p17"/>
          <p:cNvPicPr preferRelativeResize="0"/>
          <p:nvPr/>
        </p:nvPicPr>
        <p:blipFill>
          <a:blip r:embed="rId9">
            <a:alphaModFix/>
          </a:blip>
          <a:stretch>
            <a:fillRect/>
          </a:stretch>
        </p:blipFill>
        <p:spPr>
          <a:xfrm>
            <a:off x="545050" y="5067563"/>
            <a:ext cx="1747450" cy="1310592"/>
          </a:xfrm>
          <a:prstGeom prst="rect">
            <a:avLst/>
          </a:prstGeom>
          <a:noFill/>
          <a:ln>
            <a:noFill/>
          </a:ln>
        </p:spPr>
      </p:pic>
      <p:pic>
        <p:nvPicPr>
          <p:cNvPr id="117" name="Google Shape;117;p17"/>
          <p:cNvPicPr preferRelativeResize="0"/>
          <p:nvPr/>
        </p:nvPicPr>
        <p:blipFill>
          <a:blip r:embed="rId10">
            <a:alphaModFix/>
          </a:blip>
          <a:stretch>
            <a:fillRect/>
          </a:stretch>
        </p:blipFill>
        <p:spPr>
          <a:xfrm>
            <a:off x="14630750" y="5396050"/>
            <a:ext cx="1747450" cy="1310592"/>
          </a:xfrm>
          <a:prstGeom prst="rect">
            <a:avLst/>
          </a:prstGeom>
          <a:noFill/>
          <a:ln>
            <a:noFill/>
          </a:ln>
        </p:spPr>
      </p:pic>
      <p:pic>
        <p:nvPicPr>
          <p:cNvPr id="118" name="Google Shape;118;p17"/>
          <p:cNvPicPr preferRelativeResize="0"/>
          <p:nvPr/>
        </p:nvPicPr>
        <p:blipFill>
          <a:blip r:embed="rId11">
            <a:alphaModFix/>
          </a:blip>
          <a:stretch>
            <a:fillRect/>
          </a:stretch>
        </p:blipFill>
        <p:spPr>
          <a:xfrm>
            <a:off x="11526675" y="5067275"/>
            <a:ext cx="2106650" cy="1293626"/>
          </a:xfrm>
          <a:prstGeom prst="rect">
            <a:avLst/>
          </a:prstGeom>
          <a:noFill/>
          <a:ln>
            <a:noFill/>
          </a:ln>
        </p:spPr>
      </p:pic>
      <p:pic>
        <p:nvPicPr>
          <p:cNvPr id="119" name="Google Shape;119;p17"/>
          <p:cNvPicPr preferRelativeResize="0"/>
          <p:nvPr/>
        </p:nvPicPr>
        <p:blipFill>
          <a:blip r:embed="rId12">
            <a:alphaModFix/>
          </a:blip>
          <a:stretch>
            <a:fillRect/>
          </a:stretch>
        </p:blipFill>
        <p:spPr>
          <a:xfrm>
            <a:off x="2421200" y="6307375"/>
            <a:ext cx="1755424" cy="1077944"/>
          </a:xfrm>
          <a:prstGeom prst="rect">
            <a:avLst/>
          </a:prstGeom>
          <a:noFill/>
          <a:ln>
            <a:noFill/>
          </a:ln>
        </p:spPr>
      </p:pic>
      <p:pic>
        <p:nvPicPr>
          <p:cNvPr id="120" name="Google Shape;120;p17"/>
          <p:cNvPicPr preferRelativeResize="0"/>
          <p:nvPr/>
        </p:nvPicPr>
        <p:blipFill>
          <a:blip r:embed="rId13">
            <a:alphaModFix/>
          </a:blip>
          <a:stretch>
            <a:fillRect/>
          </a:stretch>
        </p:blipFill>
        <p:spPr>
          <a:xfrm>
            <a:off x="8573025" y="6128637"/>
            <a:ext cx="1789949" cy="1764781"/>
          </a:xfrm>
          <a:prstGeom prst="rect">
            <a:avLst/>
          </a:prstGeom>
          <a:noFill/>
          <a:ln>
            <a:noFill/>
          </a:ln>
        </p:spPr>
      </p:pic>
      <p:pic>
        <p:nvPicPr>
          <p:cNvPr id="121" name="Google Shape;121;p17"/>
          <p:cNvPicPr preferRelativeResize="0"/>
          <p:nvPr/>
        </p:nvPicPr>
        <p:blipFill>
          <a:blip r:embed="rId13">
            <a:alphaModFix/>
          </a:blip>
          <a:stretch>
            <a:fillRect/>
          </a:stretch>
        </p:blipFill>
        <p:spPr>
          <a:xfrm>
            <a:off x="8649225" y="6509651"/>
            <a:ext cx="1789949" cy="1764774"/>
          </a:xfrm>
          <a:prstGeom prst="rect">
            <a:avLst/>
          </a:prstGeom>
          <a:noFill/>
          <a:ln>
            <a:noFill/>
          </a:ln>
        </p:spPr>
      </p:pic>
      <p:pic>
        <p:nvPicPr>
          <p:cNvPr id="122" name="Google Shape;122;p17"/>
          <p:cNvPicPr preferRelativeResize="0"/>
          <p:nvPr/>
        </p:nvPicPr>
        <p:blipFill>
          <a:blip r:embed="rId14">
            <a:alphaModFix/>
          </a:blip>
          <a:stretch>
            <a:fillRect/>
          </a:stretch>
        </p:blipFill>
        <p:spPr>
          <a:xfrm>
            <a:off x="690675" y="7363013"/>
            <a:ext cx="1789949" cy="1764781"/>
          </a:xfrm>
          <a:prstGeom prst="rect">
            <a:avLst/>
          </a:prstGeom>
          <a:noFill/>
          <a:ln>
            <a:noFill/>
          </a:ln>
        </p:spPr>
      </p:pic>
      <p:pic>
        <p:nvPicPr>
          <p:cNvPr id="123" name="Google Shape;123;p17"/>
          <p:cNvPicPr preferRelativeResize="0"/>
          <p:nvPr/>
        </p:nvPicPr>
        <p:blipFill>
          <a:blip r:embed="rId15">
            <a:alphaModFix/>
          </a:blip>
          <a:stretch>
            <a:fillRect/>
          </a:stretch>
        </p:blipFill>
        <p:spPr>
          <a:xfrm>
            <a:off x="8575825" y="4702507"/>
            <a:ext cx="1747450" cy="1609568"/>
          </a:xfrm>
          <a:prstGeom prst="rect">
            <a:avLst/>
          </a:prstGeom>
          <a:noFill/>
          <a:ln>
            <a:noFill/>
          </a:ln>
        </p:spPr>
      </p:pic>
      <p:pic>
        <p:nvPicPr>
          <p:cNvPr id="124" name="Google Shape;124;p17"/>
          <p:cNvPicPr preferRelativeResize="0"/>
          <p:nvPr/>
        </p:nvPicPr>
        <p:blipFill>
          <a:blip r:embed="rId16">
            <a:alphaModFix/>
          </a:blip>
          <a:stretch>
            <a:fillRect/>
          </a:stretch>
        </p:blipFill>
        <p:spPr>
          <a:xfrm>
            <a:off x="2780100" y="7653150"/>
            <a:ext cx="1789949" cy="1648714"/>
          </a:xfrm>
          <a:prstGeom prst="rect">
            <a:avLst/>
          </a:prstGeom>
          <a:noFill/>
          <a:ln>
            <a:noFill/>
          </a:ln>
        </p:spPr>
      </p:pic>
      <p:pic>
        <p:nvPicPr>
          <p:cNvPr id="125" name="Google Shape;125;p17"/>
          <p:cNvPicPr preferRelativeResize="0"/>
          <p:nvPr/>
        </p:nvPicPr>
        <p:blipFill>
          <a:blip r:embed="rId17">
            <a:alphaModFix/>
          </a:blip>
          <a:stretch>
            <a:fillRect/>
          </a:stretch>
        </p:blipFill>
        <p:spPr>
          <a:xfrm>
            <a:off x="11353800" y="6866625"/>
            <a:ext cx="2101651" cy="1050826"/>
          </a:xfrm>
          <a:prstGeom prst="rect">
            <a:avLst/>
          </a:prstGeom>
          <a:noFill/>
          <a:ln>
            <a:noFill/>
          </a:ln>
        </p:spPr>
      </p:pic>
      <p:pic>
        <p:nvPicPr>
          <p:cNvPr id="126" name="Google Shape;126;p17"/>
          <p:cNvPicPr preferRelativeResize="0"/>
          <p:nvPr/>
        </p:nvPicPr>
        <p:blipFill>
          <a:blip r:embed="rId18">
            <a:alphaModFix/>
          </a:blip>
          <a:stretch>
            <a:fillRect/>
          </a:stretch>
        </p:blipFill>
        <p:spPr>
          <a:xfrm>
            <a:off x="74175" y="6706650"/>
            <a:ext cx="2101651" cy="1050826"/>
          </a:xfrm>
          <a:prstGeom prst="rect">
            <a:avLst/>
          </a:prstGeom>
          <a:noFill/>
          <a:ln>
            <a:noFill/>
          </a:ln>
        </p:spPr>
      </p:pic>
      <p:graphicFrame>
        <p:nvGraphicFramePr>
          <p:cNvPr id="127" name="Google Shape;127;p17"/>
          <p:cNvGraphicFramePr/>
          <p:nvPr/>
        </p:nvGraphicFramePr>
        <p:xfrm>
          <a:off x="4743250" y="3281350"/>
          <a:ext cx="3000000" cy="3000000"/>
        </p:xfrm>
        <a:graphic>
          <a:graphicData uri="http://schemas.openxmlformats.org/drawingml/2006/table">
            <a:tbl>
              <a:tblPr>
                <a:noFill/>
                <a:tableStyleId>{AA53FDA7-E5AB-4AA7-9C1D-898A33738C51}</a:tableStyleId>
              </a:tblPr>
              <a:tblGrid>
                <a:gridCol w="3203000"/>
                <a:gridCol w="3203000"/>
                <a:gridCol w="3203000"/>
                <a:gridCol w="3203000"/>
              </a:tblGrid>
              <a:tr h="1491650">
                <a:tc>
                  <a:txBody>
                    <a:bodyPr/>
                    <a:lstStyle/>
                    <a:p>
                      <a:pPr indent="0" lvl="0" marL="0" rtl="0" algn="ctr">
                        <a:spcBef>
                          <a:spcPts val="0"/>
                        </a:spcBef>
                        <a:spcAft>
                          <a:spcPts val="0"/>
                        </a:spcAft>
                        <a:buNone/>
                      </a:pPr>
                      <a:r>
                        <a:rPr b="1" lang="en-GB" sz="3200">
                          <a:latin typeface="Montserrat"/>
                          <a:ea typeface="Montserrat"/>
                          <a:cs typeface="Montserrat"/>
                          <a:sym typeface="Montserrat"/>
                        </a:rPr>
                        <a:t>breakfast</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lunchtime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teatime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supper</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147875">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3" name="Google Shape;133;p18"/>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Table 1</a:t>
            </a:r>
            <a:endParaRPr>
              <a:solidFill>
                <a:schemeClr val="dk2"/>
              </a:solidFill>
            </a:endParaRPr>
          </a:p>
        </p:txBody>
      </p:sp>
      <p:graphicFrame>
        <p:nvGraphicFramePr>
          <p:cNvPr id="134" name="Google Shape;134;p18"/>
          <p:cNvGraphicFramePr/>
          <p:nvPr/>
        </p:nvGraphicFramePr>
        <p:xfrm>
          <a:off x="599525" y="1360675"/>
          <a:ext cx="3000000" cy="3000000"/>
        </p:xfrm>
        <a:graphic>
          <a:graphicData uri="http://schemas.openxmlformats.org/drawingml/2006/table">
            <a:tbl>
              <a:tblPr>
                <a:noFill/>
                <a:tableStyleId>{AA53FDA7-E5AB-4AA7-9C1D-898A33738C51}</a:tableStyleId>
              </a:tblPr>
              <a:tblGrid>
                <a:gridCol w="4152100"/>
                <a:gridCol w="4152100"/>
                <a:gridCol w="4152100"/>
                <a:gridCol w="4152100"/>
              </a:tblGrid>
              <a:tr h="1336700">
                <a:tc>
                  <a:txBody>
                    <a:bodyPr/>
                    <a:lstStyle/>
                    <a:p>
                      <a:pPr indent="0" lvl="0" marL="0" rtl="0" algn="ctr">
                        <a:spcBef>
                          <a:spcPts val="0"/>
                        </a:spcBef>
                        <a:spcAft>
                          <a:spcPts val="0"/>
                        </a:spcAft>
                        <a:buNone/>
                      </a:pPr>
                      <a:r>
                        <a:rPr b="1" lang="en-GB" sz="3200">
                          <a:latin typeface="Montserrat"/>
                          <a:ea typeface="Montserrat"/>
                          <a:cs typeface="Montserrat"/>
                          <a:sym typeface="Montserrat"/>
                        </a:rPr>
                        <a:t>breakfast</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lunchtime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teatime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supper</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649425">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0" name="Google Shape;140;p19"/>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Planning your own meals</a:t>
            </a:r>
            <a:endParaRPr>
              <a:solidFill>
                <a:schemeClr val="dk2"/>
              </a:solidFill>
            </a:endParaRPr>
          </a:p>
        </p:txBody>
      </p:sp>
      <p:sp>
        <p:nvSpPr>
          <p:cNvPr id="141" name="Google Shape;141;p19"/>
          <p:cNvSpPr txBox="1"/>
          <p:nvPr>
            <p:ph idx="5" type="body"/>
          </p:nvPr>
        </p:nvSpPr>
        <p:spPr>
          <a:xfrm>
            <a:off x="496050" y="1384950"/>
            <a:ext cx="166479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During this activity, you will use your knowledge of which meals happen at which times, and focus on the types of foods you eat for different meals.   </a:t>
            </a:r>
            <a:endParaRPr sz="3500"/>
          </a:p>
          <a:p>
            <a:pPr indent="0" lvl="0" marL="0" rtl="0" algn="l">
              <a:spcBef>
                <a:spcPts val="2000"/>
              </a:spcBef>
              <a:spcAft>
                <a:spcPts val="2000"/>
              </a:spcAft>
              <a:buNone/>
            </a:pPr>
            <a:r>
              <a:t/>
            </a:r>
            <a:endParaRPr sz="3500"/>
          </a:p>
        </p:txBody>
      </p:sp>
      <p:sp>
        <p:nvSpPr>
          <p:cNvPr id="142" name="Google Shape;142;p19"/>
          <p:cNvSpPr txBox="1"/>
          <p:nvPr>
            <p:ph idx="6" type="subTitle"/>
          </p:nvPr>
        </p:nvSpPr>
        <p:spPr>
          <a:xfrm>
            <a:off x="496050" y="4869650"/>
            <a:ext cx="6245700" cy="27921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Choose a meal that you would like to go in each of the columns.    </a:t>
            </a:r>
            <a:endParaRPr sz="3500"/>
          </a:p>
          <a:p>
            <a:pPr indent="0" lvl="0" marL="0" rtl="0" algn="l">
              <a:spcBef>
                <a:spcPts val="0"/>
              </a:spcBef>
              <a:spcAft>
                <a:spcPts val="0"/>
              </a:spcAft>
              <a:buNone/>
            </a:pPr>
            <a:r>
              <a:t/>
            </a:r>
            <a:endParaRPr sz="3500"/>
          </a:p>
        </p:txBody>
      </p:sp>
      <p:cxnSp>
        <p:nvCxnSpPr>
          <p:cNvPr id="143" name="Google Shape;143;p19"/>
          <p:cNvCxnSpPr/>
          <p:nvPr/>
        </p:nvCxnSpPr>
        <p:spPr>
          <a:xfrm>
            <a:off x="5344950" y="6516000"/>
            <a:ext cx="1907100" cy="134400"/>
          </a:xfrm>
          <a:prstGeom prst="straightConnector1">
            <a:avLst/>
          </a:prstGeom>
          <a:noFill/>
          <a:ln cap="flat" cmpd="sng" w="38100">
            <a:solidFill>
              <a:srgbClr val="000000"/>
            </a:solidFill>
            <a:prstDash val="solid"/>
            <a:round/>
            <a:headEnd len="med" w="med" type="none"/>
            <a:tailEnd len="med" w="med" type="triangle"/>
          </a:ln>
        </p:spPr>
      </p:cxnSp>
      <p:graphicFrame>
        <p:nvGraphicFramePr>
          <p:cNvPr id="144" name="Google Shape;144;p19"/>
          <p:cNvGraphicFramePr/>
          <p:nvPr/>
        </p:nvGraphicFramePr>
        <p:xfrm>
          <a:off x="7763700" y="3013950"/>
          <a:ext cx="3000000" cy="3000000"/>
        </p:xfrm>
        <a:graphic>
          <a:graphicData uri="http://schemas.openxmlformats.org/drawingml/2006/table">
            <a:tbl>
              <a:tblPr>
                <a:noFill/>
                <a:tableStyleId>{AA53FDA7-E5AB-4AA7-9C1D-898A33738C51}</a:tableStyleId>
              </a:tblPr>
              <a:tblGrid>
                <a:gridCol w="2433775"/>
                <a:gridCol w="2433775"/>
                <a:gridCol w="2433775"/>
                <a:gridCol w="2433775"/>
              </a:tblGrid>
              <a:tr h="381000">
                <a:tc>
                  <a:txBody>
                    <a:bodyPr/>
                    <a:lstStyle/>
                    <a:p>
                      <a:pPr indent="0" lvl="0" marL="0" rtl="0" algn="ctr">
                        <a:spcBef>
                          <a:spcPts val="0"/>
                        </a:spcBef>
                        <a:spcAft>
                          <a:spcPts val="0"/>
                        </a:spcAft>
                        <a:buNone/>
                      </a:pPr>
                      <a:r>
                        <a:rPr b="1" lang="en-GB" sz="3200">
                          <a:latin typeface="Montserrat"/>
                          <a:ea typeface="Montserrat"/>
                          <a:cs typeface="Montserrat"/>
                          <a:sym typeface="Montserrat"/>
                        </a:rPr>
                        <a:t>breakfast</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lunchtime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teatime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supper</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pic>
        <p:nvPicPr>
          <p:cNvPr id="145" name="Google Shape;145;p19"/>
          <p:cNvPicPr preferRelativeResize="0"/>
          <p:nvPr/>
        </p:nvPicPr>
        <p:blipFill>
          <a:blip r:embed="rId3">
            <a:alphaModFix/>
          </a:blip>
          <a:stretch>
            <a:fillRect/>
          </a:stretch>
        </p:blipFill>
        <p:spPr>
          <a:xfrm>
            <a:off x="8486813" y="3926813"/>
            <a:ext cx="666375" cy="1197974"/>
          </a:xfrm>
          <a:prstGeom prst="rect">
            <a:avLst/>
          </a:prstGeom>
          <a:noFill/>
          <a:ln>
            <a:noFill/>
          </a:ln>
        </p:spPr>
      </p:pic>
      <p:pic>
        <p:nvPicPr>
          <p:cNvPr id="146" name="Google Shape;146;p19"/>
          <p:cNvPicPr preferRelativeResize="0"/>
          <p:nvPr/>
        </p:nvPicPr>
        <p:blipFill>
          <a:blip r:embed="rId4">
            <a:alphaModFix/>
          </a:blip>
          <a:stretch>
            <a:fillRect/>
          </a:stretch>
        </p:blipFill>
        <p:spPr>
          <a:xfrm>
            <a:off x="15396500" y="3870500"/>
            <a:ext cx="1747450" cy="1310592"/>
          </a:xfrm>
          <a:prstGeom prst="rect">
            <a:avLst/>
          </a:prstGeom>
          <a:noFill/>
          <a:ln>
            <a:noFill/>
          </a:ln>
        </p:spPr>
      </p:pic>
      <p:pic>
        <p:nvPicPr>
          <p:cNvPr id="147" name="Google Shape;147;p19"/>
          <p:cNvPicPr preferRelativeResize="0"/>
          <p:nvPr/>
        </p:nvPicPr>
        <p:blipFill>
          <a:blip r:embed="rId5">
            <a:alphaModFix/>
          </a:blip>
          <a:stretch>
            <a:fillRect/>
          </a:stretch>
        </p:blipFill>
        <p:spPr>
          <a:xfrm>
            <a:off x="12805975" y="3878988"/>
            <a:ext cx="2106650" cy="1293626"/>
          </a:xfrm>
          <a:prstGeom prst="rect">
            <a:avLst/>
          </a:prstGeom>
          <a:noFill/>
          <a:ln>
            <a:noFill/>
          </a:ln>
        </p:spPr>
      </p:pic>
      <p:pic>
        <p:nvPicPr>
          <p:cNvPr id="148" name="Google Shape;148;p19"/>
          <p:cNvPicPr preferRelativeResize="0"/>
          <p:nvPr/>
        </p:nvPicPr>
        <p:blipFill>
          <a:blip r:embed="rId6">
            <a:alphaModFix/>
          </a:blip>
          <a:stretch>
            <a:fillRect/>
          </a:stretch>
        </p:blipFill>
        <p:spPr>
          <a:xfrm>
            <a:off x="10611450" y="3698232"/>
            <a:ext cx="1747450" cy="16095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4" name="Google Shape;154;p20"/>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Planning your own meals</a:t>
            </a:r>
            <a:endParaRPr>
              <a:solidFill>
                <a:schemeClr val="dk2"/>
              </a:solidFill>
            </a:endParaRPr>
          </a:p>
        </p:txBody>
      </p:sp>
      <p:sp>
        <p:nvSpPr>
          <p:cNvPr id="155" name="Google Shape;155;p20"/>
          <p:cNvSpPr txBox="1"/>
          <p:nvPr>
            <p:ph idx="5" type="body"/>
          </p:nvPr>
        </p:nvSpPr>
        <p:spPr>
          <a:xfrm>
            <a:off x="496050" y="1384950"/>
            <a:ext cx="1065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Now choose the foods that will make up each meal.   </a:t>
            </a:r>
            <a:endParaRPr sz="3500"/>
          </a:p>
          <a:p>
            <a:pPr indent="0" lvl="0" marL="0" rtl="0" algn="l">
              <a:spcBef>
                <a:spcPts val="2000"/>
              </a:spcBef>
              <a:spcAft>
                <a:spcPts val="2000"/>
              </a:spcAft>
              <a:buNone/>
            </a:pPr>
            <a:r>
              <a:t/>
            </a:r>
            <a:endParaRPr sz="3500"/>
          </a:p>
        </p:txBody>
      </p:sp>
      <p:sp>
        <p:nvSpPr>
          <p:cNvPr id="156" name="Google Shape;156;p20"/>
          <p:cNvSpPr txBox="1"/>
          <p:nvPr>
            <p:ph idx="6" type="subTitle"/>
          </p:nvPr>
        </p:nvSpPr>
        <p:spPr>
          <a:xfrm>
            <a:off x="496050" y="3498050"/>
            <a:ext cx="6245700" cy="5340600"/>
          </a:xfrm>
          <a:prstGeom prst="rect">
            <a:avLst/>
          </a:prstGeom>
          <a:solidFill>
            <a:srgbClr val="666666"/>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For example, for my hot meal I would like pork chops, potatoes and a salad. </a:t>
            </a:r>
            <a:endParaRPr sz="3500"/>
          </a:p>
          <a:p>
            <a:pPr indent="0" lvl="0" marL="0" rtl="0" algn="l">
              <a:spcBef>
                <a:spcPts val="0"/>
              </a:spcBef>
              <a:spcAft>
                <a:spcPts val="0"/>
              </a:spcAft>
              <a:buNone/>
            </a:pPr>
            <a:r>
              <a:rPr lang="en-GB" sz="3500"/>
              <a:t>I am thinking about making healthy choices too.    </a:t>
            </a:r>
            <a:endParaRPr sz="3500"/>
          </a:p>
          <a:p>
            <a:pPr indent="0" lvl="0" marL="0" rtl="0" algn="l">
              <a:spcBef>
                <a:spcPts val="0"/>
              </a:spcBef>
              <a:spcAft>
                <a:spcPts val="0"/>
              </a:spcAft>
              <a:buNone/>
            </a:pPr>
            <a:r>
              <a:t/>
            </a:r>
            <a:endParaRPr sz="3500"/>
          </a:p>
        </p:txBody>
      </p:sp>
      <p:cxnSp>
        <p:nvCxnSpPr>
          <p:cNvPr id="157" name="Google Shape;157;p20"/>
          <p:cNvCxnSpPr/>
          <p:nvPr/>
        </p:nvCxnSpPr>
        <p:spPr>
          <a:xfrm>
            <a:off x="5573550" y="4992000"/>
            <a:ext cx="7171200" cy="1289100"/>
          </a:xfrm>
          <a:prstGeom prst="straightConnector1">
            <a:avLst/>
          </a:prstGeom>
          <a:noFill/>
          <a:ln cap="flat" cmpd="sng" w="38100">
            <a:solidFill>
              <a:srgbClr val="000000"/>
            </a:solidFill>
            <a:prstDash val="solid"/>
            <a:round/>
            <a:headEnd len="med" w="med" type="none"/>
            <a:tailEnd len="med" w="med" type="triangle"/>
          </a:ln>
        </p:spPr>
      </p:cxnSp>
      <p:graphicFrame>
        <p:nvGraphicFramePr>
          <p:cNvPr id="158" name="Google Shape;158;p20"/>
          <p:cNvGraphicFramePr/>
          <p:nvPr/>
        </p:nvGraphicFramePr>
        <p:xfrm>
          <a:off x="7306500" y="2709150"/>
          <a:ext cx="3000000" cy="3000000"/>
        </p:xfrm>
        <a:graphic>
          <a:graphicData uri="http://schemas.openxmlformats.org/drawingml/2006/table">
            <a:tbl>
              <a:tblPr>
                <a:noFill/>
                <a:tableStyleId>{AA53FDA7-E5AB-4AA7-9C1D-898A33738C51}</a:tableStyleId>
              </a:tblPr>
              <a:tblGrid>
                <a:gridCol w="2433775"/>
                <a:gridCol w="2433775"/>
                <a:gridCol w="2433775"/>
                <a:gridCol w="2433775"/>
              </a:tblGrid>
              <a:tr h="381000">
                <a:tc>
                  <a:txBody>
                    <a:bodyPr/>
                    <a:lstStyle/>
                    <a:p>
                      <a:pPr indent="0" lvl="0" marL="0" rtl="0" algn="ctr">
                        <a:spcBef>
                          <a:spcPts val="0"/>
                        </a:spcBef>
                        <a:spcAft>
                          <a:spcPts val="0"/>
                        </a:spcAft>
                        <a:buNone/>
                      </a:pPr>
                      <a:r>
                        <a:rPr b="1" lang="en-GB" sz="3200">
                          <a:latin typeface="Montserrat"/>
                          <a:ea typeface="Montserrat"/>
                          <a:cs typeface="Montserrat"/>
                          <a:sym typeface="Montserrat"/>
                        </a:rPr>
                        <a:t>breakfast</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lunchtime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teatime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supper</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t>Pork chops, potatoes, lettuce, cucumber, tomatoes</a:t>
                      </a:r>
                      <a:endParaRPr sz="32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pic>
        <p:nvPicPr>
          <p:cNvPr id="159" name="Google Shape;159;p20"/>
          <p:cNvPicPr preferRelativeResize="0"/>
          <p:nvPr/>
        </p:nvPicPr>
        <p:blipFill>
          <a:blip r:embed="rId3">
            <a:alphaModFix/>
          </a:blip>
          <a:stretch>
            <a:fillRect/>
          </a:stretch>
        </p:blipFill>
        <p:spPr>
          <a:xfrm>
            <a:off x="8029613" y="3774413"/>
            <a:ext cx="666375" cy="1197974"/>
          </a:xfrm>
          <a:prstGeom prst="rect">
            <a:avLst/>
          </a:prstGeom>
          <a:noFill/>
          <a:ln>
            <a:noFill/>
          </a:ln>
        </p:spPr>
      </p:pic>
      <p:pic>
        <p:nvPicPr>
          <p:cNvPr id="160" name="Google Shape;160;p20"/>
          <p:cNvPicPr preferRelativeResize="0"/>
          <p:nvPr/>
        </p:nvPicPr>
        <p:blipFill>
          <a:blip r:embed="rId4">
            <a:alphaModFix/>
          </a:blip>
          <a:stretch>
            <a:fillRect/>
          </a:stretch>
        </p:blipFill>
        <p:spPr>
          <a:xfrm>
            <a:off x="14939300" y="3718100"/>
            <a:ext cx="1747450" cy="1310592"/>
          </a:xfrm>
          <a:prstGeom prst="rect">
            <a:avLst/>
          </a:prstGeom>
          <a:noFill/>
          <a:ln>
            <a:noFill/>
          </a:ln>
        </p:spPr>
      </p:pic>
      <p:pic>
        <p:nvPicPr>
          <p:cNvPr id="161" name="Google Shape;161;p20"/>
          <p:cNvPicPr preferRelativeResize="0"/>
          <p:nvPr/>
        </p:nvPicPr>
        <p:blipFill>
          <a:blip r:embed="rId5">
            <a:alphaModFix/>
          </a:blip>
          <a:stretch>
            <a:fillRect/>
          </a:stretch>
        </p:blipFill>
        <p:spPr>
          <a:xfrm>
            <a:off x="10154250" y="3545832"/>
            <a:ext cx="1747450" cy="1609568"/>
          </a:xfrm>
          <a:prstGeom prst="rect">
            <a:avLst/>
          </a:prstGeom>
          <a:noFill/>
          <a:ln>
            <a:noFill/>
          </a:ln>
        </p:spPr>
      </p:pic>
      <p:pic>
        <p:nvPicPr>
          <p:cNvPr id="162" name="Google Shape;162;p20"/>
          <p:cNvPicPr preferRelativeResize="0"/>
          <p:nvPr/>
        </p:nvPicPr>
        <p:blipFill>
          <a:blip r:embed="rId6">
            <a:alphaModFix/>
          </a:blip>
          <a:stretch>
            <a:fillRect/>
          </a:stretch>
        </p:blipFill>
        <p:spPr>
          <a:xfrm>
            <a:off x="12302875" y="3809250"/>
            <a:ext cx="2101651" cy="1050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21"/>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Planning your own meals</a:t>
            </a:r>
            <a:endParaRPr>
              <a:solidFill>
                <a:schemeClr val="dk2"/>
              </a:solidFill>
            </a:endParaRPr>
          </a:p>
        </p:txBody>
      </p:sp>
      <p:sp>
        <p:nvSpPr>
          <p:cNvPr id="169" name="Google Shape;169;p21"/>
          <p:cNvSpPr txBox="1"/>
          <p:nvPr>
            <p:ph idx="5" type="body"/>
          </p:nvPr>
        </p:nvSpPr>
        <p:spPr>
          <a:xfrm>
            <a:off x="496050" y="1384950"/>
            <a:ext cx="162372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Let’s have another go. This time I am going to choose breakfast.    </a:t>
            </a:r>
            <a:endParaRPr sz="3500"/>
          </a:p>
          <a:p>
            <a:pPr indent="0" lvl="0" marL="0" rtl="0" algn="l">
              <a:spcBef>
                <a:spcPts val="2000"/>
              </a:spcBef>
              <a:spcAft>
                <a:spcPts val="2000"/>
              </a:spcAft>
              <a:buNone/>
            </a:pPr>
            <a:r>
              <a:t/>
            </a:r>
            <a:endParaRPr sz="3500"/>
          </a:p>
        </p:txBody>
      </p:sp>
      <p:sp>
        <p:nvSpPr>
          <p:cNvPr id="170" name="Google Shape;170;p21"/>
          <p:cNvSpPr txBox="1"/>
          <p:nvPr>
            <p:ph idx="6" type="subTitle"/>
          </p:nvPr>
        </p:nvSpPr>
        <p:spPr>
          <a:xfrm>
            <a:off x="496050" y="3498050"/>
            <a:ext cx="6245700" cy="16290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I have chosen to have cereal with milk.     </a:t>
            </a:r>
            <a:endParaRPr sz="3500"/>
          </a:p>
          <a:p>
            <a:pPr indent="0" lvl="0" marL="0" rtl="0" algn="l">
              <a:spcBef>
                <a:spcPts val="0"/>
              </a:spcBef>
              <a:spcAft>
                <a:spcPts val="0"/>
              </a:spcAft>
              <a:buNone/>
            </a:pPr>
            <a:r>
              <a:t/>
            </a:r>
            <a:endParaRPr sz="3500"/>
          </a:p>
        </p:txBody>
      </p:sp>
      <p:cxnSp>
        <p:nvCxnSpPr>
          <p:cNvPr id="171" name="Google Shape;171;p21"/>
          <p:cNvCxnSpPr>
            <a:endCxn id="172" idx="1"/>
          </p:cNvCxnSpPr>
          <p:nvPr/>
        </p:nvCxnSpPr>
        <p:spPr>
          <a:xfrm>
            <a:off x="5345075" y="4458487"/>
            <a:ext cx="1844400" cy="1536900"/>
          </a:xfrm>
          <a:prstGeom prst="straightConnector1">
            <a:avLst/>
          </a:prstGeom>
          <a:noFill/>
          <a:ln cap="flat" cmpd="sng" w="38100">
            <a:solidFill>
              <a:srgbClr val="000000"/>
            </a:solidFill>
            <a:prstDash val="solid"/>
            <a:round/>
            <a:headEnd len="med" w="med" type="none"/>
            <a:tailEnd len="med" w="med" type="triangle"/>
          </a:ln>
        </p:spPr>
      </p:cxnSp>
      <p:graphicFrame>
        <p:nvGraphicFramePr>
          <p:cNvPr id="173" name="Google Shape;173;p21"/>
          <p:cNvGraphicFramePr/>
          <p:nvPr/>
        </p:nvGraphicFramePr>
        <p:xfrm>
          <a:off x="7306500" y="2709150"/>
          <a:ext cx="3000000" cy="3000000"/>
        </p:xfrm>
        <a:graphic>
          <a:graphicData uri="http://schemas.openxmlformats.org/drawingml/2006/table">
            <a:tbl>
              <a:tblPr>
                <a:noFill/>
                <a:tableStyleId>{AA53FDA7-E5AB-4AA7-9C1D-898A33738C51}</a:tableStyleId>
              </a:tblPr>
              <a:tblGrid>
                <a:gridCol w="2433775"/>
                <a:gridCol w="2433775"/>
                <a:gridCol w="2433775"/>
                <a:gridCol w="2433775"/>
              </a:tblGrid>
              <a:tr h="381000">
                <a:tc>
                  <a:txBody>
                    <a:bodyPr/>
                    <a:lstStyle/>
                    <a:p>
                      <a:pPr indent="0" lvl="0" marL="0" rtl="0" algn="ctr">
                        <a:spcBef>
                          <a:spcPts val="0"/>
                        </a:spcBef>
                        <a:spcAft>
                          <a:spcPts val="0"/>
                        </a:spcAft>
                        <a:buNone/>
                      </a:pPr>
                      <a:r>
                        <a:rPr b="1" lang="en-GB" sz="3200">
                          <a:latin typeface="Montserrat"/>
                          <a:ea typeface="Montserrat"/>
                          <a:cs typeface="Montserrat"/>
                          <a:sym typeface="Montserrat"/>
                        </a:rPr>
                        <a:t>breakfast</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lunchtime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teatime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supper</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200"/>
                        <a:t>Cereal, milk</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t>Pork chops, potatoes, lettuce, cucumber, tomatoes</a:t>
                      </a:r>
                      <a:endParaRPr sz="32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pic>
        <p:nvPicPr>
          <p:cNvPr id="174" name="Google Shape;174;p21"/>
          <p:cNvPicPr preferRelativeResize="0"/>
          <p:nvPr/>
        </p:nvPicPr>
        <p:blipFill>
          <a:blip r:embed="rId3">
            <a:alphaModFix/>
          </a:blip>
          <a:stretch>
            <a:fillRect/>
          </a:stretch>
        </p:blipFill>
        <p:spPr>
          <a:xfrm>
            <a:off x="14939300" y="3718100"/>
            <a:ext cx="1747450" cy="1310592"/>
          </a:xfrm>
          <a:prstGeom prst="rect">
            <a:avLst/>
          </a:prstGeom>
          <a:noFill/>
          <a:ln>
            <a:noFill/>
          </a:ln>
        </p:spPr>
      </p:pic>
      <p:pic>
        <p:nvPicPr>
          <p:cNvPr id="175" name="Google Shape;175;p21"/>
          <p:cNvPicPr preferRelativeResize="0"/>
          <p:nvPr/>
        </p:nvPicPr>
        <p:blipFill>
          <a:blip r:embed="rId4">
            <a:alphaModFix/>
          </a:blip>
          <a:stretch>
            <a:fillRect/>
          </a:stretch>
        </p:blipFill>
        <p:spPr>
          <a:xfrm>
            <a:off x="10154250" y="3545832"/>
            <a:ext cx="1747450" cy="1609568"/>
          </a:xfrm>
          <a:prstGeom prst="rect">
            <a:avLst/>
          </a:prstGeom>
          <a:noFill/>
          <a:ln>
            <a:noFill/>
          </a:ln>
        </p:spPr>
      </p:pic>
      <p:pic>
        <p:nvPicPr>
          <p:cNvPr id="176" name="Google Shape;176;p21"/>
          <p:cNvPicPr preferRelativeResize="0"/>
          <p:nvPr/>
        </p:nvPicPr>
        <p:blipFill>
          <a:blip r:embed="rId5">
            <a:alphaModFix/>
          </a:blip>
          <a:stretch>
            <a:fillRect/>
          </a:stretch>
        </p:blipFill>
        <p:spPr>
          <a:xfrm>
            <a:off x="12302875" y="3809250"/>
            <a:ext cx="2101651" cy="1050826"/>
          </a:xfrm>
          <a:prstGeom prst="rect">
            <a:avLst/>
          </a:prstGeom>
          <a:noFill/>
          <a:ln>
            <a:noFill/>
          </a:ln>
        </p:spPr>
      </p:pic>
      <p:pic>
        <p:nvPicPr>
          <p:cNvPr id="177" name="Google Shape;177;p21"/>
          <p:cNvPicPr preferRelativeResize="0"/>
          <p:nvPr/>
        </p:nvPicPr>
        <p:blipFill>
          <a:blip r:embed="rId6">
            <a:alphaModFix/>
          </a:blip>
          <a:stretch>
            <a:fillRect/>
          </a:stretch>
        </p:blipFill>
        <p:spPr>
          <a:xfrm>
            <a:off x="7353413" y="3657257"/>
            <a:ext cx="2332097" cy="131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3" name="Google Shape;183;p22"/>
          <p:cNvSpPr txBox="1"/>
          <p:nvPr>
            <p:ph type="title"/>
          </p:nvPr>
        </p:nvSpPr>
        <p:spPr>
          <a:xfrm>
            <a:off x="917950" y="5704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Table 2</a:t>
            </a:r>
            <a:endParaRPr>
              <a:solidFill>
                <a:schemeClr val="dk2"/>
              </a:solidFill>
            </a:endParaRPr>
          </a:p>
        </p:txBody>
      </p:sp>
      <p:graphicFrame>
        <p:nvGraphicFramePr>
          <p:cNvPr id="184" name="Google Shape;184;p22"/>
          <p:cNvGraphicFramePr/>
          <p:nvPr/>
        </p:nvGraphicFramePr>
        <p:xfrm>
          <a:off x="787300" y="1776375"/>
          <a:ext cx="3000000" cy="3000000"/>
        </p:xfrm>
        <a:graphic>
          <a:graphicData uri="http://schemas.openxmlformats.org/drawingml/2006/table">
            <a:tbl>
              <a:tblPr>
                <a:noFill/>
                <a:tableStyleId>{AA53FDA7-E5AB-4AA7-9C1D-898A33738C51}</a:tableStyleId>
              </a:tblPr>
              <a:tblGrid>
                <a:gridCol w="3930150"/>
                <a:gridCol w="3930150"/>
                <a:gridCol w="3930150"/>
                <a:gridCol w="3930150"/>
              </a:tblGrid>
              <a:tr h="865950">
                <a:tc>
                  <a:txBody>
                    <a:bodyPr/>
                    <a:lstStyle/>
                    <a:p>
                      <a:pPr indent="0" lvl="0" marL="0" rtl="0" algn="ctr">
                        <a:spcBef>
                          <a:spcPts val="0"/>
                        </a:spcBef>
                        <a:spcAft>
                          <a:spcPts val="0"/>
                        </a:spcAft>
                        <a:buNone/>
                      </a:pPr>
                      <a:r>
                        <a:rPr b="1" lang="en-GB" sz="3200">
                          <a:latin typeface="Montserrat"/>
                          <a:ea typeface="Montserrat"/>
                          <a:cs typeface="Montserrat"/>
                          <a:sym typeface="Montserrat"/>
                        </a:rPr>
                        <a:t>breakfast</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lunchtime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teatime</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3200">
                          <a:latin typeface="Montserrat"/>
                          <a:ea typeface="Montserrat"/>
                          <a:cs typeface="Montserrat"/>
                          <a:sym typeface="Montserrat"/>
                        </a:rPr>
                        <a:t>supper</a:t>
                      </a:r>
                      <a:endParaRPr b="1"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2407975">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30775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