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52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</p:sldIdLst>
  <p:sldSz cy="5143500" cx="9144000"/>
  <p:notesSz cx="6858000" cy="9144000"/>
  <p:embeddedFontLst>
    <p:embeddedFont>
      <p:font typeface="Montserrat SemiBold"/>
      <p:regular r:id="rId11"/>
      <p:bold r:id="rId12"/>
      <p:italic r:id="rId13"/>
      <p:boldItalic r:id="rId14"/>
    </p:embeddedFont>
    <p:embeddedFont>
      <p:font typeface="Montserrat"/>
      <p:regular r:id="rId15"/>
      <p:bold r:id="rId16"/>
      <p:italic r:id="rId17"/>
      <p:boldItalic r:id="rId18"/>
    </p:embeddedFont>
    <p:embeddedFont>
      <p:font typeface="Montserrat Medium"/>
      <p:regular r:id="rId19"/>
      <p:bold r:id="rId20"/>
      <p:italic r:id="rId21"/>
      <p:boldItalic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Medium-bold.fntdata"/><Relationship Id="rId11" Type="http://schemas.openxmlformats.org/officeDocument/2006/relationships/font" Target="fonts/MontserratSemiBold-regular.fntdata"/><Relationship Id="rId22" Type="http://schemas.openxmlformats.org/officeDocument/2006/relationships/font" Target="fonts/MontserratMedium-boldItalic.fntdata"/><Relationship Id="rId10" Type="http://schemas.openxmlformats.org/officeDocument/2006/relationships/slide" Target="slides/slide6.xml"/><Relationship Id="rId21" Type="http://schemas.openxmlformats.org/officeDocument/2006/relationships/font" Target="fonts/MontserratMedium-italic.fntdata"/><Relationship Id="rId13" Type="http://schemas.openxmlformats.org/officeDocument/2006/relationships/font" Target="fonts/MontserratSemiBold-italic.fntdata"/><Relationship Id="rId12" Type="http://schemas.openxmlformats.org/officeDocument/2006/relationships/font" Target="fonts/MontserratSemiBold-bold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Montserrat-regular.fntdata"/><Relationship Id="rId14" Type="http://schemas.openxmlformats.org/officeDocument/2006/relationships/font" Target="fonts/MontserratSemiBold-boldItalic.fntdata"/><Relationship Id="rId17" Type="http://schemas.openxmlformats.org/officeDocument/2006/relationships/font" Target="fonts/Montserrat-italic.fntdata"/><Relationship Id="rId16" Type="http://schemas.openxmlformats.org/officeDocument/2006/relationships/font" Target="fonts/Montserrat-bold.fntdata"/><Relationship Id="rId5" Type="http://schemas.openxmlformats.org/officeDocument/2006/relationships/slide" Target="slides/slide1.xml"/><Relationship Id="rId19" Type="http://schemas.openxmlformats.org/officeDocument/2006/relationships/font" Target="fonts/MontserratMedium-regular.fntdata"/><Relationship Id="rId6" Type="http://schemas.openxmlformats.org/officeDocument/2006/relationships/slide" Target="slides/slide2.xml"/><Relationship Id="rId18" Type="http://schemas.openxmlformats.org/officeDocument/2006/relationships/font" Target="fonts/Montserrat-boldItalic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8" name="Google Shape;28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6" name="Google Shape;36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6" name="Google Shape;46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2" name="Google Shape;62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9" name="Google Shape;69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3" name="Google Shape;93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accent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458975" y="1438150"/>
            <a:ext cx="8226000" cy="1861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Montserrat SemiBold"/>
              <a:buNone/>
              <a:defRPr b="0" sz="3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458975" y="445025"/>
            <a:ext cx="82260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/>
            </a:lvl5pPr>
            <a:lvl6pPr lvl="5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/>
            </a:lvl6pPr>
            <a:lvl7pPr lvl="6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SzPts val="800"/>
              <a:buNone/>
              <a:defRPr/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6315803" y="3617749"/>
            <a:ext cx="2359600" cy="128205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8699225" y="4459200"/>
            <a:ext cx="444900" cy="684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458975" y="446400"/>
            <a:ext cx="3951000" cy="813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8" name="Google Shape;18;p3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200"/>
              <a:buChar char="–"/>
              <a:defRPr sz="1200"/>
            </a:lvl5pPr>
            <a:lvl6pPr indent="-304800" lvl="5" marL="27432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6pPr>
            <a:lvl7pPr indent="-292100" lvl="6" marL="32004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458975" y="1438150"/>
            <a:ext cx="8226000" cy="31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Montserrat SemiBold"/>
              <a:buNone/>
              <a:defRPr b="0" sz="3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23" name="Google Shape;23;p4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idx="1" type="body"/>
          </p:nvPr>
        </p:nvSpPr>
        <p:spPr>
          <a:xfrm>
            <a:off x="468000" y="4626000"/>
            <a:ext cx="3942000" cy="320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1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Montserrat"/>
              <a:buNone/>
              <a:defRPr b="1" i="0" sz="22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8975" y="1438150"/>
            <a:ext cx="8226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●"/>
              <a:defRPr b="0" i="0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330200" lvl="1" marL="91440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–"/>
              <a:defRPr b="0" i="0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317500" lvl="2" marL="137160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b="0" i="0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317500" lvl="3" marL="1828800" marR="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b="0" i="0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304800" lvl="4" marL="2286000" marR="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Char char="–"/>
              <a:defRPr b="0" i="0" sz="1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304800" lvl="5" marL="2743200" marR="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Char char="–"/>
              <a:defRPr b="0" i="0" sz="1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292100" lvl="6" marL="3200400" marR="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Montserrat"/>
              <a:buChar char="–"/>
              <a:defRPr b="0" i="0" sz="1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292100" lvl="7" marL="3657600" marR="0" rtl="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Montserrat"/>
              <a:buChar char="–"/>
              <a:defRPr b="0" i="0" sz="1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279400" lvl="8" marL="4114800" marR="0" rtl="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Clr>
                <a:schemeClr val="dk2"/>
              </a:buClr>
              <a:buSzPts val="800"/>
              <a:buFont typeface="Montserrat"/>
              <a:buChar char="–"/>
              <a:defRPr b="0" i="0" sz="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289">
          <p15:clr>
            <a:srgbClr val="EA4335"/>
          </p15:clr>
        </p15:guide>
        <p15:guide id="2" pos="5471">
          <p15:clr>
            <a:srgbClr val="EA4335"/>
          </p15:clr>
        </p15:guide>
        <p15:guide id="3" orient="horz" pos="280">
          <p15:clr>
            <a:srgbClr val="EA4335"/>
          </p15:clr>
        </p15:guide>
        <p15:guide id="4" orient="horz" pos="906">
          <p15:clr>
            <a:srgbClr val="EA4335"/>
          </p15:clr>
        </p15:guide>
        <p15:guide id="5" orient="horz" pos="2784">
          <p15:clr>
            <a:srgbClr val="EA4335"/>
          </p15:clr>
        </p15:guide>
        <p15:guide id="6" orient="horz" pos="3019">
          <p15:clr>
            <a:srgbClr val="EA4335"/>
          </p15:clr>
        </p15:guide>
        <p15:guide id="7" orient="horz" pos="693">
          <p15:clr>
            <a:srgbClr val="EA4335"/>
          </p15:clr>
        </p15:guide>
        <p15:guide id="8" pos="2778">
          <p15:clr>
            <a:srgbClr val="EA4335"/>
          </p15:clr>
        </p15:guide>
        <p15:guide id="9" pos="2982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458975" y="446400"/>
            <a:ext cx="3951000" cy="813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-GB" sz="2600">
                <a:solidFill>
                  <a:srgbClr val="4A3142"/>
                </a:solidFill>
              </a:rPr>
              <a:t>Find quartiles from a list of data</a:t>
            </a:r>
            <a:endParaRPr sz="2600">
              <a:solidFill>
                <a:srgbClr val="4A3142"/>
              </a:solidFill>
            </a:endParaRPr>
          </a:p>
        </p:txBody>
      </p:sp>
      <p:sp>
        <p:nvSpPr>
          <p:cNvPr id="31" name="Google Shape;31;p6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GB">
                <a:solidFill>
                  <a:srgbClr val="4A3142"/>
                </a:solidFill>
              </a:rPr>
              <a:t>Maths</a:t>
            </a:r>
            <a:endParaRPr>
              <a:solidFill>
                <a:srgbClr val="4A3142"/>
              </a:solidFill>
            </a:endParaRPr>
          </a:p>
        </p:txBody>
      </p:sp>
      <p:sp>
        <p:nvSpPr>
          <p:cNvPr id="32" name="Google Shape;32;p6"/>
          <p:cNvSpPr txBox="1"/>
          <p:nvPr>
            <p:ph idx="4294967295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>
                <a:solidFill>
                  <a:srgbClr val="4A3142"/>
                </a:solidFill>
              </a:rPr>
              <a:t>Miss Parnham</a:t>
            </a:r>
            <a:endParaRPr>
              <a:solidFill>
                <a:srgbClr val="4A3142"/>
              </a:solidFill>
            </a:endParaRPr>
          </a:p>
        </p:txBody>
      </p:sp>
      <p:sp>
        <p:nvSpPr>
          <p:cNvPr id="33" name="Google Shape;33;p6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7"/>
          <p:cNvSpPr txBox="1"/>
          <p:nvPr>
            <p:ph type="title"/>
          </p:nvPr>
        </p:nvSpPr>
        <p:spPr>
          <a:xfrm>
            <a:off x="458973" y="446400"/>
            <a:ext cx="6530223" cy="47840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GB">
                <a:solidFill>
                  <a:srgbClr val="4A3142"/>
                </a:solidFill>
              </a:rPr>
              <a:t>Find quartiles from a list of data</a:t>
            </a:r>
            <a:endParaRPr>
              <a:solidFill>
                <a:srgbClr val="434443"/>
              </a:solidFill>
            </a:endParaRPr>
          </a:p>
        </p:txBody>
      </p:sp>
      <p:sp>
        <p:nvSpPr>
          <p:cNvPr id="39" name="Google Shape;39;p7"/>
          <p:cNvSpPr txBox="1"/>
          <p:nvPr>
            <p:ph idx="1" type="body"/>
          </p:nvPr>
        </p:nvSpPr>
        <p:spPr>
          <a:xfrm>
            <a:off x="458975" y="924806"/>
            <a:ext cx="3891600" cy="35481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1. Find the median, upper and lower quartiles and the interquartile range for each data set.</a:t>
            </a:r>
            <a:endParaRPr sz="800"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a) 4, 5, 5, 7, 10, 11, 11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b) 15, 9, 16, 19, 7, 9, 11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c) 8, 11, 14, 4, 6, 10, 18, 11, 15, 3, 7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d) 2.7, 8.9, 4.35, 1.08, 4.8, 3, 6.12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1200"/>
          </a:p>
          <a:p>
            <a:pPr indent="0" lvl="0" marL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SzPts val="1600"/>
              <a:buNone/>
            </a:pPr>
            <a:r>
              <a:t/>
            </a:r>
            <a:endParaRPr/>
          </a:p>
        </p:txBody>
      </p:sp>
      <p:sp>
        <p:nvSpPr>
          <p:cNvPr id="40" name="Google Shape;40;p7"/>
          <p:cNvSpPr txBox="1"/>
          <p:nvPr/>
        </p:nvSpPr>
        <p:spPr>
          <a:xfrm>
            <a:off x="4830450" y="924806"/>
            <a:ext cx="3891600" cy="35481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2. Jack is finding the median and interquartile range for this data set.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2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2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What mistake has he made?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Find the correct answers.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41" name="Google Shape;41;p7"/>
          <p:cNvSpPr txBox="1"/>
          <p:nvPr/>
        </p:nvSpPr>
        <p:spPr>
          <a:xfrm>
            <a:off x="468400" y="4793325"/>
            <a:ext cx="3305400" cy="15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t/>
            </a:r>
            <a:endParaRPr b="0" i="0" sz="800" u="none" cap="none" strike="noStrike">
              <a:solidFill>
                <a:srgbClr val="00A0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42" name="Google Shape;42;p7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fld id="{00000000-1234-1234-1234-123412341234}" type="slidenum">
              <a:rPr lang="en-GB">
                <a:solidFill>
                  <a:schemeClr val="dk2"/>
                </a:solidFill>
              </a:rPr>
              <a:t>‹#›</a:t>
            </a:fld>
            <a:endParaRPr>
              <a:solidFill>
                <a:schemeClr val="dk2"/>
              </a:solidFill>
            </a:endParaRPr>
          </a:p>
        </p:txBody>
      </p:sp>
      <p:pic>
        <p:nvPicPr>
          <p:cNvPr id="43" name="Google Shape;43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619776" y="1844428"/>
            <a:ext cx="2148429" cy="85426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8"/>
          <p:cNvSpPr txBox="1"/>
          <p:nvPr>
            <p:ph type="title"/>
          </p:nvPr>
        </p:nvSpPr>
        <p:spPr>
          <a:xfrm>
            <a:off x="458974" y="446400"/>
            <a:ext cx="6739183" cy="47840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GB">
                <a:solidFill>
                  <a:srgbClr val="4A3142"/>
                </a:solidFill>
              </a:rPr>
              <a:t>Find quartiles from a list of data</a:t>
            </a:r>
            <a:endParaRPr>
              <a:solidFill>
                <a:srgbClr val="434443"/>
              </a:solidFill>
            </a:endParaRPr>
          </a:p>
        </p:txBody>
      </p:sp>
      <p:sp>
        <p:nvSpPr>
          <p:cNvPr id="49" name="Google Shape;49;p8"/>
          <p:cNvSpPr txBox="1"/>
          <p:nvPr>
            <p:ph idx="1" type="body"/>
          </p:nvPr>
        </p:nvSpPr>
        <p:spPr>
          <a:xfrm>
            <a:off x="458975" y="924806"/>
            <a:ext cx="3891600" cy="31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3. Find the median, upper and lower quartiles and the interquartile range for each data set.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a) 3, 6, 8, 9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b) 7, 4, 1, 10, 3, 5, 4, 9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c) 2.6, 4, 3.12, 5.5, 2.03, 4.3, 3.6, 5.9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SzPts val="1600"/>
              <a:buNone/>
            </a:pPr>
            <a:r>
              <a:t/>
            </a:r>
            <a:endParaRPr/>
          </a:p>
        </p:txBody>
      </p:sp>
      <p:sp>
        <p:nvSpPr>
          <p:cNvPr id="50" name="Google Shape;50;p8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fld id="{00000000-1234-1234-1234-123412341234}" type="slidenum">
              <a:rPr lang="en-GB">
                <a:solidFill>
                  <a:schemeClr val="dk2"/>
                </a:solidFill>
              </a:rPr>
              <a:t>‹#›</a:t>
            </a:fld>
            <a:endParaRPr>
              <a:solidFill>
                <a:schemeClr val="dk2"/>
              </a:solidFill>
            </a:endParaRPr>
          </a:p>
        </p:txBody>
      </p:sp>
      <p:sp>
        <p:nvSpPr>
          <p:cNvPr id="51" name="Google Shape;51;p8"/>
          <p:cNvSpPr txBox="1"/>
          <p:nvPr/>
        </p:nvSpPr>
        <p:spPr>
          <a:xfrm>
            <a:off x="4830450" y="924806"/>
            <a:ext cx="3816116" cy="31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4. These cards have been ordered.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The range is double the median.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The interquartile range is 6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Use this information to find a and b.</a:t>
            </a:r>
            <a:endParaRPr/>
          </a:p>
        </p:txBody>
      </p:sp>
      <p:sp>
        <p:nvSpPr>
          <p:cNvPr id="52" name="Google Shape;52;p8"/>
          <p:cNvSpPr/>
          <p:nvPr/>
        </p:nvSpPr>
        <p:spPr>
          <a:xfrm>
            <a:off x="5048564" y="1403212"/>
            <a:ext cx="316259" cy="478406"/>
          </a:xfrm>
          <a:prstGeom prst="roundRect">
            <a:avLst>
              <a:gd fmla="val 16667" name="adj"/>
            </a:avLst>
          </a:prstGeom>
          <a:solidFill>
            <a:srgbClr val="E0F1DA"/>
          </a:solidFill>
          <a:ln cap="flat" cmpd="sng" w="127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2</a:t>
            </a:r>
            <a:endParaRPr/>
          </a:p>
        </p:txBody>
      </p:sp>
      <p:sp>
        <p:nvSpPr>
          <p:cNvPr id="53" name="Google Shape;53;p8"/>
          <p:cNvSpPr/>
          <p:nvPr/>
        </p:nvSpPr>
        <p:spPr>
          <a:xfrm>
            <a:off x="5477633" y="1403212"/>
            <a:ext cx="316259" cy="478406"/>
          </a:xfrm>
          <a:prstGeom prst="roundRect">
            <a:avLst>
              <a:gd fmla="val 16667" name="adj"/>
            </a:avLst>
          </a:prstGeom>
          <a:solidFill>
            <a:srgbClr val="FCD6E3"/>
          </a:solidFill>
          <a:ln cap="flat" cmpd="sng" w="127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4</a:t>
            </a:r>
            <a:endParaRPr/>
          </a:p>
        </p:txBody>
      </p:sp>
      <p:sp>
        <p:nvSpPr>
          <p:cNvPr id="54" name="Google Shape;54;p8"/>
          <p:cNvSpPr/>
          <p:nvPr/>
        </p:nvSpPr>
        <p:spPr>
          <a:xfrm>
            <a:off x="5906702" y="1403212"/>
            <a:ext cx="316259" cy="478406"/>
          </a:xfrm>
          <a:prstGeom prst="roundRect">
            <a:avLst>
              <a:gd fmla="val 16667" name="adj"/>
            </a:avLst>
          </a:prstGeom>
          <a:solidFill>
            <a:srgbClr val="D9F3F8"/>
          </a:solidFill>
          <a:ln cap="flat" cmpd="sng" w="127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5</a:t>
            </a:r>
            <a:endParaRPr/>
          </a:p>
        </p:txBody>
      </p:sp>
      <p:sp>
        <p:nvSpPr>
          <p:cNvPr id="55" name="Google Shape;55;p8"/>
          <p:cNvSpPr/>
          <p:nvPr/>
        </p:nvSpPr>
        <p:spPr>
          <a:xfrm>
            <a:off x="6341258" y="1403212"/>
            <a:ext cx="316259" cy="478406"/>
          </a:xfrm>
          <a:prstGeom prst="roundRect">
            <a:avLst>
              <a:gd fmla="val 16667" name="adj"/>
            </a:avLst>
          </a:prstGeom>
          <a:solidFill>
            <a:srgbClr val="E0F1DA"/>
          </a:solidFill>
          <a:ln cap="flat" cmpd="sng" w="127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8</a:t>
            </a:r>
            <a:endParaRPr/>
          </a:p>
        </p:txBody>
      </p:sp>
      <p:sp>
        <p:nvSpPr>
          <p:cNvPr id="56" name="Google Shape;56;p8"/>
          <p:cNvSpPr/>
          <p:nvPr/>
        </p:nvSpPr>
        <p:spPr>
          <a:xfrm>
            <a:off x="6770327" y="1403212"/>
            <a:ext cx="316259" cy="478406"/>
          </a:xfrm>
          <a:prstGeom prst="roundRect">
            <a:avLst>
              <a:gd fmla="val 16667" name="adj"/>
            </a:avLst>
          </a:prstGeom>
          <a:solidFill>
            <a:srgbClr val="FCD6E3"/>
          </a:solidFill>
          <a:ln cap="flat" cmpd="sng" w="127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9</a:t>
            </a:r>
            <a:endParaRPr/>
          </a:p>
        </p:txBody>
      </p:sp>
      <p:sp>
        <p:nvSpPr>
          <p:cNvPr id="57" name="Google Shape;57;p8"/>
          <p:cNvSpPr/>
          <p:nvPr/>
        </p:nvSpPr>
        <p:spPr>
          <a:xfrm>
            <a:off x="7199396" y="1403212"/>
            <a:ext cx="316259" cy="478406"/>
          </a:xfrm>
          <a:prstGeom prst="roundRect">
            <a:avLst>
              <a:gd fmla="val 16667" name="adj"/>
            </a:avLst>
          </a:prstGeom>
          <a:solidFill>
            <a:srgbClr val="D9F3F8"/>
          </a:solidFill>
          <a:ln cap="flat" cmpd="sng" w="127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b</a:t>
            </a:r>
            <a:endParaRPr/>
          </a:p>
        </p:txBody>
      </p:sp>
      <p:sp>
        <p:nvSpPr>
          <p:cNvPr id="58" name="Google Shape;58;p8"/>
          <p:cNvSpPr/>
          <p:nvPr/>
        </p:nvSpPr>
        <p:spPr>
          <a:xfrm>
            <a:off x="7632727" y="1403212"/>
            <a:ext cx="316259" cy="478406"/>
          </a:xfrm>
          <a:prstGeom prst="roundRect">
            <a:avLst>
              <a:gd fmla="val 16667" name="adj"/>
            </a:avLst>
          </a:prstGeom>
          <a:solidFill>
            <a:srgbClr val="E0F1DA"/>
          </a:solidFill>
          <a:ln cap="flat" cmpd="sng" w="127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12</a:t>
            </a:r>
            <a:endParaRPr/>
          </a:p>
        </p:txBody>
      </p:sp>
      <p:sp>
        <p:nvSpPr>
          <p:cNvPr id="59" name="Google Shape;59;p8"/>
          <p:cNvSpPr/>
          <p:nvPr/>
        </p:nvSpPr>
        <p:spPr>
          <a:xfrm>
            <a:off x="8061796" y="1403212"/>
            <a:ext cx="316259" cy="478406"/>
          </a:xfrm>
          <a:prstGeom prst="roundRect">
            <a:avLst>
              <a:gd fmla="val 16667" name="adj"/>
            </a:avLst>
          </a:prstGeom>
          <a:solidFill>
            <a:srgbClr val="FEEAD1"/>
          </a:solidFill>
          <a:ln cap="flat" cmpd="sng" w="127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a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9"/>
          <p:cNvSpPr txBox="1"/>
          <p:nvPr/>
        </p:nvSpPr>
        <p:spPr>
          <a:xfrm>
            <a:off x="457200" y="1431700"/>
            <a:ext cx="6224100" cy="1914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0" i="0" lang="en-GB" sz="3000" u="none" cap="none" strike="noStrike">
                <a:solidFill>
                  <a:srgbClr val="434443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Answers</a:t>
            </a:r>
            <a:endParaRPr b="0" i="0" sz="3000" u="none" cap="none" strike="noStrike">
              <a:solidFill>
                <a:srgbClr val="434443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65" name="Google Shape;65;p9"/>
          <p:cNvSpPr txBox="1"/>
          <p:nvPr/>
        </p:nvSpPr>
        <p:spPr>
          <a:xfrm>
            <a:off x="468400" y="4793325"/>
            <a:ext cx="3305400" cy="15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t/>
            </a:r>
            <a:endParaRPr b="0" i="0" sz="800" u="none" cap="none" strike="noStrike">
              <a:solidFill>
                <a:srgbClr val="FFFFFF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66" name="Google Shape;66;p9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lang="en-GB">
                <a:solidFill>
                  <a:schemeClr val="dk1"/>
                </a:solidFill>
              </a:rPr>
              <a:t>‹#›</a:t>
            </a:fld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0"/>
          <p:cNvSpPr txBox="1"/>
          <p:nvPr>
            <p:ph type="title"/>
          </p:nvPr>
        </p:nvSpPr>
        <p:spPr>
          <a:xfrm>
            <a:off x="458973" y="446400"/>
            <a:ext cx="6530223" cy="47840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GB">
                <a:solidFill>
                  <a:srgbClr val="4A3142"/>
                </a:solidFill>
              </a:rPr>
              <a:t>Find quartiles from a list of data</a:t>
            </a:r>
            <a:endParaRPr>
              <a:solidFill>
                <a:srgbClr val="434443"/>
              </a:solidFill>
            </a:endParaRPr>
          </a:p>
        </p:txBody>
      </p:sp>
      <p:sp>
        <p:nvSpPr>
          <p:cNvPr id="72" name="Google Shape;72;p10"/>
          <p:cNvSpPr txBox="1"/>
          <p:nvPr>
            <p:ph idx="1" type="body"/>
          </p:nvPr>
        </p:nvSpPr>
        <p:spPr>
          <a:xfrm>
            <a:off x="458975" y="924806"/>
            <a:ext cx="3891600" cy="421869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1. Find the median, upper and lower quartiles and the interquartile range for each data set.</a:t>
            </a:r>
            <a:endParaRPr sz="800"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a) 4, 5, 5, 7, 10, 11, 11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b) 15, 9, 16, 19, 7, 9, 11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c) 8, 11, 14, 4, 6, 10, 18, 11, 15, 3, 7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d) 2.7, 8.9, 4.35, 1.08, 4.8, 3, 6.12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1200"/>
          </a:p>
          <a:p>
            <a:pPr indent="0" lvl="0" marL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SzPts val="1600"/>
              <a:buNone/>
            </a:pPr>
            <a:r>
              <a:t/>
            </a:r>
            <a:endParaRPr/>
          </a:p>
        </p:txBody>
      </p:sp>
      <p:sp>
        <p:nvSpPr>
          <p:cNvPr id="73" name="Google Shape;73;p10"/>
          <p:cNvSpPr txBox="1"/>
          <p:nvPr/>
        </p:nvSpPr>
        <p:spPr>
          <a:xfrm>
            <a:off x="4830450" y="924806"/>
            <a:ext cx="3891600" cy="421869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2. Jack is finding the median and interquartile range for this data set.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8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2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2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What mistake has he made?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Find the correct answers.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74" name="Google Shape;74;p10"/>
          <p:cNvSpPr txBox="1"/>
          <p:nvPr/>
        </p:nvSpPr>
        <p:spPr>
          <a:xfrm>
            <a:off x="468400" y="4610450"/>
            <a:ext cx="3305400" cy="15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t/>
            </a:r>
            <a:endParaRPr b="0" i="0" sz="800" u="none" cap="none" strike="noStrike">
              <a:solidFill>
                <a:srgbClr val="00A0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75" name="Google Shape;75;p10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fld id="{00000000-1234-1234-1234-123412341234}" type="slidenum">
              <a:rPr lang="en-GB">
                <a:solidFill>
                  <a:schemeClr val="dk2"/>
                </a:solidFill>
              </a:rPr>
              <a:t>‹#›</a:t>
            </a:fld>
            <a:endParaRPr>
              <a:solidFill>
                <a:schemeClr val="dk2"/>
              </a:solidFill>
            </a:endParaRPr>
          </a:p>
        </p:txBody>
      </p:sp>
      <p:pic>
        <p:nvPicPr>
          <p:cNvPr id="76" name="Google Shape;76;p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619776" y="1844428"/>
            <a:ext cx="2148429" cy="854263"/>
          </a:xfrm>
          <a:prstGeom prst="rect">
            <a:avLst/>
          </a:prstGeom>
          <a:noFill/>
          <a:ln>
            <a:noFill/>
          </a:ln>
        </p:spPr>
      </p:pic>
      <p:sp>
        <p:nvSpPr>
          <p:cNvPr id="77" name="Google Shape;77;p10"/>
          <p:cNvSpPr txBox="1"/>
          <p:nvPr/>
        </p:nvSpPr>
        <p:spPr>
          <a:xfrm>
            <a:off x="624595" y="2096898"/>
            <a:ext cx="3298826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Median 7, UQ 11, LQ 5, IQR 6</a:t>
            </a:r>
            <a:endParaRPr/>
          </a:p>
        </p:txBody>
      </p:sp>
      <p:sp>
        <p:nvSpPr>
          <p:cNvPr id="78" name="Google Shape;78;p10"/>
          <p:cNvSpPr txBox="1"/>
          <p:nvPr/>
        </p:nvSpPr>
        <p:spPr>
          <a:xfrm>
            <a:off x="2460292" y="2467223"/>
            <a:ext cx="16578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7, 9, 9, 11, 15, 16, 19</a:t>
            </a:r>
            <a:endParaRPr/>
          </a:p>
        </p:txBody>
      </p:sp>
      <p:sp>
        <p:nvSpPr>
          <p:cNvPr id="79" name="Google Shape;79;p10"/>
          <p:cNvSpPr txBox="1"/>
          <p:nvPr/>
        </p:nvSpPr>
        <p:spPr>
          <a:xfrm>
            <a:off x="683117" y="2685145"/>
            <a:ext cx="32988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Median 1</a:t>
            </a:r>
            <a:r>
              <a:rPr lang="en-GB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1</a:t>
            </a:r>
            <a:r>
              <a:rPr b="0" i="0" lang="en-GB" sz="14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, UQ 16, LQ 9, IQR 7</a:t>
            </a:r>
            <a:endParaRPr/>
          </a:p>
        </p:txBody>
      </p:sp>
      <p:sp>
        <p:nvSpPr>
          <p:cNvPr id="80" name="Google Shape;80;p10"/>
          <p:cNvSpPr txBox="1"/>
          <p:nvPr/>
        </p:nvSpPr>
        <p:spPr>
          <a:xfrm>
            <a:off x="624595" y="3281599"/>
            <a:ext cx="38916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3, 4, 6, 7, 8, 10, 11, 11, 14, 15, 18 </a:t>
            </a:r>
            <a:endParaRPr/>
          </a:p>
        </p:txBody>
      </p:sp>
      <p:sp>
        <p:nvSpPr>
          <p:cNvPr id="81" name="Google Shape;81;p10"/>
          <p:cNvSpPr txBox="1"/>
          <p:nvPr/>
        </p:nvSpPr>
        <p:spPr>
          <a:xfrm>
            <a:off x="624595" y="3507923"/>
            <a:ext cx="32988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Median 10, UQ 14, LQ 6, IQR 8</a:t>
            </a:r>
            <a:endParaRPr/>
          </a:p>
        </p:txBody>
      </p:sp>
      <p:sp>
        <p:nvSpPr>
          <p:cNvPr id="82" name="Google Shape;82;p10"/>
          <p:cNvSpPr txBox="1"/>
          <p:nvPr/>
        </p:nvSpPr>
        <p:spPr>
          <a:xfrm>
            <a:off x="633514" y="3909328"/>
            <a:ext cx="25827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1.08, 2.7, 3, 4.35, 4.8, 6.12, 8.9</a:t>
            </a:r>
            <a:endParaRPr/>
          </a:p>
        </p:txBody>
      </p:sp>
      <p:sp>
        <p:nvSpPr>
          <p:cNvPr id="83" name="Google Shape;83;p10"/>
          <p:cNvSpPr txBox="1"/>
          <p:nvPr/>
        </p:nvSpPr>
        <p:spPr>
          <a:xfrm>
            <a:off x="633514" y="4171837"/>
            <a:ext cx="3637012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Median 4.35, UQ 6.12, LQ 2.7, IQR 3.42</a:t>
            </a:r>
            <a:endParaRPr/>
          </a:p>
        </p:txBody>
      </p:sp>
      <p:sp>
        <p:nvSpPr>
          <p:cNvPr id="84" name="Google Shape;84;p10"/>
          <p:cNvSpPr txBox="1"/>
          <p:nvPr/>
        </p:nvSpPr>
        <p:spPr>
          <a:xfrm>
            <a:off x="4878011" y="3121827"/>
            <a:ext cx="3108543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He has not ordered the data first</a:t>
            </a:r>
            <a:endParaRPr/>
          </a:p>
        </p:txBody>
      </p:sp>
      <p:sp>
        <p:nvSpPr>
          <p:cNvPr id="85" name="Google Shape;85;p10"/>
          <p:cNvSpPr txBox="1"/>
          <p:nvPr/>
        </p:nvSpPr>
        <p:spPr>
          <a:xfrm>
            <a:off x="4773595" y="3646377"/>
            <a:ext cx="1927131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4, 6, 7, 7, 7, 8, 9, 11, 12</a:t>
            </a:r>
            <a:endParaRPr/>
          </a:p>
        </p:txBody>
      </p:sp>
      <p:sp>
        <p:nvSpPr>
          <p:cNvPr id="86" name="Google Shape;86;p10"/>
          <p:cNvSpPr txBox="1"/>
          <p:nvPr/>
        </p:nvSpPr>
        <p:spPr>
          <a:xfrm>
            <a:off x="5048510" y="4013143"/>
            <a:ext cx="1186543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Q</a:t>
            </a:r>
            <a:r>
              <a:rPr b="0" baseline="-25000" i="0" lang="en-GB" sz="14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1</a:t>
            </a:r>
            <a:r>
              <a:rPr b="0" i="0" lang="en-GB" sz="14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    Q</a:t>
            </a:r>
            <a:r>
              <a:rPr b="0" baseline="-25000" i="0" lang="en-GB" sz="14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2</a:t>
            </a:r>
            <a:r>
              <a:rPr b="0" i="0" lang="en-GB" sz="14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    Q</a:t>
            </a:r>
            <a:r>
              <a:rPr b="0" baseline="-25000" i="0" lang="en-GB" sz="14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3</a:t>
            </a:r>
            <a:endParaRPr/>
          </a:p>
        </p:txBody>
      </p:sp>
      <p:cxnSp>
        <p:nvCxnSpPr>
          <p:cNvPr id="87" name="Google Shape;87;p10"/>
          <p:cNvCxnSpPr/>
          <p:nvPr/>
        </p:nvCxnSpPr>
        <p:spPr>
          <a:xfrm rot="10800000">
            <a:off x="5224874" y="3830172"/>
            <a:ext cx="0" cy="247963"/>
          </a:xfrm>
          <a:prstGeom prst="straightConnector1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88" name="Google Shape;88;p10"/>
          <p:cNvCxnSpPr/>
          <p:nvPr/>
        </p:nvCxnSpPr>
        <p:spPr>
          <a:xfrm rot="10800000">
            <a:off x="6130229" y="3860344"/>
            <a:ext cx="0" cy="247963"/>
          </a:xfrm>
          <a:prstGeom prst="straightConnector1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89" name="Google Shape;89;p10"/>
          <p:cNvCxnSpPr/>
          <p:nvPr/>
        </p:nvCxnSpPr>
        <p:spPr>
          <a:xfrm rot="10800000">
            <a:off x="5670889" y="3860343"/>
            <a:ext cx="0" cy="247963"/>
          </a:xfrm>
          <a:prstGeom prst="straightConnector1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med" w="med" type="triangle"/>
          </a:ln>
        </p:spPr>
      </p:cxnSp>
      <p:sp>
        <p:nvSpPr>
          <p:cNvPr id="90" name="Google Shape;90;p10"/>
          <p:cNvSpPr txBox="1"/>
          <p:nvPr/>
        </p:nvSpPr>
        <p:spPr>
          <a:xfrm>
            <a:off x="6932975" y="3751525"/>
            <a:ext cx="1689000" cy="569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Median 7, UQ 10, </a:t>
            </a:r>
            <a:endParaRPr b="0" i="0" sz="1400" u="none" cap="none" strike="noStrike">
              <a:solidFill>
                <a:srgbClr val="FF0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LQ 6.5, IQR 3.5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1"/>
          <p:cNvSpPr txBox="1"/>
          <p:nvPr>
            <p:ph type="title"/>
          </p:nvPr>
        </p:nvSpPr>
        <p:spPr>
          <a:xfrm>
            <a:off x="458974" y="446400"/>
            <a:ext cx="6739183" cy="47840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GB">
                <a:solidFill>
                  <a:srgbClr val="4A3142"/>
                </a:solidFill>
              </a:rPr>
              <a:t>Find quartiles from a list of data</a:t>
            </a:r>
            <a:endParaRPr>
              <a:solidFill>
                <a:srgbClr val="434443"/>
              </a:solidFill>
            </a:endParaRPr>
          </a:p>
        </p:txBody>
      </p:sp>
      <p:sp>
        <p:nvSpPr>
          <p:cNvPr id="96" name="Google Shape;96;p11"/>
          <p:cNvSpPr txBox="1"/>
          <p:nvPr>
            <p:ph idx="1" type="body"/>
          </p:nvPr>
        </p:nvSpPr>
        <p:spPr>
          <a:xfrm>
            <a:off x="458975" y="924806"/>
            <a:ext cx="3891600" cy="31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3. Find the median, upper and lower quartiles and the interquartile range for each data set.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800"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a) 3, 6, 8, 9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b) 7, 4, 1, 10, 3, 5, 4, 9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c) 2.6, 4, 3.12, 5.5, 2.03, 4.3, 3.6, 5.9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SzPts val="1600"/>
              <a:buNone/>
            </a:pPr>
            <a:r>
              <a:t/>
            </a:r>
            <a:endParaRPr/>
          </a:p>
        </p:txBody>
      </p:sp>
      <p:sp>
        <p:nvSpPr>
          <p:cNvPr id="97" name="Google Shape;97;p11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fld id="{00000000-1234-1234-1234-123412341234}" type="slidenum">
              <a:rPr lang="en-GB">
                <a:solidFill>
                  <a:schemeClr val="dk2"/>
                </a:solidFill>
              </a:rPr>
              <a:t>‹#›</a:t>
            </a:fld>
            <a:endParaRPr>
              <a:solidFill>
                <a:schemeClr val="dk2"/>
              </a:solidFill>
            </a:endParaRPr>
          </a:p>
        </p:txBody>
      </p:sp>
      <p:sp>
        <p:nvSpPr>
          <p:cNvPr id="98" name="Google Shape;98;p11"/>
          <p:cNvSpPr txBox="1"/>
          <p:nvPr/>
        </p:nvSpPr>
        <p:spPr>
          <a:xfrm>
            <a:off x="4830450" y="924806"/>
            <a:ext cx="3816116" cy="31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4. These cards have been ordered.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The range is double the median.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The interquartile range is 6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Use this information to find a and b.</a:t>
            </a:r>
            <a:endParaRPr/>
          </a:p>
        </p:txBody>
      </p:sp>
      <p:sp>
        <p:nvSpPr>
          <p:cNvPr id="99" name="Google Shape;99;p11"/>
          <p:cNvSpPr/>
          <p:nvPr/>
        </p:nvSpPr>
        <p:spPr>
          <a:xfrm>
            <a:off x="5048564" y="1403212"/>
            <a:ext cx="316259" cy="478406"/>
          </a:xfrm>
          <a:prstGeom prst="roundRect">
            <a:avLst>
              <a:gd fmla="val 16667" name="adj"/>
            </a:avLst>
          </a:prstGeom>
          <a:solidFill>
            <a:srgbClr val="E0F1DA"/>
          </a:solidFill>
          <a:ln cap="flat" cmpd="sng" w="127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2</a:t>
            </a:r>
            <a:endParaRPr/>
          </a:p>
        </p:txBody>
      </p:sp>
      <p:sp>
        <p:nvSpPr>
          <p:cNvPr id="100" name="Google Shape;100;p11"/>
          <p:cNvSpPr/>
          <p:nvPr/>
        </p:nvSpPr>
        <p:spPr>
          <a:xfrm>
            <a:off x="5477633" y="1403212"/>
            <a:ext cx="316259" cy="478406"/>
          </a:xfrm>
          <a:prstGeom prst="roundRect">
            <a:avLst>
              <a:gd fmla="val 16667" name="adj"/>
            </a:avLst>
          </a:prstGeom>
          <a:solidFill>
            <a:srgbClr val="FCD6E3"/>
          </a:solidFill>
          <a:ln cap="flat" cmpd="sng" w="127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4</a:t>
            </a:r>
            <a:endParaRPr/>
          </a:p>
        </p:txBody>
      </p:sp>
      <p:sp>
        <p:nvSpPr>
          <p:cNvPr id="101" name="Google Shape;101;p11"/>
          <p:cNvSpPr/>
          <p:nvPr/>
        </p:nvSpPr>
        <p:spPr>
          <a:xfrm>
            <a:off x="5906702" y="1403212"/>
            <a:ext cx="316259" cy="478406"/>
          </a:xfrm>
          <a:prstGeom prst="roundRect">
            <a:avLst>
              <a:gd fmla="val 16667" name="adj"/>
            </a:avLst>
          </a:prstGeom>
          <a:solidFill>
            <a:srgbClr val="D9F3F8"/>
          </a:solidFill>
          <a:ln cap="flat" cmpd="sng" w="127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5</a:t>
            </a:r>
            <a:endParaRPr/>
          </a:p>
        </p:txBody>
      </p:sp>
      <p:sp>
        <p:nvSpPr>
          <p:cNvPr id="102" name="Google Shape;102;p11"/>
          <p:cNvSpPr/>
          <p:nvPr/>
        </p:nvSpPr>
        <p:spPr>
          <a:xfrm>
            <a:off x="6341258" y="1403212"/>
            <a:ext cx="316259" cy="478406"/>
          </a:xfrm>
          <a:prstGeom prst="roundRect">
            <a:avLst>
              <a:gd fmla="val 16667" name="adj"/>
            </a:avLst>
          </a:prstGeom>
          <a:solidFill>
            <a:srgbClr val="E0F1DA"/>
          </a:solidFill>
          <a:ln cap="flat" cmpd="sng" w="127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8</a:t>
            </a:r>
            <a:endParaRPr/>
          </a:p>
        </p:txBody>
      </p:sp>
      <p:sp>
        <p:nvSpPr>
          <p:cNvPr id="103" name="Google Shape;103;p11"/>
          <p:cNvSpPr/>
          <p:nvPr/>
        </p:nvSpPr>
        <p:spPr>
          <a:xfrm>
            <a:off x="6770327" y="1403212"/>
            <a:ext cx="316259" cy="478406"/>
          </a:xfrm>
          <a:prstGeom prst="roundRect">
            <a:avLst>
              <a:gd fmla="val 16667" name="adj"/>
            </a:avLst>
          </a:prstGeom>
          <a:solidFill>
            <a:srgbClr val="FCD6E3"/>
          </a:solidFill>
          <a:ln cap="flat" cmpd="sng" w="127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9</a:t>
            </a:r>
            <a:endParaRPr/>
          </a:p>
        </p:txBody>
      </p:sp>
      <p:sp>
        <p:nvSpPr>
          <p:cNvPr id="104" name="Google Shape;104;p11"/>
          <p:cNvSpPr/>
          <p:nvPr/>
        </p:nvSpPr>
        <p:spPr>
          <a:xfrm>
            <a:off x="7199396" y="1403212"/>
            <a:ext cx="316259" cy="478406"/>
          </a:xfrm>
          <a:prstGeom prst="roundRect">
            <a:avLst>
              <a:gd fmla="val 16667" name="adj"/>
            </a:avLst>
          </a:prstGeom>
          <a:solidFill>
            <a:srgbClr val="D9F3F8"/>
          </a:solidFill>
          <a:ln cap="flat" cmpd="sng" w="127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b</a:t>
            </a:r>
            <a:endParaRPr/>
          </a:p>
        </p:txBody>
      </p:sp>
      <p:sp>
        <p:nvSpPr>
          <p:cNvPr id="105" name="Google Shape;105;p11"/>
          <p:cNvSpPr/>
          <p:nvPr/>
        </p:nvSpPr>
        <p:spPr>
          <a:xfrm>
            <a:off x="7632727" y="1403212"/>
            <a:ext cx="316259" cy="478406"/>
          </a:xfrm>
          <a:prstGeom prst="roundRect">
            <a:avLst>
              <a:gd fmla="val 16667" name="adj"/>
            </a:avLst>
          </a:prstGeom>
          <a:solidFill>
            <a:srgbClr val="E0F1DA"/>
          </a:solidFill>
          <a:ln cap="flat" cmpd="sng" w="127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12</a:t>
            </a:r>
            <a:endParaRPr/>
          </a:p>
        </p:txBody>
      </p:sp>
      <p:sp>
        <p:nvSpPr>
          <p:cNvPr id="106" name="Google Shape;106;p11"/>
          <p:cNvSpPr/>
          <p:nvPr/>
        </p:nvSpPr>
        <p:spPr>
          <a:xfrm>
            <a:off x="8061796" y="1403212"/>
            <a:ext cx="316259" cy="478406"/>
          </a:xfrm>
          <a:prstGeom prst="roundRect">
            <a:avLst>
              <a:gd fmla="val 16667" name="adj"/>
            </a:avLst>
          </a:prstGeom>
          <a:solidFill>
            <a:srgbClr val="FEEAD1"/>
          </a:solidFill>
          <a:ln cap="flat" cmpd="sng" w="127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a</a:t>
            </a:r>
            <a:endParaRPr/>
          </a:p>
        </p:txBody>
      </p:sp>
      <p:sp>
        <p:nvSpPr>
          <p:cNvPr id="107" name="Google Shape;107;p11"/>
          <p:cNvSpPr txBox="1"/>
          <p:nvPr/>
        </p:nvSpPr>
        <p:spPr>
          <a:xfrm>
            <a:off x="668145" y="3850424"/>
            <a:ext cx="36825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Median 3.8, UQ 4.9, LQ 2.86, IQR 2.04</a:t>
            </a:r>
            <a:endParaRPr/>
          </a:p>
        </p:txBody>
      </p:sp>
      <p:sp>
        <p:nvSpPr>
          <p:cNvPr id="108" name="Google Shape;108;p11"/>
          <p:cNvSpPr txBox="1"/>
          <p:nvPr/>
        </p:nvSpPr>
        <p:spPr>
          <a:xfrm>
            <a:off x="2426757" y="2618574"/>
            <a:ext cx="16803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1, 3, 4, 4, 5, 7, 9, 10</a:t>
            </a:r>
            <a:endParaRPr/>
          </a:p>
        </p:txBody>
      </p:sp>
      <p:sp>
        <p:nvSpPr>
          <p:cNvPr id="109" name="Google Shape;109;p11"/>
          <p:cNvSpPr txBox="1"/>
          <p:nvPr/>
        </p:nvSpPr>
        <p:spPr>
          <a:xfrm>
            <a:off x="679845" y="2926368"/>
            <a:ext cx="32988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Median 4.5, UQ </a:t>
            </a:r>
            <a:r>
              <a:rPr lang="en-GB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8</a:t>
            </a:r>
            <a:r>
              <a:rPr b="0" i="0" lang="en-GB" sz="14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, LQ </a:t>
            </a:r>
            <a:r>
              <a:rPr lang="en-GB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3.5</a:t>
            </a:r>
            <a:r>
              <a:rPr b="0" i="0" lang="en-GB" sz="14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, IQR 4.5</a:t>
            </a:r>
            <a:endParaRPr/>
          </a:p>
        </p:txBody>
      </p:sp>
      <p:sp>
        <p:nvSpPr>
          <p:cNvPr id="110" name="Google Shape;110;p11"/>
          <p:cNvSpPr txBox="1"/>
          <p:nvPr/>
        </p:nvSpPr>
        <p:spPr>
          <a:xfrm>
            <a:off x="810911" y="3579064"/>
            <a:ext cx="28104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2.03, 2.6, 3.12, 3.6, 4, 4.3, 5.5, 5.9</a:t>
            </a:r>
            <a:endParaRPr/>
          </a:p>
        </p:txBody>
      </p:sp>
      <p:sp>
        <p:nvSpPr>
          <p:cNvPr id="111" name="Google Shape;111;p11"/>
          <p:cNvSpPr txBox="1"/>
          <p:nvPr/>
        </p:nvSpPr>
        <p:spPr>
          <a:xfrm>
            <a:off x="668145" y="2260392"/>
            <a:ext cx="32988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Median 7, UQ 8.5, LQ 4.5, IQR 4</a:t>
            </a:r>
            <a:endParaRPr/>
          </a:p>
        </p:txBody>
      </p:sp>
      <p:sp>
        <p:nvSpPr>
          <p:cNvPr id="112" name="Google Shape;112;p11"/>
          <p:cNvSpPr txBox="1"/>
          <p:nvPr/>
        </p:nvSpPr>
        <p:spPr>
          <a:xfrm>
            <a:off x="4802043" y="3463960"/>
            <a:ext cx="1345240" cy="7386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Median is 8.5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Range is 17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a = 2 + 17 = 19</a:t>
            </a:r>
            <a:endParaRPr/>
          </a:p>
        </p:txBody>
      </p:sp>
      <p:sp>
        <p:nvSpPr>
          <p:cNvPr id="113" name="Google Shape;113;p11"/>
          <p:cNvSpPr txBox="1"/>
          <p:nvPr/>
        </p:nvSpPr>
        <p:spPr>
          <a:xfrm>
            <a:off x="6928456" y="3463959"/>
            <a:ext cx="1678665" cy="7386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LQ is 4.5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UQ is 10.5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b = 2(10.5) - 12 = 9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69BE4B"/>
      </a:accent1>
      <a:accent2>
        <a:srgbClr val="46C7E1"/>
      </a:accent2>
      <a:accent3>
        <a:srgbClr val="FA9B23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