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  <p:embeddedFont>
      <p:font typeface="Century Gothic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BACFA4D-3509-408B-8403-698ABC4301C8}">
  <a:tblStyle styleId="{9BACFA4D-3509-408B-8403-698ABC4301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6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8.xml"/><Relationship Id="rId35" Type="http://schemas.openxmlformats.org/officeDocument/2006/relationships/font" Target="fonts/CenturyGothic-bold.fntdata"/><Relationship Id="rId12" Type="http://schemas.openxmlformats.org/officeDocument/2006/relationships/slide" Target="slides/slide7.xml"/><Relationship Id="rId34" Type="http://schemas.openxmlformats.org/officeDocument/2006/relationships/font" Target="fonts/CenturyGothic-regular.fntdata"/><Relationship Id="rId15" Type="http://schemas.openxmlformats.org/officeDocument/2006/relationships/slide" Target="slides/slide10.xml"/><Relationship Id="rId37" Type="http://schemas.openxmlformats.org/officeDocument/2006/relationships/font" Target="fonts/CenturyGothic-boldItalic.fntdata"/><Relationship Id="rId14" Type="http://schemas.openxmlformats.org/officeDocument/2006/relationships/slide" Target="slides/slide9.xml"/><Relationship Id="rId36" Type="http://schemas.openxmlformats.org/officeDocument/2006/relationships/font" Target="fonts/CenturyGothic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5cdbad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5cdbad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c92d4949d_0_8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c92d4949d_0_8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c92d4949d_0_9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c92d4949d_0_9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c92d4949d_0_10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c92d4949d_0_10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c92d4949d_0_10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c92d4949d_0_10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c92d4949d_0_10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c92d4949d_0_10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c8f2c46d1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8c8f2c46d1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d5cdbad3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8d5cdbad3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d5cdbad3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d5cdbad3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c92d4949d_0_1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c92d4949d_0_1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c92d4949d_0_18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c92d4949d_0_18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c92d4949d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c92d4949d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c92d4949d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c92d4949d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d5cdbad3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d5cdbad3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d5cdbad3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d5cdbad3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5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47729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</a:rPr>
              <a:t>Shopping for clothes [2 / 2]</a:t>
            </a:r>
            <a:endParaRPr sz="6000">
              <a:solidFill>
                <a:srgbClr val="4B3241"/>
              </a:solidFill>
            </a:endParaRPr>
          </a:p>
          <a:p>
            <a:pPr indent="-609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Char char="-"/>
            </a:pPr>
            <a:r>
              <a:rPr lang="en-GB" sz="6000">
                <a:solidFill>
                  <a:srgbClr val="4B3241"/>
                </a:solidFill>
              </a:rPr>
              <a:t>Using </a:t>
            </a:r>
            <a:r>
              <a:rPr i="1" lang="en-GB" sz="6000">
                <a:solidFill>
                  <a:srgbClr val="4B3241"/>
                </a:solidFill>
              </a:rPr>
              <a:t>ce, cette, ces</a:t>
            </a:r>
            <a:endParaRPr i="1" sz="60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Mademoiselle Martin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56" name="Google Shape;156;p23"/>
          <p:cNvCxnSpPr/>
          <p:nvPr/>
        </p:nvCxnSpPr>
        <p:spPr>
          <a:xfrm flipH="1">
            <a:off x="8794925" y="23192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2990075" y="2694075"/>
            <a:ext cx="2666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3"/>
                </a:solidFill>
              </a:rPr>
              <a:t>l</a:t>
            </a:r>
            <a:r>
              <a:rPr b="1" lang="en-GB" sz="3500">
                <a:solidFill>
                  <a:schemeClr val="accent3"/>
                </a:solidFill>
              </a:rPr>
              <a:t>e</a:t>
            </a:r>
            <a:r>
              <a:rPr b="1" lang="en-GB" sz="3500">
                <a:solidFill>
                  <a:schemeClr val="accent6"/>
                </a:solidFill>
              </a:rPr>
              <a:t> </a:t>
            </a:r>
            <a:r>
              <a:rPr lang="en-GB" sz="3500">
                <a:solidFill>
                  <a:srgbClr val="000000"/>
                </a:solidFill>
              </a:rPr>
              <a:t>pull</a:t>
            </a:r>
            <a:r>
              <a:rPr b="1" lang="en-GB" sz="3500"/>
              <a:t> 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2881775" y="71365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= jumper</a:t>
            </a:r>
            <a:endParaRPr sz="35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59" name="Google Shape;159;p23"/>
          <p:cNvSpPr/>
          <p:nvPr/>
        </p:nvSpPr>
        <p:spPr>
          <a:xfrm>
            <a:off x="2612875" y="2471675"/>
            <a:ext cx="1099800" cy="10803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3"/>
          <p:cNvSpPr txBox="1"/>
          <p:nvPr>
            <p:ph type="title"/>
          </p:nvPr>
        </p:nvSpPr>
        <p:spPr>
          <a:xfrm>
            <a:off x="1984750" y="737650"/>
            <a:ext cx="12426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Demonstrative adjectives - this / that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375" y="560100"/>
            <a:ext cx="1063390" cy="106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11295875" y="2694075"/>
            <a:ext cx="2666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3"/>
                </a:solidFill>
              </a:rPr>
              <a:t>c</a:t>
            </a:r>
            <a:r>
              <a:rPr b="1" lang="en-GB" sz="3500">
                <a:solidFill>
                  <a:schemeClr val="accent3"/>
                </a:solidFill>
              </a:rPr>
              <a:t>e</a:t>
            </a:r>
            <a:r>
              <a:rPr b="1" lang="en-GB" sz="3500">
                <a:solidFill>
                  <a:schemeClr val="accent6"/>
                </a:solidFill>
              </a:rPr>
              <a:t> </a:t>
            </a:r>
            <a:r>
              <a:rPr lang="en-GB" sz="3500">
                <a:solidFill>
                  <a:srgbClr val="000000"/>
                </a:solidFill>
              </a:rPr>
              <a:t>pull</a:t>
            </a:r>
            <a:r>
              <a:rPr b="1" lang="en-GB" sz="3500"/>
              <a:t> 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11416175" y="71365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= </a:t>
            </a:r>
            <a:r>
              <a:rPr b="1" lang="en-GB" sz="3500">
                <a:solidFill>
                  <a:schemeClr val="accent3"/>
                </a:solidFill>
              </a:rPr>
              <a:t>this </a:t>
            </a:r>
            <a:r>
              <a:rPr lang="en-GB" sz="3500">
                <a:solidFill>
                  <a:srgbClr val="000000"/>
                </a:solidFill>
              </a:rPr>
              <a:t>jumper</a:t>
            </a:r>
            <a:endParaRPr sz="35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4100" y="3766537"/>
            <a:ext cx="3392082" cy="315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79500" y="3766537"/>
            <a:ext cx="3392082" cy="31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/>
          <p:nvPr/>
        </p:nvSpPr>
        <p:spPr>
          <a:xfrm>
            <a:off x="10990150" y="2471675"/>
            <a:ext cx="1099800" cy="10803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936800" y="85198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72" name="Google Shape;172;p24"/>
          <p:cNvCxnSpPr/>
          <p:nvPr/>
        </p:nvCxnSpPr>
        <p:spPr>
          <a:xfrm flipH="1">
            <a:off x="8794925" y="21668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2990075" y="2541675"/>
            <a:ext cx="2666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la</a:t>
            </a:r>
            <a:r>
              <a:rPr b="1" lang="en-GB" sz="3500">
                <a:solidFill>
                  <a:schemeClr val="accent6"/>
                </a:solidFill>
              </a:rPr>
              <a:t> </a:t>
            </a:r>
            <a:r>
              <a:rPr lang="en-GB" sz="3500">
                <a:solidFill>
                  <a:srgbClr val="000000"/>
                </a:solidFill>
              </a:rPr>
              <a:t>jupe</a:t>
            </a:r>
            <a:r>
              <a:rPr lang="en-GB" sz="3500">
                <a:solidFill>
                  <a:srgbClr val="000000"/>
                </a:solidFill>
              </a:rPr>
              <a:t> </a:t>
            </a:r>
            <a:r>
              <a:rPr b="1" lang="en-GB" sz="3500"/>
              <a:t> 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174" name="Google Shape;174;p24"/>
          <p:cNvSpPr txBox="1"/>
          <p:nvPr>
            <p:ph idx="1" type="body"/>
          </p:nvPr>
        </p:nvSpPr>
        <p:spPr>
          <a:xfrm>
            <a:off x="2881775" y="69841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= skirt</a:t>
            </a:r>
            <a:endParaRPr sz="35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75" name="Google Shape;175;p24"/>
          <p:cNvSpPr/>
          <p:nvPr/>
        </p:nvSpPr>
        <p:spPr>
          <a:xfrm>
            <a:off x="2654025" y="2319275"/>
            <a:ext cx="1099800" cy="10803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4"/>
          <p:cNvSpPr txBox="1"/>
          <p:nvPr>
            <p:ph type="title"/>
          </p:nvPr>
        </p:nvSpPr>
        <p:spPr>
          <a:xfrm>
            <a:off x="1984750" y="737650"/>
            <a:ext cx="83703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Demonstrative adjectives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375" y="560100"/>
            <a:ext cx="1063390" cy="106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11295875" y="2541675"/>
            <a:ext cx="3392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cette </a:t>
            </a:r>
            <a:r>
              <a:rPr lang="en-GB" sz="3500">
                <a:solidFill>
                  <a:srgbClr val="000000"/>
                </a:solidFill>
              </a:rPr>
              <a:t>jupe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11416175" y="69841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= </a:t>
            </a:r>
            <a:r>
              <a:rPr b="1" lang="en-GB" sz="3500">
                <a:solidFill>
                  <a:schemeClr val="accent5"/>
                </a:solidFill>
              </a:rPr>
              <a:t>this </a:t>
            </a:r>
            <a:r>
              <a:rPr lang="en-GB" sz="3500">
                <a:solidFill>
                  <a:srgbClr val="000000"/>
                </a:solidFill>
              </a:rPr>
              <a:t>skirt</a:t>
            </a:r>
            <a:endParaRPr sz="35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80" name="Google Shape;180;p24"/>
          <p:cNvSpPr/>
          <p:nvPr/>
        </p:nvSpPr>
        <p:spPr>
          <a:xfrm>
            <a:off x="11179500" y="2104778"/>
            <a:ext cx="1370700" cy="12948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7000" y="3446113"/>
            <a:ext cx="5318472" cy="327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3800" y="3446113"/>
            <a:ext cx="5318472" cy="327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/>
        </p:nvSpPr>
        <p:spPr>
          <a:xfrm>
            <a:off x="936800" y="86722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88" name="Google Shape;188;p25"/>
          <p:cNvCxnSpPr/>
          <p:nvPr/>
        </p:nvCxnSpPr>
        <p:spPr>
          <a:xfrm flipH="1">
            <a:off x="8794925" y="23192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89" name="Google Shape;189;p25"/>
          <p:cNvSpPr txBox="1"/>
          <p:nvPr>
            <p:ph idx="1" type="body"/>
          </p:nvPr>
        </p:nvSpPr>
        <p:spPr>
          <a:xfrm>
            <a:off x="2990075" y="2694075"/>
            <a:ext cx="4198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3"/>
                </a:solidFill>
              </a:rPr>
              <a:t>d</a:t>
            </a:r>
            <a:r>
              <a:rPr b="1" lang="en-GB" sz="3500">
                <a:solidFill>
                  <a:schemeClr val="accent3"/>
                </a:solidFill>
              </a:rPr>
              <a:t>es </a:t>
            </a:r>
            <a:r>
              <a:rPr lang="en-GB" sz="3500">
                <a:solidFill>
                  <a:srgbClr val="000000"/>
                </a:solidFill>
              </a:rPr>
              <a:t>tennis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190" name="Google Shape;190;p25"/>
          <p:cNvSpPr txBox="1"/>
          <p:nvPr>
            <p:ph idx="1" type="body"/>
          </p:nvPr>
        </p:nvSpPr>
        <p:spPr>
          <a:xfrm>
            <a:off x="2881775" y="71365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= trainers</a:t>
            </a:r>
            <a:endParaRPr sz="35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91" name="Google Shape;191;p25"/>
          <p:cNvSpPr/>
          <p:nvPr/>
        </p:nvSpPr>
        <p:spPr>
          <a:xfrm>
            <a:off x="2732575" y="2413725"/>
            <a:ext cx="1099800" cy="10803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5"/>
          <p:cNvSpPr txBox="1"/>
          <p:nvPr>
            <p:ph type="title"/>
          </p:nvPr>
        </p:nvSpPr>
        <p:spPr>
          <a:xfrm>
            <a:off x="1984750" y="737650"/>
            <a:ext cx="83703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Demonstrative adjectives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93" name="Google Shape;19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375" y="560100"/>
            <a:ext cx="1063390" cy="106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/>
          <p:cNvSpPr txBox="1"/>
          <p:nvPr>
            <p:ph idx="1" type="body"/>
          </p:nvPr>
        </p:nvSpPr>
        <p:spPr>
          <a:xfrm>
            <a:off x="11295875" y="2694075"/>
            <a:ext cx="407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3"/>
                </a:solidFill>
              </a:rPr>
              <a:t>ces </a:t>
            </a:r>
            <a:r>
              <a:rPr lang="en-GB" sz="3500">
                <a:solidFill>
                  <a:srgbClr val="000000"/>
                </a:solidFill>
              </a:rPr>
              <a:t>tennis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95" name="Google Shape;195;p25"/>
          <p:cNvSpPr txBox="1"/>
          <p:nvPr>
            <p:ph idx="1" type="body"/>
          </p:nvPr>
        </p:nvSpPr>
        <p:spPr>
          <a:xfrm>
            <a:off x="11416175" y="71365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= </a:t>
            </a:r>
            <a:r>
              <a:rPr b="1" lang="en-GB" sz="3500">
                <a:solidFill>
                  <a:schemeClr val="accent3"/>
                </a:solidFill>
              </a:rPr>
              <a:t>these </a:t>
            </a:r>
            <a:r>
              <a:rPr lang="en-GB" sz="3500">
                <a:solidFill>
                  <a:srgbClr val="000000"/>
                </a:solidFill>
              </a:rPr>
              <a:t>trainers</a:t>
            </a:r>
            <a:endParaRPr sz="35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96" name="Google Shape;196;p25"/>
          <p:cNvSpPr/>
          <p:nvPr/>
        </p:nvSpPr>
        <p:spPr>
          <a:xfrm>
            <a:off x="11031550" y="2306478"/>
            <a:ext cx="1370700" cy="12948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5925" y="3493338"/>
            <a:ext cx="5752546" cy="33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6525" y="3493338"/>
            <a:ext cx="5752546" cy="333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/>
        </p:nvSpPr>
        <p:spPr>
          <a:xfrm>
            <a:off x="936800" y="85198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04" name="Google Shape;204;p26"/>
          <p:cNvCxnSpPr/>
          <p:nvPr/>
        </p:nvCxnSpPr>
        <p:spPr>
          <a:xfrm flipH="1">
            <a:off x="8794925" y="21668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05" name="Google Shape;205;p26"/>
          <p:cNvSpPr txBox="1"/>
          <p:nvPr>
            <p:ph idx="1" type="body"/>
          </p:nvPr>
        </p:nvSpPr>
        <p:spPr>
          <a:xfrm>
            <a:off x="2990075" y="2541675"/>
            <a:ext cx="4198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d</a:t>
            </a:r>
            <a:r>
              <a:rPr b="1" lang="en-GB" sz="3500">
                <a:solidFill>
                  <a:schemeClr val="accent5"/>
                </a:solidFill>
              </a:rPr>
              <a:t>es</a:t>
            </a:r>
            <a:r>
              <a:rPr b="1" lang="en-GB" sz="3500">
                <a:solidFill>
                  <a:schemeClr val="accent6"/>
                </a:solidFill>
              </a:rPr>
              <a:t> </a:t>
            </a:r>
            <a:r>
              <a:rPr lang="en-GB" sz="3500">
                <a:solidFill>
                  <a:srgbClr val="000000"/>
                </a:solidFill>
              </a:rPr>
              <a:t>chaussures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206" name="Google Shape;206;p26"/>
          <p:cNvSpPr txBox="1"/>
          <p:nvPr>
            <p:ph idx="1" type="body"/>
          </p:nvPr>
        </p:nvSpPr>
        <p:spPr>
          <a:xfrm>
            <a:off x="2881775" y="69841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= shoes</a:t>
            </a:r>
            <a:endParaRPr sz="35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07" name="Google Shape;207;p26"/>
          <p:cNvSpPr/>
          <p:nvPr/>
        </p:nvSpPr>
        <p:spPr>
          <a:xfrm>
            <a:off x="2911600" y="2368575"/>
            <a:ext cx="1099800" cy="10803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 txBox="1"/>
          <p:nvPr>
            <p:ph type="title"/>
          </p:nvPr>
        </p:nvSpPr>
        <p:spPr>
          <a:xfrm>
            <a:off x="1984750" y="737650"/>
            <a:ext cx="83703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Demonstrative adjectives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209" name="Google Shape;2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375" y="560100"/>
            <a:ext cx="1063390" cy="1064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6"/>
          <p:cNvSpPr txBox="1"/>
          <p:nvPr>
            <p:ph idx="1" type="body"/>
          </p:nvPr>
        </p:nvSpPr>
        <p:spPr>
          <a:xfrm>
            <a:off x="11295875" y="2541675"/>
            <a:ext cx="407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ces </a:t>
            </a:r>
            <a:r>
              <a:rPr lang="en-GB" sz="3500">
                <a:solidFill>
                  <a:srgbClr val="000000"/>
                </a:solidFill>
              </a:rPr>
              <a:t>chaussures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211" name="Google Shape;211;p26"/>
          <p:cNvSpPr txBox="1"/>
          <p:nvPr>
            <p:ph idx="1" type="body"/>
          </p:nvPr>
        </p:nvSpPr>
        <p:spPr>
          <a:xfrm>
            <a:off x="11416175" y="69841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= </a:t>
            </a:r>
            <a:r>
              <a:rPr b="1" lang="en-GB" sz="3500">
                <a:solidFill>
                  <a:schemeClr val="accent5"/>
                </a:solidFill>
              </a:rPr>
              <a:t>these </a:t>
            </a:r>
            <a:r>
              <a:rPr lang="en-GB" sz="3500">
                <a:solidFill>
                  <a:srgbClr val="000000"/>
                </a:solidFill>
              </a:rPr>
              <a:t>shoes</a:t>
            </a:r>
            <a:endParaRPr sz="35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12" name="Google Shape;212;p26"/>
          <p:cNvSpPr/>
          <p:nvPr/>
        </p:nvSpPr>
        <p:spPr>
          <a:xfrm>
            <a:off x="10949950" y="2261328"/>
            <a:ext cx="1370700" cy="12948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8150" y="3231813"/>
            <a:ext cx="3791148" cy="340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31550" y="3231813"/>
            <a:ext cx="3791148" cy="340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Google Shape;219;p27"/>
          <p:cNvCxnSpPr/>
          <p:nvPr/>
        </p:nvCxnSpPr>
        <p:spPr>
          <a:xfrm flipH="1">
            <a:off x="8794925" y="22430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20" name="Google Shape;220;p27"/>
          <p:cNvSpPr txBox="1"/>
          <p:nvPr>
            <p:ph idx="1" type="body"/>
          </p:nvPr>
        </p:nvSpPr>
        <p:spPr>
          <a:xfrm>
            <a:off x="2990075" y="2617875"/>
            <a:ext cx="4198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3"/>
                </a:solidFill>
              </a:rPr>
              <a:t>l’</a:t>
            </a:r>
            <a:r>
              <a:rPr lang="en-GB" sz="3500">
                <a:solidFill>
                  <a:srgbClr val="000000"/>
                </a:solidFill>
              </a:rPr>
              <a:t>impérmeable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221" name="Google Shape;221;p27"/>
          <p:cNvSpPr txBox="1"/>
          <p:nvPr>
            <p:ph idx="1" type="body"/>
          </p:nvPr>
        </p:nvSpPr>
        <p:spPr>
          <a:xfrm>
            <a:off x="2881775" y="70603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= raincoat</a:t>
            </a:r>
            <a:endParaRPr sz="35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22" name="Google Shape;222;p27"/>
          <p:cNvSpPr/>
          <p:nvPr/>
        </p:nvSpPr>
        <p:spPr>
          <a:xfrm>
            <a:off x="2559075" y="2337525"/>
            <a:ext cx="1099800" cy="10803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7"/>
          <p:cNvSpPr txBox="1"/>
          <p:nvPr>
            <p:ph type="title"/>
          </p:nvPr>
        </p:nvSpPr>
        <p:spPr>
          <a:xfrm>
            <a:off x="1984750" y="737650"/>
            <a:ext cx="83703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Demonstrative adjectives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224" name="Google Shape;2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375" y="560100"/>
            <a:ext cx="1063390" cy="1064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 txBox="1"/>
          <p:nvPr>
            <p:ph idx="1" type="body"/>
          </p:nvPr>
        </p:nvSpPr>
        <p:spPr>
          <a:xfrm>
            <a:off x="11295875" y="2617875"/>
            <a:ext cx="407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3"/>
                </a:solidFill>
              </a:rPr>
              <a:t>cet </a:t>
            </a:r>
            <a:r>
              <a:rPr lang="en-GB" sz="3500">
                <a:solidFill>
                  <a:srgbClr val="000000"/>
                </a:solidFill>
              </a:rPr>
              <a:t>impérmeable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226" name="Google Shape;226;p27"/>
          <p:cNvSpPr txBox="1"/>
          <p:nvPr>
            <p:ph idx="1" type="body"/>
          </p:nvPr>
        </p:nvSpPr>
        <p:spPr>
          <a:xfrm>
            <a:off x="11416175" y="70603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= </a:t>
            </a:r>
            <a:r>
              <a:rPr b="1" lang="en-GB" sz="3500">
                <a:solidFill>
                  <a:schemeClr val="accent3"/>
                </a:solidFill>
              </a:rPr>
              <a:t>this </a:t>
            </a:r>
            <a:r>
              <a:rPr lang="en-GB" sz="3500">
                <a:solidFill>
                  <a:srgbClr val="000000"/>
                </a:solidFill>
              </a:rPr>
              <a:t>raincoat</a:t>
            </a:r>
            <a:endParaRPr sz="35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27" name="Google Shape;227;p27"/>
          <p:cNvSpPr/>
          <p:nvPr/>
        </p:nvSpPr>
        <p:spPr>
          <a:xfrm>
            <a:off x="11109900" y="2230278"/>
            <a:ext cx="1370700" cy="12948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74512" y="3504375"/>
            <a:ext cx="3715514" cy="340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3838" y="3504375"/>
            <a:ext cx="3715514" cy="340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5" name="Google Shape;235;p28"/>
          <p:cNvSpPr txBox="1"/>
          <p:nvPr>
            <p:ph type="title"/>
          </p:nvPr>
        </p:nvSpPr>
        <p:spPr>
          <a:xfrm>
            <a:off x="1984750" y="737650"/>
            <a:ext cx="13849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Demonstrative </a:t>
            </a:r>
            <a:r>
              <a:rPr lang="en-GB">
                <a:solidFill>
                  <a:schemeClr val="accent3"/>
                </a:solidFill>
              </a:rPr>
              <a:t>adjectives - this or that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6" name="Google Shape;236;p28"/>
          <p:cNvSpPr txBox="1"/>
          <p:nvPr>
            <p:ph idx="1" type="body"/>
          </p:nvPr>
        </p:nvSpPr>
        <p:spPr>
          <a:xfrm>
            <a:off x="1025050" y="1918250"/>
            <a:ext cx="16794300" cy="132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Demonstrative adjectives are used to point out a </a:t>
            </a:r>
            <a:r>
              <a:rPr b="1" lang="en-GB" sz="3500"/>
              <a:t>specific thing</a:t>
            </a:r>
            <a:r>
              <a:rPr lang="en-GB" sz="3500"/>
              <a:t> or </a:t>
            </a:r>
            <a:r>
              <a:rPr b="1" lang="en-GB" sz="3500"/>
              <a:t>person</a:t>
            </a:r>
            <a:r>
              <a:rPr lang="en-GB" sz="3500"/>
              <a:t> or to </a:t>
            </a:r>
            <a:r>
              <a:rPr b="1" lang="en-GB" sz="3500"/>
              <a:t>emphasise</a:t>
            </a:r>
            <a:r>
              <a:rPr lang="en-GB" sz="3500"/>
              <a:t> something.</a:t>
            </a:r>
            <a:endParaRPr sz="2800"/>
          </a:p>
        </p:txBody>
      </p:sp>
      <p:pic>
        <p:nvPicPr>
          <p:cNvPr id="237" name="Google Shape;2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375" y="560100"/>
            <a:ext cx="1063390" cy="1064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8"/>
          <p:cNvSpPr txBox="1"/>
          <p:nvPr>
            <p:ph idx="1" type="body"/>
          </p:nvPr>
        </p:nvSpPr>
        <p:spPr>
          <a:xfrm>
            <a:off x="1070850" y="3378900"/>
            <a:ext cx="16794300" cy="132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They come </a:t>
            </a:r>
            <a:r>
              <a:rPr b="1" lang="en-GB" sz="3500"/>
              <a:t>before a noun</a:t>
            </a:r>
            <a:r>
              <a:rPr lang="en-GB" sz="3500"/>
              <a:t> and </a:t>
            </a:r>
            <a:r>
              <a:rPr b="1" lang="en-GB" sz="3500"/>
              <a:t>agree with the noun</a:t>
            </a:r>
            <a:r>
              <a:rPr lang="en-GB" sz="3500"/>
              <a:t>. </a:t>
            </a:r>
            <a:endParaRPr sz="2800"/>
          </a:p>
        </p:txBody>
      </p:sp>
      <p:graphicFrame>
        <p:nvGraphicFramePr>
          <p:cNvPr id="239" name="Google Shape;239;p28"/>
          <p:cNvGraphicFramePr/>
          <p:nvPr/>
        </p:nvGraphicFramePr>
        <p:xfrm>
          <a:off x="2800300" y="4680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{9BACFA4D-3509-408B-8403-698ABC4301C8}</a:tableStyleId>
              </a:tblPr>
              <a:tblGrid>
                <a:gridCol w="4095750"/>
                <a:gridCol w="4095750"/>
                <a:gridCol w="4095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</a:t>
                      </a:r>
                      <a:endParaRPr b="1" sz="4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Ces</a:t>
                      </a:r>
                      <a:endParaRPr b="1" sz="40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Cette</a:t>
                      </a:r>
                      <a:endParaRPr b="1" sz="4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Ces</a:t>
                      </a:r>
                      <a:endParaRPr b="1" sz="40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40" name="Google Shape;240;p28"/>
          <p:cNvSpPr txBox="1"/>
          <p:nvPr>
            <p:ph idx="1" type="body"/>
          </p:nvPr>
        </p:nvSpPr>
        <p:spPr>
          <a:xfrm>
            <a:off x="1070850" y="7722300"/>
            <a:ext cx="16794300" cy="132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i="1" lang="en-GB" sz="3500">
                <a:solidFill>
                  <a:schemeClr val="accent3"/>
                </a:solidFill>
              </a:rPr>
              <a:t>Ce</a:t>
            </a:r>
            <a:r>
              <a:rPr i="1" lang="en-GB" sz="3500"/>
              <a:t> </a:t>
            </a:r>
            <a:r>
              <a:rPr lang="en-GB" sz="3500"/>
              <a:t>changes to </a:t>
            </a:r>
            <a:r>
              <a:rPr b="1" i="1" lang="en-GB" sz="3500">
                <a:solidFill>
                  <a:schemeClr val="accent3"/>
                </a:solidFill>
              </a:rPr>
              <a:t>cet</a:t>
            </a:r>
            <a:r>
              <a:rPr lang="en-GB" sz="3500"/>
              <a:t> before a masculine singular noun that begins with a </a:t>
            </a:r>
            <a:r>
              <a:rPr b="1" lang="en-GB" sz="3500"/>
              <a:t>vowel </a:t>
            </a:r>
            <a:r>
              <a:rPr lang="en-GB" sz="3500"/>
              <a:t>or a </a:t>
            </a:r>
            <a:r>
              <a:rPr b="1" lang="en-GB" sz="3500"/>
              <a:t>silent -h</a:t>
            </a:r>
            <a:r>
              <a:rPr b="1" lang="en-GB" sz="3500"/>
              <a:t> </a:t>
            </a:r>
            <a:endParaRPr b="1" sz="2800"/>
          </a:p>
        </p:txBody>
      </p:sp>
      <p:grpSp>
        <p:nvGrpSpPr>
          <p:cNvPr id="241" name="Google Shape;241;p28"/>
          <p:cNvGrpSpPr/>
          <p:nvPr/>
        </p:nvGrpSpPr>
        <p:grpSpPr>
          <a:xfrm>
            <a:off x="17015608" y="22722"/>
            <a:ext cx="1022833" cy="1948562"/>
            <a:chOff x="1222738" y="5053324"/>
            <a:chExt cx="1440001" cy="2154774"/>
          </a:xfrm>
        </p:grpSpPr>
        <p:pic>
          <p:nvPicPr>
            <p:cNvPr id="242" name="Google Shape;242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2738" y="5053324"/>
              <a:ext cx="1440001" cy="1602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243" name="Google Shape;243;p28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1352600" y="6565561"/>
              <a:ext cx="1180300" cy="6425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/>
          <p:nvPr>
            <p:ph type="title"/>
          </p:nvPr>
        </p:nvSpPr>
        <p:spPr>
          <a:xfrm>
            <a:off x="918000" y="981775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/>
              <a:t>Shopping for clothes [2 /2]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800"/>
          </a:p>
        </p:txBody>
      </p:sp>
      <p:sp>
        <p:nvSpPr>
          <p:cNvPr id="249" name="Google Shape;249;p29"/>
          <p:cNvSpPr txBox="1"/>
          <p:nvPr/>
        </p:nvSpPr>
        <p:spPr>
          <a:xfrm>
            <a:off x="17112320" y="431638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6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29"/>
          <p:cNvSpPr txBox="1"/>
          <p:nvPr/>
        </p:nvSpPr>
        <p:spPr>
          <a:xfrm>
            <a:off x="17112320" y="509071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6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29"/>
          <p:cNvSpPr txBox="1"/>
          <p:nvPr/>
        </p:nvSpPr>
        <p:spPr>
          <a:xfrm>
            <a:off x="17165941" y="5826734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6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29"/>
          <p:cNvSpPr txBox="1"/>
          <p:nvPr/>
        </p:nvSpPr>
        <p:spPr>
          <a:xfrm>
            <a:off x="17112320" y="2732850"/>
            <a:ext cx="863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6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29"/>
          <p:cNvSpPr txBox="1"/>
          <p:nvPr/>
        </p:nvSpPr>
        <p:spPr>
          <a:xfrm>
            <a:off x="17058699" y="3488026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29"/>
          <p:cNvSpPr/>
          <p:nvPr/>
        </p:nvSpPr>
        <p:spPr>
          <a:xfrm>
            <a:off x="16671150" y="422700"/>
            <a:ext cx="1390500" cy="235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29"/>
          <p:cNvGrpSpPr/>
          <p:nvPr/>
        </p:nvGrpSpPr>
        <p:grpSpPr>
          <a:xfrm>
            <a:off x="16737245" y="614644"/>
            <a:ext cx="1258305" cy="1975297"/>
            <a:chOff x="3258050" y="2365375"/>
            <a:chExt cx="1121284" cy="1975297"/>
          </a:xfrm>
        </p:grpSpPr>
        <p:pic>
          <p:nvPicPr>
            <p:cNvPr id="256" name="Google Shape;256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257" name="Google Shape;257;p29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58" name="Google Shape;258;p29"/>
          <p:cNvGraphicFramePr/>
          <p:nvPr/>
        </p:nvGraphicFramePr>
        <p:xfrm>
          <a:off x="952500" y="262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{9BACFA4D-3509-408B-8403-698ABC4301C8}</a:tableStyleId>
              </a:tblPr>
              <a:tblGrid>
                <a:gridCol w="10345100"/>
                <a:gridCol w="4753075"/>
              </a:tblGrid>
              <a:tr h="1120100">
                <a:tc>
                  <a:txBody>
                    <a:bodyPr/>
                    <a:lstStyle/>
                    <a:p>
                      <a:pPr indent="-450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3500"/>
                        <a:buFont typeface="Montserrat"/>
                        <a:buAutoNum type="arabicPeriod"/>
                      </a:pPr>
                      <a:r>
                        <a:rPr b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 French words for this or that are</a:t>
                      </a:r>
                      <a:endParaRPr b="1" sz="35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These words come ……… the noun </a:t>
                      </a:r>
                      <a:endParaRPr b="1" sz="35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This jumper =</a:t>
                      </a:r>
                      <a:endParaRPr b="1" sz="35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I would like = </a:t>
                      </a:r>
                      <a:endParaRPr b="1" sz="35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 I would like a refund =</a:t>
                      </a:r>
                      <a:endParaRPr b="1" sz="35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9" name="Google Shape;259;p29"/>
          <p:cNvSpPr txBox="1"/>
          <p:nvPr/>
        </p:nvSpPr>
        <p:spPr>
          <a:xfrm>
            <a:off x="11243025" y="2782050"/>
            <a:ext cx="48231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Ce (m), cette (f), ces (pl)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11319225" y="3848850"/>
            <a:ext cx="46353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before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29"/>
          <p:cNvSpPr txBox="1"/>
          <p:nvPr/>
        </p:nvSpPr>
        <p:spPr>
          <a:xfrm>
            <a:off x="11319225" y="4901925"/>
            <a:ext cx="46353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ce pull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29"/>
          <p:cNvSpPr txBox="1"/>
          <p:nvPr/>
        </p:nvSpPr>
        <p:spPr>
          <a:xfrm>
            <a:off x="11319225" y="5956325"/>
            <a:ext cx="46353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voudrais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29"/>
          <p:cNvSpPr txBox="1"/>
          <p:nvPr/>
        </p:nvSpPr>
        <p:spPr>
          <a:xfrm>
            <a:off x="11324875" y="6963100"/>
            <a:ext cx="4635300" cy="112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voudrais un remboursement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700" y="575134"/>
            <a:ext cx="3031725" cy="304106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646575" y="8001800"/>
            <a:ext cx="11286000" cy="16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1026100" y="58860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Phonétique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94" name="Google Shape;94;p16"/>
          <p:cNvSpPr/>
          <p:nvPr/>
        </p:nvSpPr>
        <p:spPr>
          <a:xfrm>
            <a:off x="4674025" y="2608625"/>
            <a:ext cx="7757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6864450" y="4572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ch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4957174" y="5358250"/>
            <a:ext cx="77574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search sign " id="98" name="Google Shape;9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4888" y="3080825"/>
            <a:ext cx="2123275" cy="217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bou</a:t>
            </a: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6940650" y="3955750"/>
            <a:ext cx="40830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diman</a:t>
            </a: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6864450" y="4572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ch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 b="33317" l="11809" r="68861" t="42732"/>
          <a:stretch/>
        </p:blipFill>
        <p:spPr>
          <a:xfrm>
            <a:off x="7128750" y="5155150"/>
            <a:ext cx="3534902" cy="246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5">
            <a:alphaModFix/>
          </a:blip>
          <a:srcRect b="37759" l="13748" r="77779" t="43381"/>
          <a:stretch/>
        </p:blipFill>
        <p:spPr>
          <a:xfrm>
            <a:off x="13716050" y="3750828"/>
            <a:ext cx="1549402" cy="194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6">
            <a:alphaModFix/>
          </a:blip>
          <a:srcRect b="33161" l="70695" r="9975" t="41653"/>
          <a:stretch/>
        </p:blipFill>
        <p:spPr>
          <a:xfrm>
            <a:off x="1676376" y="3425425"/>
            <a:ext cx="3534898" cy="259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15" name="Google Shape;115;p18"/>
          <p:cNvSpPr/>
          <p:nvPr/>
        </p:nvSpPr>
        <p:spPr>
          <a:xfrm>
            <a:off x="5817026" y="30658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6380450" y="4233275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1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dan</a:t>
            </a:r>
            <a:r>
              <a:rPr lang="en-GB" sz="119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i="0" sz="119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6712050" y="7620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SFC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9851425" y="4347534"/>
            <a:ext cx="10878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descr="Quiet Sign Clip Art" id="121" name="Google Shape;12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4762" y="6410244"/>
            <a:ext cx="666750" cy="94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26" name="Google Shape;126;p19"/>
          <p:cNvSpPr/>
          <p:nvPr/>
        </p:nvSpPr>
        <p:spPr>
          <a:xfrm>
            <a:off x="4525150" y="3276900"/>
            <a:ext cx="86391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1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4666593" y="4544321"/>
            <a:ext cx="84975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 r  f  l</a:t>
            </a:r>
            <a:endParaRPr>
              <a:solidFill>
                <a:schemeClr val="accent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Be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b="1"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with these!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6712050" y="7620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SFC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/>
        </p:nvSpPr>
        <p:spPr>
          <a:xfrm>
            <a:off x="646575" y="4616725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575" y="456825"/>
            <a:ext cx="3031725" cy="303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>
            <p:ph type="title"/>
          </p:nvPr>
        </p:nvSpPr>
        <p:spPr>
          <a:xfrm>
            <a:off x="1026100" y="58860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Vocabulaire</a:t>
            </a:r>
            <a:endParaRPr sz="7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p21"/>
          <p:cNvGraphicFramePr/>
          <p:nvPr/>
        </p:nvGraphicFramePr>
        <p:xfrm>
          <a:off x="2935938" y="129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{9BACFA4D-3509-408B-8403-698ABC4301C8}</a:tableStyleId>
              </a:tblPr>
              <a:tblGrid>
                <a:gridCol w="7037100"/>
                <a:gridCol w="5184725"/>
              </a:tblGrid>
              <a:tr h="384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voudrais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would like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r>
                        <a:rPr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anger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exchange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remboursement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refund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trou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hole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tache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stain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essayer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try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pantalon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trousers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jupe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skirt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 </a:t>
                      </a:r>
                      <a:r>
                        <a:rPr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aussettes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socks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 </a:t>
                      </a:r>
                      <a:r>
                        <a:rPr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aussures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shoes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25" y="231641"/>
            <a:ext cx="1316825" cy="13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/>
          <p:nvPr/>
        </p:nvSpPr>
        <p:spPr>
          <a:xfrm>
            <a:off x="719175" y="680550"/>
            <a:ext cx="3052200" cy="303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2"/>
          <p:cNvSpPr txBox="1"/>
          <p:nvPr>
            <p:ph type="title"/>
          </p:nvPr>
        </p:nvSpPr>
        <p:spPr>
          <a:xfrm>
            <a:off x="1026100" y="58860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Grammaire</a:t>
            </a:r>
            <a:br>
              <a:rPr lang="en-GB" sz="7200"/>
            </a:br>
            <a:r>
              <a:rPr lang="en-GB" sz="7200"/>
              <a:t>- </a:t>
            </a:r>
            <a:r>
              <a:rPr lang="en-GB"/>
              <a:t>Using </a:t>
            </a:r>
            <a:r>
              <a:rPr i="1" lang="en-GB"/>
              <a:t>demonstrative adjectives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588" y="837500"/>
            <a:ext cx="2721373" cy="272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