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</p:sldIdLst>
  <p:sldSz cy="5143500" cx="9144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1CE341BC-F252-4AE5-9C51-31021971B4FE}">
  <a:tblStyle styleId="{1CE341BC-F252-4AE5-9C51-31021971B4FE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5" Type="http://schemas.openxmlformats.org/officeDocument/2006/relationships/font" Target="fonts/MontserratMedium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" name="Google Shape;4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" name="Google Shape;57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7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7" name="Google Shape;87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8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6" name="Google Shape;96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75650" y="2113275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800">
                <a:solidFill>
                  <a:srgbClr val="4A3142"/>
                </a:solidFill>
              </a:rPr>
              <a:t>Plot a histogram</a:t>
            </a:r>
            <a:endParaRPr sz="2800">
              <a:solidFill>
                <a:srgbClr val="4A314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58975" y="217850"/>
            <a:ext cx="3951000" cy="1764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A3142"/>
                </a:solidFill>
              </a:rPr>
              <a:t>Maths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A3142"/>
                </a:solidFill>
              </a:rPr>
              <a:t>Miss Parnham</a:t>
            </a:r>
            <a:endParaRPr>
              <a:solidFill>
                <a:srgbClr val="4A3142"/>
              </a:solidFill>
            </a:endParaRPr>
          </a:p>
        </p:txBody>
      </p:sp>
      <p:sp>
        <p:nvSpPr>
          <p:cNvPr id="33" name="Google Shape;33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58973" y="446400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Plot a histogram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58975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The table shows the time taken by students to walk to school.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Complete the table.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What is the modal class interval?</a:t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40" name="Google Shape;40;p7"/>
          <p:cNvSpPr txBox="1"/>
          <p:nvPr/>
        </p:nvSpPr>
        <p:spPr>
          <a:xfrm>
            <a:off x="4830450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Mo has drawn a histogram from this data.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mistake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has he made?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43" name="Google Shape;43;p7"/>
          <p:cNvGraphicFramePr/>
          <p:nvPr/>
        </p:nvGraphicFramePr>
        <p:xfrm>
          <a:off x="458971" y="18904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{1CE341BC-F252-4AE5-9C51-31021971B4FE}</a:tableStyleId>
              </a:tblPr>
              <a:tblGrid>
                <a:gridCol w="936000"/>
                <a:gridCol w="1008000"/>
                <a:gridCol w="612000"/>
                <a:gridCol w="1008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(minutes)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Class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width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density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 &lt; t ≤ 10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 &lt; t ≤ 15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 &lt; t ≤ 20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 &lt; t ≤ 30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 &lt; t ≤ 60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44" name="Google Shape;44;p7"/>
          <p:cNvGraphicFramePr/>
          <p:nvPr/>
        </p:nvGraphicFramePr>
        <p:xfrm>
          <a:off x="6317171" y="12616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{1CE341BC-F252-4AE5-9C51-31021971B4FE}</a:tableStyleId>
              </a:tblPr>
              <a:tblGrid>
                <a:gridCol w="780900"/>
                <a:gridCol w="731525"/>
                <a:gridCol w="475500"/>
                <a:gridCol w="416975"/>
              </a:tblGrid>
              <a:tr h="26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Height (cm)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Class width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F.D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 &lt; t ≤ 10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1.6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 &lt; t ≤ 20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2.4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 &lt; t ≤ 40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0.85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 &lt; t ≤ 60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0.65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45" name="Google Shape;45;p7"/>
          <p:cNvPicPr preferRelativeResize="0"/>
          <p:nvPr/>
        </p:nvPicPr>
        <p:blipFill rotWithShape="1">
          <a:blip r:embed="rId3">
            <a:alphaModFix/>
          </a:blip>
          <a:srcRect b="0" l="0" r="0" t="-105"/>
          <a:stretch/>
        </p:blipFill>
        <p:spPr>
          <a:xfrm>
            <a:off x="5330548" y="2288902"/>
            <a:ext cx="2713197" cy="2238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Plot a histogram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51" name="Google Shape;51;p8"/>
          <p:cNvSpPr txBox="1"/>
          <p:nvPr>
            <p:ph idx="1" type="body"/>
          </p:nvPr>
        </p:nvSpPr>
        <p:spPr>
          <a:xfrm>
            <a:off x="458975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</a:t>
            </a:r>
            <a:r>
              <a:rPr lang="en-GB" sz="2000"/>
              <a:t> </a:t>
            </a:r>
            <a:r>
              <a:rPr lang="en-GB"/>
              <a:t>Complete the table and histogram.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53" name="Google Shape;53;p8"/>
          <p:cNvGraphicFramePr/>
          <p:nvPr/>
        </p:nvGraphicFramePr>
        <p:xfrm>
          <a:off x="701822" y="159810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{1CE341BC-F252-4AE5-9C51-31021971B4FE}</a:tableStyleId>
              </a:tblPr>
              <a:tblGrid>
                <a:gridCol w="900000"/>
                <a:gridCol w="1008000"/>
                <a:gridCol w="612000"/>
                <a:gridCol w="1008000"/>
              </a:tblGrid>
              <a:tr h="61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Weekly TV time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(hours)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Class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width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density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1F3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 &lt; t ≤ 10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 &lt; t ≤ 15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1.6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 &lt; t ≤ 20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 &lt; t ≤ 30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54" name="Google Shape;54;p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768499" y="924806"/>
            <a:ext cx="3673679" cy="350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Plot a histogram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60" name="Google Shape;60;p9"/>
          <p:cNvSpPr txBox="1"/>
          <p:nvPr>
            <p:ph idx="1" type="body"/>
          </p:nvPr>
        </p:nvSpPr>
        <p:spPr>
          <a:xfrm>
            <a:off x="458975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4.</a:t>
            </a:r>
            <a:r>
              <a:rPr lang="en-GB" sz="2000"/>
              <a:t> </a:t>
            </a:r>
            <a:r>
              <a:rPr lang="en-GB"/>
              <a:t>Complete the table and draw a histogram to represent the data.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61" name="Google Shape;61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62" name="Google Shape;62;p9"/>
          <p:cNvGraphicFramePr/>
          <p:nvPr/>
        </p:nvGraphicFramePr>
        <p:xfrm>
          <a:off x="567934" y="191540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{1CE341BC-F252-4AE5-9C51-31021971B4FE}</a:tableStyleId>
              </a:tblPr>
              <a:tblGrid>
                <a:gridCol w="936000"/>
                <a:gridCol w="1008000"/>
                <a:gridCol w="612000"/>
                <a:gridCol w="1008000"/>
              </a:tblGrid>
              <a:tr h="39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Handspan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(cm)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Class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width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density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 &lt; t ≤ 10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 &lt; t ≤ 20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 &lt; t ≤ 25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 &lt; t ≤ 30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63" name="Google Shape;63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43193" y="924806"/>
            <a:ext cx="3632873" cy="345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34443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34443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9" name="Google Shape;69;p10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0" name="Google Shape;70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lang="en-GB">
                <a:solidFill>
                  <a:schemeClr val="dk1"/>
                </a:solidFill>
              </a:rPr>
              <a:t>‹#›</a:t>
            </a:fld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 txBox="1"/>
          <p:nvPr>
            <p:ph type="title"/>
          </p:nvPr>
        </p:nvSpPr>
        <p:spPr>
          <a:xfrm>
            <a:off x="458973" y="446400"/>
            <a:ext cx="653022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Plot a histogram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76" name="Google Shape;76;p11"/>
          <p:cNvSpPr txBox="1"/>
          <p:nvPr>
            <p:ph idx="1" type="body"/>
          </p:nvPr>
        </p:nvSpPr>
        <p:spPr>
          <a:xfrm>
            <a:off x="458975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1. The table shows the time taken by students to walk to school. 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Complete the table.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What is the modal class interval?</a:t>
            </a:r>
            <a:endParaRPr/>
          </a:p>
          <a:p>
            <a:pPr indent="-355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0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200"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77" name="Google Shape;77;p11"/>
          <p:cNvSpPr txBox="1"/>
          <p:nvPr/>
        </p:nvSpPr>
        <p:spPr>
          <a:xfrm>
            <a:off x="4830450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Mo has drawn a histogram from this data.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8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mistake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has he made?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8" name="Google Shape;78;p11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80" name="Google Shape;80;p11"/>
          <p:cNvGraphicFramePr/>
          <p:nvPr/>
        </p:nvGraphicFramePr>
        <p:xfrm>
          <a:off x="458971" y="1890499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{1CE341BC-F252-4AE5-9C51-31021971B4FE}</a:tableStyleId>
              </a:tblPr>
              <a:tblGrid>
                <a:gridCol w="936000"/>
                <a:gridCol w="1008000"/>
                <a:gridCol w="612000"/>
                <a:gridCol w="1008000"/>
              </a:tblGrid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Time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(minutes)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Class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width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density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 &lt; t ≤ 10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0.9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 &lt; t ≤ 15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12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2.4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 &lt; t ≤ 20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 &lt; t ≤ 30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0.8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6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 &lt; t ≤ 60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0.2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1" name="Google Shape;81;p11"/>
          <p:cNvGraphicFramePr/>
          <p:nvPr/>
        </p:nvGraphicFramePr>
        <p:xfrm>
          <a:off x="6317171" y="1261615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{1CE341BC-F252-4AE5-9C51-31021971B4FE}</a:tableStyleId>
              </a:tblPr>
              <a:tblGrid>
                <a:gridCol w="780900"/>
                <a:gridCol w="731525"/>
                <a:gridCol w="475500"/>
                <a:gridCol w="416975"/>
              </a:tblGrid>
              <a:tr h="2638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Height (cm)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Class width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F.D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CD6E3"/>
                    </a:solidFill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 &lt; t ≤ 10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16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1.6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 &lt; t ≤ 20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24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2.4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 &lt; t ≤ 40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17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0.85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GB" sz="10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40 &lt; t ≤ 60</a:t>
                      </a:r>
                      <a:endParaRPr sz="10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0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0.65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82" name="Google Shape;82;p11"/>
          <p:cNvPicPr preferRelativeResize="0"/>
          <p:nvPr/>
        </p:nvPicPr>
        <p:blipFill rotWithShape="1">
          <a:blip r:embed="rId3">
            <a:alphaModFix/>
          </a:blip>
          <a:srcRect b="0" l="0" r="0" t="-105"/>
          <a:stretch/>
        </p:blipFill>
        <p:spPr>
          <a:xfrm>
            <a:off x="5330548" y="2288902"/>
            <a:ext cx="2713197" cy="2238494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1"/>
          <p:cNvSpPr txBox="1"/>
          <p:nvPr/>
        </p:nvSpPr>
        <p:spPr>
          <a:xfrm>
            <a:off x="3773800" y="4119554"/>
            <a:ext cx="103425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15 &lt; t ≤ 20</a:t>
            </a:r>
            <a:endParaRPr/>
          </a:p>
        </p:txBody>
      </p:sp>
      <p:sp>
        <p:nvSpPr>
          <p:cNvPr id="84" name="Google Shape;84;p11"/>
          <p:cNvSpPr txBox="1"/>
          <p:nvPr/>
        </p:nvSpPr>
        <p:spPr>
          <a:xfrm>
            <a:off x="6431635" y="2238598"/>
            <a:ext cx="2504209" cy="9541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He has plotted the height against the frequency rather than the frequency density.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2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Plot a histogram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90" name="Google Shape;90;p12"/>
          <p:cNvSpPr txBox="1"/>
          <p:nvPr>
            <p:ph idx="1" type="body"/>
          </p:nvPr>
        </p:nvSpPr>
        <p:spPr>
          <a:xfrm>
            <a:off x="458975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3.</a:t>
            </a:r>
            <a:r>
              <a:rPr lang="en-GB" sz="2000"/>
              <a:t> </a:t>
            </a:r>
            <a:r>
              <a:rPr lang="en-GB"/>
              <a:t>Complete the table and histogram.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91" name="Google Shape;91;p1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92" name="Google Shape;92;p12"/>
          <p:cNvGraphicFramePr/>
          <p:nvPr/>
        </p:nvGraphicFramePr>
        <p:xfrm>
          <a:off x="701822" y="1598106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{1CE341BC-F252-4AE5-9C51-31021971B4FE}</a:tableStyleId>
              </a:tblPr>
              <a:tblGrid>
                <a:gridCol w="900000"/>
                <a:gridCol w="1008000"/>
                <a:gridCol w="612000"/>
                <a:gridCol w="1008000"/>
              </a:tblGrid>
              <a:tr h="612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Weekly TV time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(hours)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Class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width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1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density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E3E1F3"/>
                    </a:solidFill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 &lt; t ≤ 10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 &lt; t ≤ 15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1.6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 &lt; t ≤ 20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24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 &lt; t ≤ 30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0.2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93" name="Google Shape;93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85170" y="924806"/>
            <a:ext cx="3457008" cy="3294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3"/>
          <p:cNvSpPr txBox="1"/>
          <p:nvPr>
            <p:ph type="title"/>
          </p:nvPr>
        </p:nvSpPr>
        <p:spPr>
          <a:xfrm>
            <a:off x="458974" y="44640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434443"/>
                </a:solidFill>
              </a:rPr>
              <a:t>Plot a histogram</a:t>
            </a:r>
            <a:endParaRPr>
              <a:solidFill>
                <a:srgbClr val="434443"/>
              </a:solidFill>
            </a:endParaRPr>
          </a:p>
        </p:txBody>
      </p:sp>
      <p:sp>
        <p:nvSpPr>
          <p:cNvPr id="99" name="Google Shape;99;p13"/>
          <p:cNvSpPr txBox="1"/>
          <p:nvPr>
            <p:ph idx="1" type="body"/>
          </p:nvPr>
        </p:nvSpPr>
        <p:spPr>
          <a:xfrm>
            <a:off x="458975" y="924806"/>
            <a:ext cx="3891600" cy="421869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/>
              <a:t>4.</a:t>
            </a:r>
            <a:r>
              <a:rPr lang="en-GB" sz="2000"/>
              <a:t> </a:t>
            </a:r>
            <a:r>
              <a:rPr lang="en-GB"/>
              <a:t>Complete the table and draw a histogram to represent the data.</a:t>
            </a:r>
            <a:endParaRPr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2400"/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/>
          </a:p>
        </p:txBody>
      </p:sp>
      <p:sp>
        <p:nvSpPr>
          <p:cNvPr id="100" name="Google Shape;100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chemeClr val="dk2"/>
                </a:solidFill>
              </a:rPr>
              <a:t>‹#›</a:t>
            </a:fld>
            <a:endParaRPr>
              <a:solidFill>
                <a:schemeClr val="dk2"/>
              </a:solidFill>
            </a:endParaRPr>
          </a:p>
        </p:txBody>
      </p:sp>
      <p:graphicFrame>
        <p:nvGraphicFramePr>
          <p:cNvPr id="101" name="Google Shape;101;p13"/>
          <p:cNvGraphicFramePr/>
          <p:nvPr/>
        </p:nvGraphicFramePr>
        <p:xfrm>
          <a:off x="567934" y="191540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{1CE341BC-F252-4AE5-9C51-31021971B4FE}</a:tableStyleId>
              </a:tblPr>
              <a:tblGrid>
                <a:gridCol w="936000"/>
                <a:gridCol w="1008000"/>
                <a:gridCol w="612000"/>
                <a:gridCol w="1008000"/>
              </a:tblGrid>
              <a:tr h="396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Handspan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(cm)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Class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width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Frequency</a:t>
                      </a:r>
                      <a:endParaRPr/>
                    </a:p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density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FEEAD1"/>
                    </a:solidFill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 &lt; t ≤ 10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0.2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 &lt; t ≤ 20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0.9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20 &lt; t ≤ 25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13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2.6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288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b="0" i="0" lang="en-GB" sz="1200" u="none" cap="none" strike="noStrike">
                          <a:solidFill>
                            <a:srgbClr val="00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25 &lt; t ≤ 30</a:t>
                      </a:r>
                      <a:endParaRPr sz="12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2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 sz="1400" u="none" cap="none" strike="noStrike">
                          <a:solidFill>
                            <a:srgbClr val="FF0000"/>
                          </a:solidFill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1.2</a:t>
                      </a:r>
                      <a:endParaRPr/>
                    </a:p>
                  </a:txBody>
                  <a:tcPr marT="0" marB="0" marR="0" marL="0" anchor="ctr">
                    <a:lnL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102" name="Google Shape;102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99954" y="685603"/>
            <a:ext cx="3676112" cy="34936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