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Lst>
  <p:sldSz cy="10287000" cx="18288000"/>
  <p:notesSz cx="6858000" cy="9144000"/>
  <p:embeddedFontLst>
    <p:embeddedFont>
      <p:font typeface="Montserrat SemiBold"/>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SemiBold-boldItalic.fntdata"/><Relationship Id="rId10" Type="http://schemas.openxmlformats.org/officeDocument/2006/relationships/font" Target="fonts/MontserratSemiBold-italic.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slide" Target="slides/slide1.xml"/><Relationship Id="rId19" Type="http://schemas.openxmlformats.org/officeDocument/2006/relationships/font" Target="fonts/MontserratMedium-boldItalic.fntdata"/><Relationship Id="rId6" Type="http://schemas.openxmlformats.org/officeDocument/2006/relationships/slide" Target="slides/slide2.xml"/><Relationship Id="rId18"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d4a8d351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d4a8d351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f3f7e7c8d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f3f7e7c8d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2b41565f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2b41565f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Agility</a:t>
            </a:r>
            <a:endParaRPr>
              <a:solidFill>
                <a:srgbClr val="4B3241"/>
              </a:solidFill>
            </a:endParaRPr>
          </a:p>
        </p:txBody>
      </p:sp>
      <p:sp>
        <p:nvSpPr>
          <p:cNvPr id="96" name="Google Shape;96;p15"/>
          <p:cNvSpPr txBox="1"/>
          <p:nvPr>
            <p:ph idx="1" type="subTitle"/>
          </p:nvPr>
        </p:nvSpPr>
        <p:spPr>
          <a:xfrm>
            <a:off x="917950" y="890050"/>
            <a:ext cx="127734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Physical Education (PE) - Athletics</a:t>
            </a:r>
            <a:endParaRPr>
              <a:solidFill>
                <a:srgbClr val="4B3241"/>
              </a:solidFill>
            </a:endParaRPr>
          </a:p>
        </p:txBody>
      </p:sp>
      <p:sp>
        <p:nvSpPr>
          <p:cNvPr id="97" name="Google Shape;97;p15"/>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Mr Lindley</a:t>
            </a:r>
            <a:endParaRPr>
              <a:solidFill>
                <a:srgbClr val="4B3241"/>
              </a:solidFill>
            </a:endParaRPr>
          </a:p>
        </p:txBody>
      </p:sp>
      <p:sp>
        <p:nvSpPr>
          <p:cNvPr id="98" name="Google Shape;98;p15"/>
          <p:cNvSpPr/>
          <p:nvPr/>
        </p:nvSpPr>
        <p:spPr>
          <a:xfrm>
            <a:off x="17339825" y="8747850"/>
            <a:ext cx="948300" cy="1585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Athletics: Lesson 1 - Agility</a:t>
            </a:r>
            <a:endParaRPr>
              <a:solidFill>
                <a:schemeClr val="dk2"/>
              </a:solidFill>
            </a:endParaRPr>
          </a:p>
          <a:p>
            <a:pPr indent="0" lvl="0" marL="0" rtl="0" algn="l">
              <a:lnSpc>
                <a:spcPct val="100000"/>
              </a:lnSpc>
              <a:spcBef>
                <a:spcPts val="1000"/>
              </a:spcBef>
              <a:spcAft>
                <a:spcPts val="0"/>
              </a:spcAft>
              <a:buNone/>
            </a:pPr>
            <a:r>
              <a:rPr b="0" lang="en-GB" sz="2800"/>
              <a:t>In this lesson, you will focus on developing your agility skills. It will also help with your speed, coordination and reaction skills necessary for sprinting athletics events in particular. The lesson will also help improve your concentration and focus which is key in all sports.</a:t>
            </a:r>
            <a:endParaRPr sz="6000">
              <a:solidFill>
                <a:schemeClr val="dk2"/>
              </a:solidFill>
            </a:endParaRPr>
          </a:p>
          <a:p>
            <a:pPr indent="0" lvl="0" marL="0" rtl="0" algn="l">
              <a:spcBef>
                <a:spcPts val="1000"/>
              </a:spcBef>
              <a:spcAft>
                <a:spcPts val="0"/>
              </a:spcAft>
              <a:buNone/>
            </a:pPr>
            <a:r>
              <a:t/>
            </a:r>
            <a:endParaRPr>
              <a:solidFill>
                <a:schemeClr val="dk2"/>
              </a:solidFill>
            </a:endParaRPr>
          </a:p>
        </p:txBody>
      </p:sp>
      <p:sp>
        <p:nvSpPr>
          <p:cNvPr id="104" name="Google Shape;104;p16"/>
          <p:cNvSpPr txBox="1"/>
          <p:nvPr>
            <p:ph idx="1" type="body"/>
          </p:nvPr>
        </p:nvSpPr>
        <p:spPr>
          <a:xfrm>
            <a:off x="917950" y="3262250"/>
            <a:ext cx="16722600" cy="5276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2800">
                <a:solidFill>
                  <a:srgbClr val="000000"/>
                </a:solidFill>
                <a:latin typeface="Montserrat SemiBold"/>
                <a:ea typeface="Montserrat SemiBold"/>
                <a:cs typeface="Montserrat SemiBold"/>
                <a:sym typeface="Montserrat SemiBold"/>
              </a:rPr>
              <a:t>Learning intention</a:t>
            </a:r>
            <a:endParaRPr sz="2800">
              <a:solidFill>
                <a:srgbClr val="000000"/>
              </a:solidFill>
              <a:latin typeface="Montserrat SemiBold"/>
              <a:ea typeface="Montserrat SemiBold"/>
              <a:cs typeface="Montserrat SemiBold"/>
              <a:sym typeface="Montserrat SemiBold"/>
            </a:endParaRPr>
          </a:p>
          <a:p>
            <a:pPr indent="-406400" lvl="1" marL="914400" rtl="0" algn="l">
              <a:lnSpc>
                <a:spcPct val="115000"/>
              </a:lnSpc>
              <a:spcBef>
                <a:spcPts val="1000"/>
              </a:spcBef>
              <a:spcAft>
                <a:spcPts val="0"/>
              </a:spcAft>
              <a:buSzPts val="2800"/>
              <a:buChar char="–"/>
            </a:pPr>
            <a:r>
              <a:rPr b="1" lang="en-GB" sz="2800"/>
              <a:t>Physical:</a:t>
            </a:r>
            <a:r>
              <a:rPr lang="en-GB" sz="2800"/>
              <a:t> to be able to move whilst changing speed and direction.     </a:t>
            </a:r>
            <a:endParaRPr sz="2800"/>
          </a:p>
          <a:p>
            <a:pPr indent="-406400" lvl="1" marL="914400" rtl="0" algn="l">
              <a:lnSpc>
                <a:spcPct val="115000"/>
              </a:lnSpc>
              <a:spcBef>
                <a:spcPts val="1000"/>
              </a:spcBef>
              <a:spcAft>
                <a:spcPts val="0"/>
              </a:spcAft>
              <a:buSzPts val="2800"/>
              <a:buChar char="–"/>
            </a:pPr>
            <a:r>
              <a:rPr b="1" lang="en-GB" sz="2800"/>
              <a:t>Personal: </a:t>
            </a:r>
            <a:r>
              <a:rPr lang="en-GB" sz="2800"/>
              <a:t>to make fast and effective decisions and to compete with maximum effort.</a:t>
            </a:r>
            <a:endParaRPr sz="2800"/>
          </a:p>
          <a:p>
            <a:pPr indent="0" lvl="0" marL="0" marR="0" rtl="0" algn="l">
              <a:lnSpc>
                <a:spcPct val="115000"/>
              </a:lnSpc>
              <a:spcBef>
                <a:spcPts val="1000"/>
              </a:spcBef>
              <a:spcAft>
                <a:spcPts val="0"/>
              </a:spcAft>
              <a:buNone/>
            </a:pPr>
            <a:r>
              <a:t/>
            </a:r>
            <a:endParaRPr sz="3000"/>
          </a:p>
          <a:p>
            <a:pPr indent="0" lvl="0" marL="0" marR="0" rtl="0" algn="l">
              <a:lnSpc>
                <a:spcPct val="115000"/>
              </a:lnSpc>
              <a:spcBef>
                <a:spcPts val="0"/>
              </a:spcBef>
              <a:spcAft>
                <a:spcPts val="0"/>
              </a:spcAft>
              <a:buNone/>
            </a:pPr>
            <a:r>
              <a:rPr b="1" lang="en-GB" sz="2800"/>
              <a:t> </a:t>
            </a:r>
            <a:r>
              <a:rPr lang="en-GB" sz="2800">
                <a:solidFill>
                  <a:srgbClr val="000000"/>
                </a:solidFill>
                <a:latin typeface="Montserrat SemiBold"/>
                <a:ea typeface="Montserrat SemiBold"/>
                <a:cs typeface="Montserrat SemiBold"/>
                <a:sym typeface="Montserrat SemiBold"/>
              </a:rPr>
              <a:t>Tasks</a:t>
            </a:r>
            <a:endParaRPr sz="2800">
              <a:solidFill>
                <a:srgbClr val="000000"/>
              </a:solidFill>
              <a:latin typeface="Montserrat SemiBold"/>
              <a:ea typeface="Montserrat SemiBold"/>
              <a:cs typeface="Montserrat SemiBold"/>
              <a:sym typeface="Montserrat SemiBold"/>
            </a:endParaRPr>
          </a:p>
          <a:p>
            <a:pPr indent="-406400" lvl="0" marL="457200" rtl="0" algn="l">
              <a:lnSpc>
                <a:spcPct val="140000"/>
              </a:lnSpc>
              <a:spcBef>
                <a:spcPts val="1000"/>
              </a:spcBef>
              <a:spcAft>
                <a:spcPts val="0"/>
              </a:spcAft>
              <a:buSzPts val="2800"/>
              <a:buAutoNum type="arabicParenR"/>
            </a:pPr>
            <a:r>
              <a:rPr b="1" lang="en-GB" sz="2800"/>
              <a:t>Agility Run</a:t>
            </a:r>
            <a:endParaRPr b="1" sz="2800"/>
          </a:p>
          <a:p>
            <a:pPr indent="-406400" lvl="0" marL="457200" rtl="0" algn="l">
              <a:lnSpc>
                <a:spcPct val="140000"/>
              </a:lnSpc>
              <a:spcBef>
                <a:spcPts val="0"/>
              </a:spcBef>
              <a:spcAft>
                <a:spcPts val="0"/>
              </a:spcAft>
              <a:buSzPts val="2800"/>
              <a:buChar char="●"/>
            </a:pPr>
            <a:r>
              <a:rPr lang="en-GB" sz="2800"/>
              <a:t>Place your 4 items in a 2m x 2m grid (square) </a:t>
            </a:r>
            <a:endParaRPr sz="2800"/>
          </a:p>
          <a:p>
            <a:pPr indent="-406400" lvl="1" marL="914400" rtl="0" algn="l">
              <a:lnSpc>
                <a:spcPct val="140000"/>
              </a:lnSpc>
              <a:spcBef>
                <a:spcPts val="0"/>
              </a:spcBef>
              <a:spcAft>
                <a:spcPts val="0"/>
              </a:spcAft>
              <a:buSzPts val="2800"/>
              <a:buChar char="–"/>
            </a:pPr>
            <a:r>
              <a:rPr lang="en-GB" sz="2800"/>
              <a:t>Start in the middle of the grid (square) and run to each item</a:t>
            </a:r>
            <a:endParaRPr sz="2800"/>
          </a:p>
          <a:p>
            <a:pPr indent="-406400" lvl="2" marL="1371600" rtl="0" algn="l">
              <a:lnSpc>
                <a:spcPct val="140000"/>
              </a:lnSpc>
              <a:spcBef>
                <a:spcPts val="0"/>
              </a:spcBef>
              <a:spcAft>
                <a:spcPts val="0"/>
              </a:spcAft>
              <a:buSzPts val="2800"/>
              <a:buChar char="–"/>
            </a:pPr>
            <a:r>
              <a:rPr lang="en-GB"/>
              <a:t>Tap each item with your foot and move to another item</a:t>
            </a:r>
            <a:endParaRPr/>
          </a:p>
          <a:p>
            <a:pPr indent="-406400" lvl="3" marL="1828800" marR="12150" rtl="0" algn="l">
              <a:lnSpc>
                <a:spcPct val="140000"/>
              </a:lnSpc>
              <a:spcBef>
                <a:spcPts val="0"/>
              </a:spcBef>
              <a:spcAft>
                <a:spcPts val="0"/>
              </a:spcAft>
              <a:buSzPts val="2800"/>
              <a:buChar char="–"/>
            </a:pPr>
            <a:r>
              <a:rPr lang="en-GB"/>
              <a:t>Change your direction (forwards, backwards, diagonally)</a:t>
            </a:r>
            <a:endParaRPr b="1"/>
          </a:p>
        </p:txBody>
      </p:sp>
      <p:sp>
        <p:nvSpPr>
          <p:cNvPr id="105" name="Google Shape;10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6" name="Google Shape;106;p16"/>
          <p:cNvSpPr/>
          <p:nvPr/>
        </p:nvSpPr>
        <p:spPr>
          <a:xfrm>
            <a:off x="13751800" y="5935850"/>
            <a:ext cx="2874000" cy="2739600"/>
          </a:xfrm>
          <a:prstGeom prst="rect">
            <a:avLst/>
          </a:prstGeom>
          <a:solidFill>
            <a:srgbClr val="FFFFFF"/>
          </a:solidFill>
          <a:ln cap="flat"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txBox="1"/>
          <p:nvPr/>
        </p:nvSpPr>
        <p:spPr>
          <a:xfrm>
            <a:off x="13912975" y="6123850"/>
            <a:ext cx="2605200" cy="241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600">
                <a:latin typeface="Montserrat"/>
                <a:ea typeface="Montserrat"/>
                <a:cs typeface="Montserrat"/>
                <a:sym typeface="Montserrat"/>
              </a:rPr>
              <a:t>1					2</a:t>
            </a:r>
            <a:endParaRPr b="1" sz="1600">
              <a:latin typeface="Montserrat"/>
              <a:ea typeface="Montserrat"/>
              <a:cs typeface="Montserrat"/>
              <a:sym typeface="Montserrat"/>
            </a:endParaRPr>
          </a:p>
          <a:p>
            <a:pPr indent="0" lvl="0" marL="0" rtl="0" algn="l">
              <a:spcBef>
                <a:spcPts val="0"/>
              </a:spcBef>
              <a:spcAft>
                <a:spcPts val="0"/>
              </a:spcAft>
              <a:buNone/>
            </a:pPr>
            <a:r>
              <a:t/>
            </a:r>
            <a:endParaRPr b="1" sz="1600">
              <a:latin typeface="Montserrat"/>
              <a:ea typeface="Montserrat"/>
              <a:cs typeface="Montserrat"/>
              <a:sym typeface="Montserrat"/>
            </a:endParaRPr>
          </a:p>
          <a:p>
            <a:pPr indent="0" lvl="0" marL="0" rtl="0" algn="l">
              <a:spcBef>
                <a:spcPts val="0"/>
              </a:spcBef>
              <a:spcAft>
                <a:spcPts val="0"/>
              </a:spcAft>
              <a:buNone/>
            </a:pPr>
            <a:r>
              <a:t/>
            </a:r>
            <a:endParaRPr b="1" sz="1600">
              <a:latin typeface="Montserrat"/>
              <a:ea typeface="Montserrat"/>
              <a:cs typeface="Montserrat"/>
              <a:sym typeface="Montserrat"/>
            </a:endParaRPr>
          </a:p>
          <a:p>
            <a:pPr indent="0" lvl="0" marL="0" rtl="0" algn="l">
              <a:spcBef>
                <a:spcPts val="0"/>
              </a:spcBef>
              <a:spcAft>
                <a:spcPts val="0"/>
              </a:spcAft>
              <a:buNone/>
            </a:pPr>
            <a:r>
              <a:t/>
            </a:r>
            <a:endParaRPr b="1" sz="1600">
              <a:latin typeface="Montserrat"/>
              <a:ea typeface="Montserrat"/>
              <a:cs typeface="Montserrat"/>
              <a:sym typeface="Montserrat"/>
            </a:endParaRPr>
          </a:p>
          <a:p>
            <a:pPr indent="0" lvl="0" marL="0" rtl="0" algn="l">
              <a:spcBef>
                <a:spcPts val="0"/>
              </a:spcBef>
              <a:spcAft>
                <a:spcPts val="0"/>
              </a:spcAft>
              <a:buNone/>
            </a:pPr>
            <a:r>
              <a:rPr b="1" lang="en-GB" sz="1600">
                <a:latin typeface="Montserrat"/>
                <a:ea typeface="Montserrat"/>
                <a:cs typeface="Montserrat"/>
                <a:sym typeface="Montserrat"/>
              </a:rPr>
              <a:t>		START</a:t>
            </a:r>
            <a:endParaRPr b="1" sz="1600">
              <a:latin typeface="Montserrat"/>
              <a:ea typeface="Montserrat"/>
              <a:cs typeface="Montserrat"/>
              <a:sym typeface="Montserrat"/>
            </a:endParaRPr>
          </a:p>
          <a:p>
            <a:pPr indent="0" lvl="0" marL="0" rtl="0" algn="l">
              <a:spcBef>
                <a:spcPts val="0"/>
              </a:spcBef>
              <a:spcAft>
                <a:spcPts val="0"/>
              </a:spcAft>
              <a:buNone/>
            </a:pPr>
            <a:r>
              <a:t/>
            </a:r>
            <a:endParaRPr b="1" sz="1600">
              <a:latin typeface="Montserrat"/>
              <a:ea typeface="Montserrat"/>
              <a:cs typeface="Montserrat"/>
              <a:sym typeface="Montserrat"/>
            </a:endParaRPr>
          </a:p>
          <a:p>
            <a:pPr indent="0" lvl="0" marL="0" rtl="0" algn="l">
              <a:spcBef>
                <a:spcPts val="0"/>
              </a:spcBef>
              <a:spcAft>
                <a:spcPts val="0"/>
              </a:spcAft>
              <a:buNone/>
            </a:pPr>
            <a:r>
              <a:t/>
            </a:r>
            <a:endParaRPr b="1" sz="1600">
              <a:latin typeface="Montserrat"/>
              <a:ea typeface="Montserrat"/>
              <a:cs typeface="Montserrat"/>
              <a:sym typeface="Montserrat"/>
            </a:endParaRPr>
          </a:p>
          <a:p>
            <a:pPr indent="0" lvl="0" marL="0" rtl="0" algn="l">
              <a:spcBef>
                <a:spcPts val="0"/>
              </a:spcBef>
              <a:spcAft>
                <a:spcPts val="0"/>
              </a:spcAft>
              <a:buNone/>
            </a:pPr>
            <a:r>
              <a:t/>
            </a:r>
            <a:endParaRPr b="1" sz="1600">
              <a:latin typeface="Montserrat"/>
              <a:ea typeface="Montserrat"/>
              <a:cs typeface="Montserrat"/>
              <a:sym typeface="Montserrat"/>
            </a:endParaRPr>
          </a:p>
          <a:p>
            <a:pPr indent="0" lvl="0" marL="0" rtl="0" algn="l">
              <a:spcBef>
                <a:spcPts val="0"/>
              </a:spcBef>
              <a:spcAft>
                <a:spcPts val="0"/>
              </a:spcAft>
              <a:buNone/>
            </a:pPr>
            <a:r>
              <a:rPr b="1" lang="en-GB" sz="1600">
                <a:latin typeface="Montserrat"/>
                <a:ea typeface="Montserrat"/>
                <a:cs typeface="Montserrat"/>
                <a:sym typeface="Montserrat"/>
              </a:rPr>
              <a:t>4					3</a:t>
            </a:r>
            <a:endParaRPr b="1" sz="1600">
              <a:latin typeface="Montserrat"/>
              <a:ea typeface="Montserrat"/>
              <a:cs typeface="Montserrat"/>
              <a:sym typeface="Montserrat"/>
            </a:endParaRPr>
          </a:p>
        </p:txBody>
      </p:sp>
      <p:cxnSp>
        <p:nvCxnSpPr>
          <p:cNvPr id="108" name="Google Shape;108;p16"/>
          <p:cNvCxnSpPr/>
          <p:nvPr/>
        </p:nvCxnSpPr>
        <p:spPr>
          <a:xfrm rot="10800000">
            <a:off x="14262250" y="6526650"/>
            <a:ext cx="832500" cy="644700"/>
          </a:xfrm>
          <a:prstGeom prst="straightConnector1">
            <a:avLst/>
          </a:prstGeom>
          <a:noFill/>
          <a:ln cap="flat" cmpd="sng" w="28575">
            <a:solidFill>
              <a:srgbClr val="000000"/>
            </a:solidFill>
            <a:prstDash val="solid"/>
            <a:round/>
            <a:headEnd len="med" w="med" type="none"/>
            <a:tailEnd len="med" w="med" type="triangle"/>
          </a:ln>
        </p:spPr>
      </p:cxnSp>
      <p:cxnSp>
        <p:nvCxnSpPr>
          <p:cNvPr id="109" name="Google Shape;109;p16"/>
          <p:cNvCxnSpPr/>
          <p:nvPr/>
        </p:nvCxnSpPr>
        <p:spPr>
          <a:xfrm>
            <a:off x="15417075" y="7493675"/>
            <a:ext cx="805800" cy="644700"/>
          </a:xfrm>
          <a:prstGeom prst="straightConnector1">
            <a:avLst/>
          </a:prstGeom>
          <a:noFill/>
          <a:ln cap="flat" cmpd="sng" w="28575">
            <a:solidFill>
              <a:srgbClr val="000000"/>
            </a:solidFill>
            <a:prstDash val="solid"/>
            <a:round/>
            <a:headEnd len="med" w="med" type="none"/>
            <a:tailEnd len="med" w="med" type="triangle"/>
          </a:ln>
        </p:spPr>
      </p:cxnSp>
      <p:cxnSp>
        <p:nvCxnSpPr>
          <p:cNvPr id="110" name="Google Shape;110;p16"/>
          <p:cNvCxnSpPr/>
          <p:nvPr/>
        </p:nvCxnSpPr>
        <p:spPr>
          <a:xfrm rot="10800000">
            <a:off x="14450225" y="8353150"/>
            <a:ext cx="1584600" cy="0"/>
          </a:xfrm>
          <a:prstGeom prst="straightConnector1">
            <a:avLst/>
          </a:prstGeom>
          <a:noFill/>
          <a:ln cap="flat" cmpd="sng" w="28575">
            <a:solidFill>
              <a:srgbClr val="000000"/>
            </a:solidFill>
            <a:prstDash val="solid"/>
            <a:round/>
            <a:headEnd len="med" w="med" type="none"/>
            <a:tailEnd len="med" w="med" type="triangle"/>
          </a:ln>
        </p:spPr>
      </p:cxnSp>
      <p:cxnSp>
        <p:nvCxnSpPr>
          <p:cNvPr id="111" name="Google Shape;111;p16"/>
          <p:cNvCxnSpPr/>
          <p:nvPr/>
        </p:nvCxnSpPr>
        <p:spPr>
          <a:xfrm>
            <a:off x="14074125" y="6607325"/>
            <a:ext cx="26700" cy="1450500"/>
          </a:xfrm>
          <a:prstGeom prst="straightConnector1">
            <a:avLst/>
          </a:prstGeom>
          <a:noFill/>
          <a:ln cap="flat" cmpd="sng" w="28575">
            <a:solidFill>
              <a:srgbClr val="000000"/>
            </a:solidFill>
            <a:prstDash val="solid"/>
            <a:round/>
            <a:headEnd len="med" w="med" type="none"/>
            <a:tailEnd len="med" w="med" type="triangl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7"/>
          <p:cNvSpPr txBox="1"/>
          <p:nvPr>
            <p:ph idx="1" type="body"/>
          </p:nvPr>
        </p:nvSpPr>
        <p:spPr>
          <a:xfrm>
            <a:off x="917950" y="617750"/>
            <a:ext cx="16722600" cy="79209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2800"/>
              <a:t>2) Reaction Run</a:t>
            </a:r>
            <a:endParaRPr b="1" sz="2800"/>
          </a:p>
          <a:p>
            <a:pPr indent="-406400" lvl="0" marL="457200" rtl="0" algn="l">
              <a:lnSpc>
                <a:spcPct val="140000"/>
              </a:lnSpc>
              <a:spcBef>
                <a:spcPts val="1000"/>
              </a:spcBef>
              <a:spcAft>
                <a:spcPts val="0"/>
              </a:spcAft>
              <a:buSzPts val="2800"/>
              <a:buChar char="●"/>
            </a:pPr>
            <a:r>
              <a:rPr lang="en-GB" sz="2800"/>
              <a:t>Number or label your items 1, 2,3, 4</a:t>
            </a:r>
            <a:endParaRPr sz="2800"/>
          </a:p>
          <a:p>
            <a:pPr indent="-406400" lvl="1" marL="914400" rtl="0" algn="l">
              <a:lnSpc>
                <a:spcPct val="140000"/>
              </a:lnSpc>
              <a:spcBef>
                <a:spcPts val="0"/>
              </a:spcBef>
              <a:spcAft>
                <a:spcPts val="0"/>
              </a:spcAft>
              <a:buSzPts val="2800"/>
              <a:buChar char="–"/>
            </a:pPr>
            <a:r>
              <a:rPr lang="en-GB" sz="2800"/>
              <a:t>Listen to the teacher call out a sequence, then visit each item, in the correct order, in the fastest possible time</a:t>
            </a:r>
            <a:endParaRPr sz="2800"/>
          </a:p>
          <a:p>
            <a:pPr indent="-406400" lvl="2" marL="1371600" rtl="0" algn="l">
              <a:lnSpc>
                <a:spcPct val="140000"/>
              </a:lnSpc>
              <a:spcBef>
                <a:spcPts val="0"/>
              </a:spcBef>
              <a:spcAft>
                <a:spcPts val="0"/>
              </a:spcAft>
              <a:buSzPts val="2800"/>
              <a:buChar char="–"/>
            </a:pPr>
            <a:r>
              <a:rPr lang="en-GB"/>
              <a:t>Repeat 3 times, increasing the number of items in the sequence each time</a:t>
            </a:r>
            <a:endParaRPr/>
          </a:p>
          <a:p>
            <a:pPr indent="0" lvl="0" marL="0" rtl="0" algn="l">
              <a:lnSpc>
                <a:spcPct val="115000"/>
              </a:lnSpc>
              <a:spcBef>
                <a:spcPts val="1000"/>
              </a:spcBef>
              <a:spcAft>
                <a:spcPts val="0"/>
              </a:spcAft>
              <a:buNone/>
            </a:pPr>
            <a:r>
              <a:rPr b="1" lang="en-GB" sz="2800"/>
              <a:t>Learning questions:</a:t>
            </a:r>
            <a:r>
              <a:rPr lang="en-GB" sz="2800"/>
              <a:t> </a:t>
            </a:r>
            <a:endParaRPr sz="2800"/>
          </a:p>
          <a:p>
            <a:pPr indent="0" lvl="0" marL="0" rtl="0" algn="l">
              <a:lnSpc>
                <a:spcPct val="115000"/>
              </a:lnSpc>
              <a:spcBef>
                <a:spcPts val="1000"/>
              </a:spcBef>
              <a:spcAft>
                <a:spcPts val="0"/>
              </a:spcAft>
              <a:buNone/>
            </a:pPr>
            <a:r>
              <a:rPr lang="en-GB" sz="2800"/>
              <a:t>Which key muscles are you using the most whilst participating in the Reaction Run?</a:t>
            </a:r>
            <a:endParaRPr sz="2800"/>
          </a:p>
          <a:p>
            <a:pPr indent="0" lvl="0" marL="0" rtl="0" algn="l">
              <a:lnSpc>
                <a:spcPct val="115000"/>
              </a:lnSpc>
              <a:spcBef>
                <a:spcPts val="1000"/>
              </a:spcBef>
              <a:spcAft>
                <a:spcPts val="0"/>
              </a:spcAft>
              <a:buNone/>
            </a:pPr>
            <a:r>
              <a:rPr lang="en-GB" sz="2800"/>
              <a:t>How can you help yourself to be as quick as possible during the Reaction Run activity?</a:t>
            </a:r>
            <a:endParaRPr sz="2800"/>
          </a:p>
          <a:p>
            <a:pPr indent="0" lvl="0" marL="0" rtl="0" algn="l">
              <a:lnSpc>
                <a:spcPct val="115000"/>
              </a:lnSpc>
              <a:spcBef>
                <a:spcPts val="1000"/>
              </a:spcBef>
              <a:spcAft>
                <a:spcPts val="0"/>
              </a:spcAft>
              <a:buNone/>
            </a:pPr>
            <a:r>
              <a:t/>
            </a:r>
            <a:endParaRPr sz="2800"/>
          </a:p>
          <a:p>
            <a:pPr indent="0" lvl="0" marL="0" rtl="0" algn="l">
              <a:lnSpc>
                <a:spcPct val="115000"/>
              </a:lnSpc>
              <a:spcBef>
                <a:spcPts val="1000"/>
              </a:spcBef>
              <a:spcAft>
                <a:spcPts val="0"/>
              </a:spcAft>
              <a:buNone/>
            </a:pPr>
            <a:r>
              <a:rPr b="1" lang="en-GB" sz="2800"/>
              <a:t>STEP</a:t>
            </a:r>
            <a:endParaRPr b="1" sz="2800"/>
          </a:p>
          <a:p>
            <a:pPr indent="0" lvl="0" marL="0" rtl="0" algn="l">
              <a:lnSpc>
                <a:spcPct val="115000"/>
              </a:lnSpc>
              <a:spcBef>
                <a:spcPts val="1000"/>
              </a:spcBef>
              <a:spcAft>
                <a:spcPts val="0"/>
              </a:spcAft>
              <a:buNone/>
            </a:pPr>
            <a:r>
              <a:rPr b="1" lang="en-GB" sz="2800"/>
              <a:t>S - </a:t>
            </a:r>
            <a:r>
              <a:rPr lang="en-GB" sz="2800"/>
              <a:t>Can you increase/decrease the size of your grid?</a:t>
            </a:r>
            <a:endParaRPr sz="2800"/>
          </a:p>
          <a:p>
            <a:pPr indent="0" lvl="0" marL="0" rtl="0" algn="l">
              <a:lnSpc>
                <a:spcPct val="115000"/>
              </a:lnSpc>
              <a:spcBef>
                <a:spcPts val="1000"/>
              </a:spcBef>
              <a:spcAft>
                <a:spcPts val="0"/>
              </a:spcAft>
              <a:buNone/>
            </a:pPr>
            <a:r>
              <a:rPr b="1" lang="en-GB" sz="2800"/>
              <a:t>T - </a:t>
            </a:r>
            <a:r>
              <a:rPr lang="en-GB" sz="2800"/>
              <a:t>Increase or decrease the length of the sequence that is called out to you.</a:t>
            </a:r>
            <a:endParaRPr sz="2800"/>
          </a:p>
          <a:p>
            <a:pPr indent="0" lvl="0" marL="0" rtl="0" algn="l">
              <a:lnSpc>
                <a:spcPct val="115000"/>
              </a:lnSpc>
              <a:spcBef>
                <a:spcPts val="1000"/>
              </a:spcBef>
              <a:spcAft>
                <a:spcPts val="0"/>
              </a:spcAft>
              <a:buNone/>
            </a:pPr>
            <a:r>
              <a:rPr b="1" lang="en-GB" sz="2800"/>
              <a:t>E - </a:t>
            </a:r>
            <a:r>
              <a:rPr lang="en-GB" sz="2800"/>
              <a:t>Reduce or increase the number of objects to run to.</a:t>
            </a:r>
            <a:endParaRPr sz="2800"/>
          </a:p>
          <a:p>
            <a:pPr indent="0" lvl="0" marL="0" rtl="0" algn="l">
              <a:lnSpc>
                <a:spcPct val="115000"/>
              </a:lnSpc>
              <a:spcBef>
                <a:spcPts val="1000"/>
              </a:spcBef>
              <a:spcAft>
                <a:spcPts val="1000"/>
              </a:spcAft>
              <a:buNone/>
            </a:pPr>
            <a:r>
              <a:rPr b="1" lang="en-GB" sz="2800"/>
              <a:t>P - </a:t>
            </a:r>
            <a:r>
              <a:rPr lang="en-GB" sz="2800"/>
              <a:t>If you have a family member present, can they call out the number sequence for you?</a:t>
            </a:r>
            <a:endParaRPr sz="2800"/>
          </a:p>
        </p:txBody>
      </p:sp>
      <p:sp>
        <p:nvSpPr>
          <p:cNvPr id="117" name="Google Shape;117;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