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1" r:id="rId5"/>
    <p:sldMasterId id="2147483692" r:id="rId6"/>
    <p:sldMasterId id="214748369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y="5143500" cx="9144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02A79F-190E-48E4-A038-AE490CAEBFD1}">
  <a:tblStyle styleId="{4F02A79F-190E-48E4-A038-AE490CAEBF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-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3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2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f5b2017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f5b2017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f3dcaa4dc_0_1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8f3dcaa4dc_0_1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8f3dcaa4dc_0_19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8f3dcaa4dc_0_19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f3dcaa4dc_0_2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f3dcaa4dc_0_2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8f3dcaa4dc_0_2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8f3dcaa4dc_0_2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f5b2017d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f5b2017d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f3dcaa4dc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f3dcaa4dc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f3dcaa4dc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f3dcaa4d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f34e165a0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8f34e165a0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f3dcaa4dc_0_1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8f3dcaa4dc_0_1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f3dcaa4dc_0_1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8f3dcaa4dc_0_1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f3dcaa4dc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f3dcaa4dc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f3dcaa4dc_0_1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f3dcaa4dc_0_1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f3dcaa4dc_0_1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8f3dcaa4dc_0_1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2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2" name="Google Shape;122;p2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4" name="Google Shape;124;p2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3" name="Google Shape;153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5" name="Google Shape;165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6" name="Google Shape;166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7" name="Google Shape;167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1" name="Google Shape;171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9" name="Google Shape;179;p3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0" name="Google Shape;180;p3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1" name="Google Shape;181;p3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5" name="Google Shape;185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6" name="Google Shape;186;p3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9" name="Google Shape;189;p3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2" name="Google Shape;192;p3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3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" name="Google Shape;198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2" name="Google Shape;202;p3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3" name="Google Shape;203;p3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4" name="Google Shape;204;p3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205" name="Google Shape;205;p3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6" name="Google Shape;206;p3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207" name="Google Shape;207;p3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8" name="Google Shape;208;p3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1" name="Google Shape;211;p3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2" name="Google Shape;212;p3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3" name="Google Shape;213;p3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4" name="Google Shape;214;p3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5" name="Google Shape;215;p3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7" name="Google Shape;217;p3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8" name="Google Shape;218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" name="Google Shape;221;p4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2" name="Google Shape;222;p4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4" name="Google Shape;224;p4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5" name="Google Shape;225;p4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6" name="Google Shape;226;p4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7" name="Google Shape;227;p4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8" name="Google Shape;228;p4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9" name="Google Shape;229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2" name="Google Shape;232;p4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3" name="Google Shape;233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36" name="Google Shape;236;p42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237" name="Google Shape;237;p4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" name="Google Shape;244;p4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7" name="Google Shape;247;p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8" name="Google Shape;24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5" name="Google Shape;175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6" name="Google Shape;176;p32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/>
          <p:nvPr>
            <p:ph idx="4294967295" type="ctrTitle"/>
          </p:nvPr>
        </p:nvSpPr>
        <p:spPr>
          <a:xfrm>
            <a:off x="458975" y="752350"/>
            <a:ext cx="7262400" cy="310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Talk about what you do and where you do it [1/2]</a:t>
            </a:r>
            <a:endParaRPr sz="3000">
              <a:solidFill>
                <a:srgbClr val="4B3241"/>
              </a:solidFill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 sz="3000">
                <a:solidFill>
                  <a:srgbClr val="4B3241"/>
                </a:solidFill>
              </a:rPr>
              <a:t>Forms of </a:t>
            </a:r>
            <a:r>
              <a:rPr i="1" lang="en-GB" sz="3000">
                <a:solidFill>
                  <a:srgbClr val="4B3241"/>
                </a:solidFill>
              </a:rPr>
              <a:t>de</a:t>
            </a:r>
            <a:r>
              <a:rPr lang="en-GB" sz="3000">
                <a:solidFill>
                  <a:srgbClr val="4B3241"/>
                </a:solidFill>
              </a:rPr>
              <a:t> with definite article</a:t>
            </a:r>
            <a:endParaRPr sz="3000">
              <a:solidFill>
                <a:srgbClr val="4B3241"/>
              </a:solidFill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 sz="3000">
                <a:solidFill>
                  <a:srgbClr val="4B3241"/>
                </a:solidFill>
              </a:rPr>
              <a:t>Asking yes/no questions</a:t>
            </a:r>
            <a:endParaRPr sz="3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>
              <a:solidFill>
                <a:srgbClr val="4B3241"/>
              </a:solidFill>
            </a:endParaRPr>
          </a:p>
        </p:txBody>
      </p:sp>
      <p:sp>
        <p:nvSpPr>
          <p:cNvPr id="254" name="Google Shape;254;p47"/>
          <p:cNvSpPr txBox="1"/>
          <p:nvPr>
            <p:ph idx="4294967295" type="subTitle"/>
          </p:nvPr>
        </p:nvSpPr>
        <p:spPr>
          <a:xfrm>
            <a:off x="458975" y="368825"/>
            <a:ext cx="8226000" cy="3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55" name="Google Shape;255;p4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Johnson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6"/>
          <p:cNvSpPr txBox="1"/>
          <p:nvPr>
            <p:ph type="title"/>
          </p:nvPr>
        </p:nvSpPr>
        <p:spPr>
          <a:xfrm>
            <a:off x="265775" y="239150"/>
            <a:ext cx="54771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 + le, la, l’, les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1" name="Google Shape;371;p56"/>
          <p:cNvSpPr txBox="1"/>
          <p:nvPr>
            <p:ph type="title"/>
          </p:nvPr>
        </p:nvSpPr>
        <p:spPr>
          <a:xfrm>
            <a:off x="265775" y="802275"/>
            <a:ext cx="8340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solidFill>
                  <a:schemeClr val="accent3"/>
                </a:solidFill>
              </a:rPr>
              <a:t>The preposition ‘</a:t>
            </a:r>
            <a:r>
              <a:rPr b="0" i="1" lang="en-GB">
                <a:solidFill>
                  <a:schemeClr val="accent3"/>
                </a:solidFill>
              </a:rPr>
              <a:t>de’</a:t>
            </a:r>
            <a:r>
              <a:rPr b="0" lang="en-GB">
                <a:solidFill>
                  <a:schemeClr val="accent3"/>
                </a:solidFill>
              </a:rPr>
              <a:t> changes depending upon the word which follows it:</a:t>
            </a:r>
            <a:endParaRPr b="0" u="sng">
              <a:solidFill>
                <a:schemeClr val="accent3"/>
              </a:solidFill>
            </a:endParaRPr>
          </a:p>
        </p:txBody>
      </p:sp>
      <p:sp>
        <p:nvSpPr>
          <p:cNvPr id="372" name="Google Shape;372;p56"/>
          <p:cNvSpPr txBox="1"/>
          <p:nvPr/>
        </p:nvSpPr>
        <p:spPr>
          <a:xfrm>
            <a:off x="365400" y="1800475"/>
            <a:ext cx="46095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C’est près de + les jardins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It’s near the gardens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p56"/>
          <p:cNvSpPr txBox="1"/>
          <p:nvPr/>
        </p:nvSpPr>
        <p:spPr>
          <a:xfrm>
            <a:off x="4974900" y="1928100"/>
            <a:ext cx="33588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000"/>
              </a:buClr>
              <a:buSzPts val="1800"/>
              <a:buFont typeface="Century Gothic"/>
              <a:buNone/>
            </a:pP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C’est près </a:t>
            </a:r>
            <a:r>
              <a:rPr b="1" i="0" lang="en-GB" sz="1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es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jardins</a:t>
            </a:r>
            <a:endParaRPr b="1" i="0" sz="18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4" name="Google Shape;37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2799" y="135150"/>
            <a:ext cx="666503" cy="66712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6"/>
          <p:cNvSpPr txBox="1"/>
          <p:nvPr/>
        </p:nvSpPr>
        <p:spPr>
          <a:xfrm>
            <a:off x="2318800" y="3091725"/>
            <a:ext cx="17499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de + les</a:t>
            </a:r>
            <a:endParaRPr b="1" i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6" name="Google Shape;376;p56"/>
          <p:cNvCxnSpPr/>
          <p:nvPr/>
        </p:nvCxnSpPr>
        <p:spPr>
          <a:xfrm>
            <a:off x="3763900" y="3393825"/>
            <a:ext cx="7026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7" name="Google Shape;377;p56"/>
          <p:cNvSpPr txBox="1"/>
          <p:nvPr/>
        </p:nvSpPr>
        <p:spPr>
          <a:xfrm>
            <a:off x="4572000" y="3091725"/>
            <a:ext cx="15543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des</a:t>
            </a:r>
            <a:endParaRPr b="1" i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8" name="Google Shape;37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0850" y="2798868"/>
            <a:ext cx="1749900" cy="1197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7"/>
          <p:cNvSpPr txBox="1"/>
          <p:nvPr/>
        </p:nvSpPr>
        <p:spPr>
          <a:xfrm>
            <a:off x="132875" y="145850"/>
            <a:ext cx="63861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preposition ‘de’</a:t>
            </a:r>
            <a:endParaRPr b="1" sz="2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84" name="Google Shape;384;p57"/>
          <p:cNvGraphicFramePr/>
          <p:nvPr/>
        </p:nvGraphicFramePr>
        <p:xfrm>
          <a:off x="2090938" y="1001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{4F02A79F-190E-48E4-A038-AE490CAEBFD1}</a:tableStyleId>
              </a:tblPr>
              <a:tblGrid>
                <a:gridCol w="778400"/>
                <a:gridCol w="778400"/>
              </a:tblGrid>
              <a:tr h="25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</a:t>
                      </a:r>
                      <a:endParaRPr b="1" sz="1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25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</a:t>
                      </a:r>
                      <a:endParaRPr b="1" sz="1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graphicFrame>
        <p:nvGraphicFramePr>
          <p:cNvPr id="385" name="Google Shape;385;p57"/>
          <p:cNvGraphicFramePr/>
          <p:nvPr/>
        </p:nvGraphicFramePr>
        <p:xfrm>
          <a:off x="2052838" y="2906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{4F02A79F-190E-48E4-A038-AE490CAEBFD1}</a:tableStyleId>
              </a:tblPr>
              <a:tblGrid>
                <a:gridCol w="797450"/>
                <a:gridCol w="797450"/>
              </a:tblGrid>
              <a:tr h="25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</a:t>
                      </a:r>
                      <a:endParaRPr b="1" sz="16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25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</a:t>
                      </a:r>
                      <a:endParaRPr b="1" sz="16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sp>
        <p:nvSpPr>
          <p:cNvPr id="386" name="Google Shape;386;p57"/>
          <p:cNvSpPr txBox="1"/>
          <p:nvPr/>
        </p:nvSpPr>
        <p:spPr>
          <a:xfrm>
            <a:off x="457663" y="951875"/>
            <a:ext cx="13137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a masculine noun: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57"/>
          <p:cNvSpPr txBox="1"/>
          <p:nvPr/>
        </p:nvSpPr>
        <p:spPr>
          <a:xfrm>
            <a:off x="3991206" y="913775"/>
            <a:ext cx="13137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a noun with a vowel / h: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88" name="Google Shape;388;p57"/>
          <p:cNvGraphicFramePr/>
          <p:nvPr/>
        </p:nvGraphicFramePr>
        <p:xfrm>
          <a:off x="5343675" y="1001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{4F02A79F-190E-48E4-A038-AE490CAEBFD1}</a:tableStyleId>
              </a:tblPr>
              <a:tblGrid>
                <a:gridCol w="778400"/>
                <a:gridCol w="778400"/>
              </a:tblGrid>
              <a:tr h="25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</a:t>
                      </a:r>
                      <a:endParaRPr b="1" sz="16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25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</a:t>
                      </a:r>
                      <a:endParaRPr b="1" sz="16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graphicFrame>
        <p:nvGraphicFramePr>
          <p:cNvPr id="389" name="Google Shape;389;p57"/>
          <p:cNvGraphicFramePr/>
          <p:nvPr/>
        </p:nvGraphicFramePr>
        <p:xfrm>
          <a:off x="5305575" y="2906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{4F02A79F-190E-48E4-A038-AE490CAEBFD1}</a:tableStyleId>
              </a:tblPr>
              <a:tblGrid>
                <a:gridCol w="797450"/>
                <a:gridCol w="797450"/>
              </a:tblGrid>
              <a:tr h="25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</a:t>
                      </a:r>
                      <a:endParaRPr b="1" sz="16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25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</a:t>
                      </a:r>
                      <a:endParaRPr b="1" sz="16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sp>
        <p:nvSpPr>
          <p:cNvPr id="390" name="Google Shape;390;p57"/>
          <p:cNvSpPr txBox="1"/>
          <p:nvPr/>
        </p:nvSpPr>
        <p:spPr>
          <a:xfrm>
            <a:off x="339438" y="2884400"/>
            <a:ext cx="13137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a feminine noun: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57"/>
          <p:cNvSpPr txBox="1"/>
          <p:nvPr/>
        </p:nvSpPr>
        <p:spPr>
          <a:xfrm>
            <a:off x="3930388" y="2971175"/>
            <a:ext cx="13137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a plural noun:</a:t>
            </a:r>
            <a:endParaRPr sz="1600"/>
          </a:p>
        </p:txBody>
      </p:sp>
      <p:sp>
        <p:nvSpPr>
          <p:cNvPr id="392" name="Google Shape;392;p57"/>
          <p:cNvSpPr/>
          <p:nvPr/>
        </p:nvSpPr>
        <p:spPr>
          <a:xfrm>
            <a:off x="2285088" y="1693050"/>
            <a:ext cx="1152600" cy="6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3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b="1" sz="33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p57"/>
          <p:cNvSpPr/>
          <p:nvPr/>
        </p:nvSpPr>
        <p:spPr>
          <a:xfrm>
            <a:off x="2312075" y="3674500"/>
            <a:ext cx="1152600" cy="6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de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endParaRPr b="1" sz="33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57"/>
          <p:cNvSpPr/>
          <p:nvPr/>
        </p:nvSpPr>
        <p:spPr>
          <a:xfrm>
            <a:off x="5706025" y="1783325"/>
            <a:ext cx="1152600" cy="6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de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l’</a:t>
            </a:r>
            <a:endParaRPr b="1" sz="33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57"/>
          <p:cNvSpPr/>
          <p:nvPr/>
        </p:nvSpPr>
        <p:spPr>
          <a:xfrm>
            <a:off x="5526713" y="3642125"/>
            <a:ext cx="1152600" cy="6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3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b="1" sz="3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6" name="Google Shape;39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256" y="135138"/>
            <a:ext cx="840087" cy="66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2199" y="135150"/>
            <a:ext cx="666503" cy="66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Jouer</a:t>
            </a:r>
            <a:endParaRPr/>
          </a:p>
        </p:txBody>
      </p:sp>
      <p:sp>
        <p:nvSpPr>
          <p:cNvPr id="403" name="Google Shape;403;p58"/>
          <p:cNvSpPr txBox="1"/>
          <p:nvPr>
            <p:ph idx="1" type="body"/>
          </p:nvPr>
        </p:nvSpPr>
        <p:spPr>
          <a:xfrm>
            <a:off x="459000" y="928475"/>
            <a:ext cx="8226000" cy="31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"/>
              <a:buFont typeface="Century Gothic"/>
              <a:buNone/>
            </a:pPr>
            <a:r>
              <a:rPr lang="en-GB" sz="1900"/>
              <a:t>T</a:t>
            </a:r>
            <a:r>
              <a:rPr lang="en-GB" sz="1900"/>
              <a:t>he verb </a:t>
            </a:r>
            <a:r>
              <a:rPr b="1" lang="en-GB" sz="1900"/>
              <a:t>jouer</a:t>
            </a:r>
            <a:r>
              <a:rPr lang="en-GB" sz="1900"/>
              <a:t> can be followed by the preposition </a:t>
            </a:r>
            <a:r>
              <a:rPr b="1" lang="en-GB" sz="1900"/>
              <a:t>à or</a:t>
            </a:r>
            <a:r>
              <a:rPr lang="en-GB" sz="1900"/>
              <a:t> the preposition </a:t>
            </a:r>
            <a:r>
              <a:rPr b="1" lang="en-GB" sz="1900"/>
              <a:t>de</a:t>
            </a:r>
            <a:r>
              <a:rPr lang="en-GB" sz="1900"/>
              <a:t>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We use </a:t>
            </a:r>
            <a:r>
              <a:rPr b="1" lang="en-GB" sz="1900"/>
              <a:t>à</a:t>
            </a:r>
            <a:r>
              <a:rPr lang="en-GB" sz="1900"/>
              <a:t> for playing a </a:t>
            </a:r>
            <a:r>
              <a:rPr b="1" lang="en-GB" sz="1900"/>
              <a:t>sport</a:t>
            </a:r>
            <a:r>
              <a:rPr lang="en-GB" sz="1900"/>
              <a:t> or </a:t>
            </a:r>
            <a:r>
              <a:rPr b="1" lang="en-GB" sz="1900"/>
              <a:t>game</a:t>
            </a:r>
            <a:r>
              <a:rPr lang="en-GB" sz="1900"/>
              <a:t>, and </a:t>
            </a:r>
            <a:r>
              <a:rPr b="1" lang="en-GB" sz="1900"/>
              <a:t>de</a:t>
            </a:r>
            <a:r>
              <a:rPr lang="en-GB" sz="1900"/>
              <a:t> for playing an </a:t>
            </a:r>
            <a:r>
              <a:rPr b="1" lang="en-GB" sz="1900"/>
              <a:t>instrument</a:t>
            </a:r>
            <a:r>
              <a:rPr lang="en-GB" sz="1900"/>
              <a:t>: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"/>
              <a:buFont typeface="Century Gothic"/>
              <a:buNone/>
            </a:pPr>
            <a:r>
              <a:rPr b="1" lang="en-GB" sz="2000">
                <a:solidFill>
                  <a:schemeClr val="accent3"/>
                </a:solidFill>
              </a:rPr>
              <a:t>Je joue au foot.</a:t>
            </a:r>
            <a:endParaRPr sz="13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"/>
              <a:buFont typeface="Century Gothic"/>
              <a:buNone/>
            </a:pPr>
            <a:r>
              <a:rPr i="1" lang="en-GB" sz="2000">
                <a:solidFill>
                  <a:schemeClr val="accent3"/>
                </a:solidFill>
              </a:rPr>
              <a:t>I play football.</a:t>
            </a:r>
            <a:endParaRPr i="1" sz="2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GB" sz="1700"/>
              <a:t>The same rules apply with à or de + le/la/les as before! For example:</a:t>
            </a:r>
            <a:endParaRPr b="1" i="1" sz="17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i="1" lang="en-GB" sz="1700"/>
              <a:t>Je joue aux cartes = I play cards</a:t>
            </a:r>
            <a:endParaRPr b="1" i="1" sz="1700"/>
          </a:p>
        </p:txBody>
      </p:sp>
      <p:pic>
        <p:nvPicPr>
          <p:cNvPr id="404" name="Google Shape;40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256" y="135138"/>
            <a:ext cx="840087" cy="66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2199" y="135150"/>
            <a:ext cx="666503" cy="667126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8"/>
          <p:cNvSpPr txBox="1"/>
          <p:nvPr/>
        </p:nvSpPr>
        <p:spPr>
          <a:xfrm>
            <a:off x="3917451" y="2626800"/>
            <a:ext cx="3081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Je joue </a:t>
            </a:r>
            <a:r>
              <a:rPr b="1" lang="en-GB" sz="1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du</a:t>
            </a:r>
            <a:r>
              <a:rPr b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piano.</a:t>
            </a:r>
            <a:endParaRPr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58"/>
          <p:cNvSpPr txBox="1"/>
          <p:nvPr/>
        </p:nvSpPr>
        <p:spPr>
          <a:xfrm>
            <a:off x="3917451" y="2903799"/>
            <a:ext cx="2878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 play the piano.</a:t>
            </a:r>
            <a:endParaRPr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9"/>
          <p:cNvSpPr txBox="1"/>
          <p:nvPr>
            <p:ph type="title"/>
          </p:nvPr>
        </p:nvSpPr>
        <p:spPr>
          <a:xfrm>
            <a:off x="230375" y="292625"/>
            <a:ext cx="84648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Vocabulaire: </a:t>
            </a:r>
            <a:r>
              <a:rPr lang="en-GB">
                <a:solidFill>
                  <a:schemeClr val="lt1"/>
                </a:solidFill>
                <a:highlight>
                  <a:schemeClr val="accent6"/>
                </a:highlight>
              </a:rPr>
              <a:t>Sports (jouer à)  </a:t>
            </a:r>
            <a:r>
              <a:rPr lang="en-GB"/>
              <a:t>and </a:t>
            </a:r>
            <a:r>
              <a:rPr lang="en-GB">
                <a:solidFill>
                  <a:schemeClr val="lt1"/>
                </a:solidFill>
                <a:highlight>
                  <a:schemeClr val="accent4"/>
                </a:highlight>
              </a:rPr>
              <a:t>Instruments (jouer de)</a:t>
            </a:r>
            <a:endParaRPr>
              <a:solidFill>
                <a:schemeClr val="lt1"/>
              </a:solidFill>
              <a:highlight>
                <a:schemeClr val="accent4"/>
              </a:highlight>
            </a:endParaRPr>
          </a:p>
        </p:txBody>
      </p:sp>
      <p:graphicFrame>
        <p:nvGraphicFramePr>
          <p:cNvPr id="413" name="Google Shape;413;p59"/>
          <p:cNvGraphicFramePr/>
          <p:nvPr/>
        </p:nvGraphicFramePr>
        <p:xfrm>
          <a:off x="458963" y="1025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{4F02A79F-190E-48E4-A038-AE490CAEBFD1}</a:tableStyleId>
              </a:tblPr>
              <a:tblGrid>
                <a:gridCol w="1948300"/>
                <a:gridCol w="1874525"/>
              </a:tblGrid>
              <a:tr h="40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cartes</a:t>
                      </a:r>
                      <a:endParaRPr b="1"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cards</a:t>
                      </a:r>
                      <a:endParaRPr b="1"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foot(ball)</a:t>
                      </a:r>
                      <a:endParaRPr b="1"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football</a:t>
                      </a:r>
                      <a:endParaRPr b="1"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guitare</a:t>
                      </a:r>
                      <a:endParaRPr b="1"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guitar</a:t>
                      </a:r>
                      <a:endParaRPr b="1"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pétanque</a:t>
                      </a:r>
                      <a:endParaRPr b="1"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boules</a:t>
                      </a:r>
                      <a:endParaRPr b="1"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piano</a:t>
                      </a:r>
                      <a:endParaRPr b="1"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piano</a:t>
                      </a:r>
                      <a:endParaRPr b="1"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instrument</a:t>
                      </a:r>
                      <a:endParaRPr b="1"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 instrument</a:t>
                      </a:r>
                      <a:endParaRPr b="1"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414" name="Google Shape;414;p59"/>
          <p:cNvSpPr txBox="1"/>
          <p:nvPr>
            <p:ph idx="1" type="body"/>
          </p:nvPr>
        </p:nvSpPr>
        <p:spPr>
          <a:xfrm>
            <a:off x="4410000" y="1101775"/>
            <a:ext cx="4544100" cy="27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000000"/>
                </a:solidFill>
              </a:rPr>
              <a:t>Je joue </a:t>
            </a:r>
            <a:r>
              <a:rPr b="1" lang="en-GB" sz="2100">
                <a:solidFill>
                  <a:schemeClr val="lt1"/>
                </a:solidFill>
                <a:highlight>
                  <a:schemeClr val="accent6"/>
                </a:highlight>
              </a:rPr>
              <a:t>_____ </a:t>
            </a:r>
            <a:r>
              <a:rPr b="1" lang="en-GB" sz="2100">
                <a:solidFill>
                  <a:srgbClr val="000000"/>
                </a:solidFill>
              </a:rPr>
              <a:t>cartes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000000"/>
                </a:solidFill>
              </a:rPr>
              <a:t>Je joue </a:t>
            </a:r>
            <a:r>
              <a:rPr b="1" lang="en-GB" sz="2100">
                <a:solidFill>
                  <a:schemeClr val="lt1"/>
                </a:solidFill>
                <a:highlight>
                  <a:schemeClr val="accent6"/>
                </a:highlight>
              </a:rPr>
              <a:t>_____ </a:t>
            </a:r>
            <a:r>
              <a:rPr b="1" lang="en-GB" sz="2100">
                <a:solidFill>
                  <a:srgbClr val="000000"/>
                </a:solidFill>
              </a:rPr>
              <a:t>foot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000000"/>
                </a:solidFill>
              </a:rPr>
              <a:t>Je joue </a:t>
            </a:r>
            <a:r>
              <a:rPr b="1" lang="en-GB" sz="2100">
                <a:solidFill>
                  <a:schemeClr val="lt1"/>
                </a:solidFill>
                <a:highlight>
                  <a:schemeClr val="accent4"/>
                </a:highlight>
              </a:rPr>
              <a:t>______ </a:t>
            </a:r>
            <a:r>
              <a:rPr b="1" lang="en-GB" sz="2100">
                <a:solidFill>
                  <a:srgbClr val="000000"/>
                </a:solidFill>
              </a:rPr>
              <a:t>guitare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000000"/>
                </a:solidFill>
              </a:rPr>
              <a:t>Je joue</a:t>
            </a:r>
            <a:r>
              <a:rPr b="1" lang="en-GB" sz="2100">
                <a:solidFill>
                  <a:schemeClr val="lt1"/>
                </a:solidFill>
                <a:highlight>
                  <a:schemeClr val="accent6"/>
                </a:highlight>
              </a:rPr>
              <a:t> _____</a:t>
            </a:r>
            <a:r>
              <a:rPr b="1" lang="en-GB" sz="2100">
                <a:solidFill>
                  <a:srgbClr val="000000"/>
                </a:solidFill>
              </a:rPr>
              <a:t> pétanque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000000"/>
                </a:solidFill>
              </a:rPr>
              <a:t>Je joue</a:t>
            </a:r>
            <a:r>
              <a:rPr b="1" lang="en-GB" sz="2100">
                <a:solidFill>
                  <a:schemeClr val="lt1"/>
                </a:solidFill>
              </a:rPr>
              <a:t> </a:t>
            </a:r>
            <a:r>
              <a:rPr b="1" lang="en-GB" sz="2100">
                <a:solidFill>
                  <a:schemeClr val="lt1"/>
                </a:solidFill>
                <a:highlight>
                  <a:schemeClr val="accent4"/>
                </a:highlight>
              </a:rPr>
              <a:t>_____ </a:t>
            </a:r>
            <a:r>
              <a:rPr b="1" lang="en-GB" sz="2100">
                <a:solidFill>
                  <a:srgbClr val="000000"/>
                </a:solidFill>
              </a:rPr>
              <a:t>piano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000000"/>
                </a:solidFill>
              </a:rPr>
              <a:t>Je joue </a:t>
            </a:r>
            <a:r>
              <a:rPr b="1" lang="en-GB" sz="2100" u="sng">
                <a:solidFill>
                  <a:schemeClr val="lt1"/>
                </a:solidFill>
                <a:highlight>
                  <a:schemeClr val="accent4"/>
                </a:highlight>
              </a:rPr>
              <a:t>d’un</a:t>
            </a:r>
            <a:r>
              <a:rPr b="1" lang="en-GB" sz="2100">
                <a:solidFill>
                  <a:schemeClr val="lt1"/>
                </a:solidFill>
                <a:highlight>
                  <a:schemeClr val="accent4"/>
                </a:highlight>
              </a:rPr>
              <a:t> </a:t>
            </a:r>
            <a:r>
              <a:rPr b="1" lang="en-GB" sz="2100">
                <a:solidFill>
                  <a:srgbClr val="000000"/>
                </a:solidFill>
              </a:rPr>
              <a:t>instrument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100">
              <a:solidFill>
                <a:schemeClr val="accent3"/>
              </a:solidFill>
            </a:endParaRPr>
          </a:p>
        </p:txBody>
      </p:sp>
      <p:pic>
        <p:nvPicPr>
          <p:cNvPr id="415" name="Google Shape;41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4531" y="817513"/>
            <a:ext cx="840087" cy="6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9"/>
          <p:cNvSpPr txBox="1"/>
          <p:nvPr/>
        </p:nvSpPr>
        <p:spPr>
          <a:xfrm>
            <a:off x="5537000" y="1019950"/>
            <a:ext cx="6042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aux</a:t>
            </a:r>
            <a:endParaRPr b="1" i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59"/>
          <p:cNvSpPr txBox="1"/>
          <p:nvPr/>
        </p:nvSpPr>
        <p:spPr>
          <a:xfrm>
            <a:off x="5537000" y="1477150"/>
            <a:ext cx="6042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endParaRPr b="1" i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59"/>
          <p:cNvSpPr txBox="1"/>
          <p:nvPr/>
        </p:nvSpPr>
        <p:spPr>
          <a:xfrm>
            <a:off x="5537000" y="1934350"/>
            <a:ext cx="8400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 la</a:t>
            </a:r>
            <a:endParaRPr b="1" i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59"/>
          <p:cNvSpPr txBox="1"/>
          <p:nvPr/>
        </p:nvSpPr>
        <p:spPr>
          <a:xfrm>
            <a:off x="5460800" y="2391550"/>
            <a:ext cx="8400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à la</a:t>
            </a:r>
            <a:r>
              <a:rPr b="1" i="1" lang="en-GB" sz="15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59"/>
          <p:cNvSpPr txBox="1"/>
          <p:nvPr/>
        </p:nvSpPr>
        <p:spPr>
          <a:xfrm>
            <a:off x="5613200" y="2848750"/>
            <a:ext cx="8400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du</a:t>
            </a:r>
            <a:endParaRPr b="1" i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0"/>
          <p:cNvSpPr txBox="1"/>
          <p:nvPr>
            <p:ph type="title"/>
          </p:nvPr>
        </p:nvSpPr>
        <p:spPr>
          <a:xfrm>
            <a:off x="230400" y="186100"/>
            <a:ext cx="78024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6"/>
                </a:solidFill>
              </a:rPr>
              <a:t>Talk about what you do and where you do it  [1/2]</a:t>
            </a:r>
            <a:endParaRPr sz="3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>
              <a:solidFill>
                <a:srgbClr val="FFFFFF"/>
              </a:solidFill>
            </a:endParaRPr>
          </a:p>
        </p:txBody>
      </p:sp>
      <p:sp>
        <p:nvSpPr>
          <p:cNvPr id="426" name="Google Shape;426;p60"/>
          <p:cNvSpPr txBox="1"/>
          <p:nvPr/>
        </p:nvSpPr>
        <p:spPr>
          <a:xfrm>
            <a:off x="8556160" y="2158191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60"/>
          <p:cNvSpPr txBox="1"/>
          <p:nvPr/>
        </p:nvSpPr>
        <p:spPr>
          <a:xfrm>
            <a:off x="8582970" y="2913367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60"/>
          <p:cNvSpPr txBox="1"/>
          <p:nvPr/>
        </p:nvSpPr>
        <p:spPr>
          <a:xfrm>
            <a:off x="8529349" y="1744013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9" name="Google Shape;429;p60"/>
          <p:cNvSpPr/>
          <p:nvPr/>
        </p:nvSpPr>
        <p:spPr>
          <a:xfrm>
            <a:off x="8335575" y="58950"/>
            <a:ext cx="695400" cy="117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0" name="Google Shape;430;p60"/>
          <p:cNvGrpSpPr/>
          <p:nvPr/>
        </p:nvGrpSpPr>
        <p:grpSpPr>
          <a:xfrm>
            <a:off x="8368622" y="154922"/>
            <a:ext cx="629153" cy="987649"/>
            <a:chOff x="3258050" y="2365375"/>
            <a:chExt cx="1121284" cy="1975297"/>
          </a:xfrm>
        </p:grpSpPr>
        <p:pic>
          <p:nvPicPr>
            <p:cNvPr id="431" name="Google Shape;431;p6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432" name="Google Shape;432;p60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433" name="Google Shape;433;p60"/>
          <p:cNvGraphicFramePr/>
          <p:nvPr/>
        </p:nvGraphicFramePr>
        <p:xfrm>
          <a:off x="476250" y="131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{4F02A79F-190E-48E4-A038-AE490CAEBFD1}</a:tableStyleId>
              </a:tblPr>
              <a:tblGrid>
                <a:gridCol w="5172550"/>
                <a:gridCol w="3036175"/>
              </a:tblGrid>
              <a:tr h="560050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0"/>
                        <a:buFont typeface="Montserrat"/>
                        <a:buAutoNum type="arabicPeriod"/>
                      </a:pPr>
                      <a:r>
                        <a:rPr b="1" lang="en-GB" sz="1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 + le =</a:t>
                      </a:r>
                      <a:endParaRPr b="1" sz="1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De + les =</a:t>
                      </a:r>
                      <a:endParaRPr b="1" sz="1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Jouer can be followed by either __ or __=</a:t>
                      </a:r>
                      <a:endParaRPr b="1" sz="1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The café is next to the school =</a:t>
                      </a:r>
                      <a:endParaRPr b="1" sz="1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I play piano =</a:t>
                      </a:r>
                      <a:endParaRPr b="1" sz="1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4" name="Google Shape;434;p60"/>
          <p:cNvSpPr txBox="1"/>
          <p:nvPr/>
        </p:nvSpPr>
        <p:spPr>
          <a:xfrm>
            <a:off x="5621513" y="1391025"/>
            <a:ext cx="24114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5" name="Google Shape;435;p60"/>
          <p:cNvSpPr txBox="1"/>
          <p:nvPr/>
        </p:nvSpPr>
        <p:spPr>
          <a:xfrm>
            <a:off x="5659613" y="1924425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60"/>
          <p:cNvSpPr txBox="1"/>
          <p:nvPr/>
        </p:nvSpPr>
        <p:spPr>
          <a:xfrm>
            <a:off x="5659613" y="245096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à or de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p60"/>
          <p:cNvSpPr txBox="1"/>
          <p:nvPr/>
        </p:nvSpPr>
        <p:spPr>
          <a:xfrm>
            <a:off x="5659625" y="2978175"/>
            <a:ext cx="28698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 café est à côté de l’école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60"/>
          <p:cNvSpPr txBox="1"/>
          <p:nvPr/>
        </p:nvSpPr>
        <p:spPr>
          <a:xfrm>
            <a:off x="5586238" y="3481550"/>
            <a:ext cx="2317500" cy="56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joue du piano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60" name="Google Shape;260;p48"/>
          <p:cNvSpPr/>
          <p:nvPr/>
        </p:nvSpPr>
        <p:spPr>
          <a:xfrm>
            <a:off x="2337012" y="1304313"/>
            <a:ext cx="3878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1" name="Google Shape;26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8"/>
          <p:cNvSpPr txBox="1"/>
          <p:nvPr/>
        </p:nvSpPr>
        <p:spPr>
          <a:xfrm>
            <a:off x="3432225" y="2286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ch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48"/>
          <p:cNvSpPr txBox="1"/>
          <p:nvPr/>
        </p:nvSpPr>
        <p:spPr>
          <a:xfrm>
            <a:off x="2478587" y="2679125"/>
            <a:ext cx="38787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search sign " id="264" name="Google Shape;26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2444" y="1540413"/>
            <a:ext cx="1061636" cy="108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49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bou</a:t>
            </a:r>
            <a:r>
              <a:rPr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49"/>
          <p:cNvSpPr txBox="1"/>
          <p:nvPr/>
        </p:nvSpPr>
        <p:spPr>
          <a:xfrm>
            <a:off x="3470325" y="1977875"/>
            <a:ext cx="20415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diman</a:t>
            </a:r>
            <a:r>
              <a:rPr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2" name="Google Shape;27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9"/>
          <p:cNvSpPr txBox="1"/>
          <p:nvPr/>
        </p:nvSpPr>
        <p:spPr>
          <a:xfrm>
            <a:off x="3432225" y="2286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ch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4" name="Google Shape;274;p49"/>
          <p:cNvPicPr preferRelativeResize="0"/>
          <p:nvPr/>
        </p:nvPicPr>
        <p:blipFill rotWithShape="1">
          <a:blip r:embed="rId4">
            <a:alphaModFix/>
          </a:blip>
          <a:srcRect b="33317" l="11809" r="68861" t="42732"/>
          <a:stretch/>
        </p:blipFill>
        <p:spPr>
          <a:xfrm>
            <a:off x="3564375" y="2577575"/>
            <a:ext cx="1767451" cy="1231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9"/>
          <p:cNvPicPr preferRelativeResize="0"/>
          <p:nvPr/>
        </p:nvPicPr>
        <p:blipFill rotWithShape="1">
          <a:blip r:embed="rId5">
            <a:alphaModFix/>
          </a:blip>
          <a:srcRect b="37759" l="13748" r="77779" t="43381"/>
          <a:stretch/>
        </p:blipFill>
        <p:spPr>
          <a:xfrm>
            <a:off x="6858025" y="1875414"/>
            <a:ext cx="774701" cy="97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9"/>
          <p:cNvPicPr preferRelativeResize="0"/>
          <p:nvPr/>
        </p:nvPicPr>
        <p:blipFill rotWithShape="1">
          <a:blip r:embed="rId6">
            <a:alphaModFix/>
          </a:blip>
          <a:srcRect b="33161" l="70695" r="9975" t="41653"/>
          <a:stretch/>
        </p:blipFill>
        <p:spPr>
          <a:xfrm>
            <a:off x="838188" y="1712713"/>
            <a:ext cx="1767446" cy="12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2" name="Google Shape;282;p50"/>
          <p:cNvGraphicFramePr/>
          <p:nvPr/>
        </p:nvGraphicFramePr>
        <p:xfrm>
          <a:off x="2019763" y="14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{4F02A79F-190E-48E4-A038-AE490CAEBFD1}</a:tableStyleId>
              </a:tblPr>
              <a:tblGrid>
                <a:gridCol w="2505150"/>
                <a:gridCol w="2392750"/>
              </a:tblGrid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préférer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prefer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gauche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left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</a:t>
                      </a: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cartes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cards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droite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right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foot(ball)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football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guitare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guitar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pétanque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boules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côté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side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près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near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loin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far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/>
          <p:nvPr>
            <p:ph type="title"/>
          </p:nvPr>
        </p:nvSpPr>
        <p:spPr>
          <a:xfrm>
            <a:off x="306575" y="141600"/>
            <a:ext cx="8466300" cy="6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of the vocabulary for this lesson uses the preposition </a:t>
            </a:r>
            <a:r>
              <a:rPr lang="en-GB" u="sng"/>
              <a:t>‘de’</a:t>
            </a:r>
            <a:endParaRPr u="sng"/>
          </a:p>
        </p:txBody>
      </p:sp>
      <p:sp>
        <p:nvSpPr>
          <p:cNvPr id="288" name="Google Shape;288;p51"/>
          <p:cNvSpPr txBox="1"/>
          <p:nvPr/>
        </p:nvSpPr>
        <p:spPr>
          <a:xfrm>
            <a:off x="219721" y="1073800"/>
            <a:ext cx="11856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côté</a:t>
            </a:r>
            <a:endParaRPr b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51"/>
          <p:cNvSpPr txBox="1"/>
          <p:nvPr/>
        </p:nvSpPr>
        <p:spPr>
          <a:xfrm>
            <a:off x="219723" y="1805975"/>
            <a:ext cx="1280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droite</a:t>
            </a:r>
            <a:endParaRPr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51"/>
          <p:cNvSpPr txBox="1"/>
          <p:nvPr/>
        </p:nvSpPr>
        <p:spPr>
          <a:xfrm>
            <a:off x="219722" y="2538150"/>
            <a:ext cx="18882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gauche</a:t>
            </a:r>
            <a:endParaRPr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51"/>
          <p:cNvSpPr txBox="1"/>
          <p:nvPr/>
        </p:nvSpPr>
        <p:spPr>
          <a:xfrm>
            <a:off x="219721" y="3270350"/>
            <a:ext cx="10029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loin</a:t>
            </a:r>
            <a:endParaRPr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51"/>
          <p:cNvSpPr txBox="1"/>
          <p:nvPr/>
        </p:nvSpPr>
        <p:spPr>
          <a:xfrm>
            <a:off x="219721" y="4002525"/>
            <a:ext cx="11154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près</a:t>
            </a:r>
            <a:endParaRPr b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51"/>
          <p:cNvSpPr txBox="1"/>
          <p:nvPr/>
        </p:nvSpPr>
        <p:spPr>
          <a:xfrm>
            <a:off x="1974528" y="1073800"/>
            <a:ext cx="1273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side</a:t>
            </a:r>
            <a:endParaRPr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51"/>
          <p:cNvSpPr txBox="1"/>
          <p:nvPr/>
        </p:nvSpPr>
        <p:spPr>
          <a:xfrm>
            <a:off x="1974527" y="1795825"/>
            <a:ext cx="11856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right</a:t>
            </a:r>
            <a:endParaRPr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51"/>
          <p:cNvSpPr txBox="1"/>
          <p:nvPr/>
        </p:nvSpPr>
        <p:spPr>
          <a:xfrm>
            <a:off x="1974529" y="2535250"/>
            <a:ext cx="11856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left</a:t>
            </a:r>
            <a:endParaRPr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51"/>
          <p:cNvSpPr txBox="1"/>
          <p:nvPr/>
        </p:nvSpPr>
        <p:spPr>
          <a:xfrm>
            <a:off x="1974531" y="3270350"/>
            <a:ext cx="11856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far</a:t>
            </a:r>
            <a:endParaRPr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51"/>
          <p:cNvSpPr txBox="1"/>
          <p:nvPr/>
        </p:nvSpPr>
        <p:spPr>
          <a:xfrm>
            <a:off x="1974519" y="3996726"/>
            <a:ext cx="916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near</a:t>
            </a:r>
            <a:endParaRPr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51"/>
          <p:cNvSpPr txBox="1"/>
          <p:nvPr/>
        </p:nvSpPr>
        <p:spPr>
          <a:xfrm>
            <a:off x="3818350" y="1073800"/>
            <a:ext cx="21822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r>
              <a:rPr b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côté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51"/>
          <p:cNvSpPr txBox="1"/>
          <p:nvPr/>
        </p:nvSpPr>
        <p:spPr>
          <a:xfrm>
            <a:off x="3818350" y="1805975"/>
            <a:ext cx="2326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r>
              <a:rPr b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droite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51"/>
          <p:cNvSpPr txBox="1"/>
          <p:nvPr/>
        </p:nvSpPr>
        <p:spPr>
          <a:xfrm>
            <a:off x="3818350" y="2538150"/>
            <a:ext cx="2660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r>
              <a:rPr b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gauche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51"/>
          <p:cNvSpPr txBox="1"/>
          <p:nvPr/>
        </p:nvSpPr>
        <p:spPr>
          <a:xfrm>
            <a:off x="3818350" y="3270350"/>
            <a:ext cx="18882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loin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51"/>
          <p:cNvSpPr txBox="1"/>
          <p:nvPr/>
        </p:nvSpPr>
        <p:spPr>
          <a:xfrm>
            <a:off x="3818350" y="4002525"/>
            <a:ext cx="2326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près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51"/>
          <p:cNvSpPr txBox="1"/>
          <p:nvPr/>
        </p:nvSpPr>
        <p:spPr>
          <a:xfrm>
            <a:off x="6262751" y="1073800"/>
            <a:ext cx="14490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r>
              <a:rPr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side</a:t>
            </a:r>
            <a:endParaRPr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51"/>
          <p:cNvSpPr txBox="1"/>
          <p:nvPr/>
        </p:nvSpPr>
        <p:spPr>
          <a:xfrm>
            <a:off x="6262751" y="1795825"/>
            <a:ext cx="28812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to the</a:t>
            </a:r>
            <a:r>
              <a:rPr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right </a:t>
            </a: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51"/>
          <p:cNvSpPr txBox="1"/>
          <p:nvPr/>
        </p:nvSpPr>
        <p:spPr>
          <a:xfrm>
            <a:off x="6262751" y="2535250"/>
            <a:ext cx="257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to the</a:t>
            </a:r>
            <a:r>
              <a:rPr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left </a:t>
            </a: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51"/>
          <p:cNvSpPr txBox="1"/>
          <p:nvPr/>
        </p:nvSpPr>
        <p:spPr>
          <a:xfrm>
            <a:off x="6262751" y="3257300"/>
            <a:ext cx="17898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far </a:t>
            </a: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51"/>
          <p:cNvSpPr txBox="1"/>
          <p:nvPr/>
        </p:nvSpPr>
        <p:spPr>
          <a:xfrm>
            <a:off x="6262744" y="3996726"/>
            <a:ext cx="916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near</a:t>
            </a:r>
            <a:endParaRPr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Using the preposition ‘de’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13" name="Google Shape;313;p52"/>
          <p:cNvSpPr txBox="1"/>
          <p:nvPr>
            <p:ph idx="1" type="body"/>
          </p:nvPr>
        </p:nvSpPr>
        <p:spPr>
          <a:xfrm>
            <a:off x="458975" y="1133350"/>
            <a:ext cx="73125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We already know that the preposition </a:t>
            </a:r>
            <a:r>
              <a:rPr b="1" lang="en-GB" sz="1800"/>
              <a:t>à</a:t>
            </a:r>
            <a:r>
              <a:rPr lang="en-GB" sz="1800"/>
              <a:t> changes with </a:t>
            </a:r>
            <a:r>
              <a:rPr i="1" lang="en-GB" sz="1800"/>
              <a:t>le </a:t>
            </a:r>
            <a:r>
              <a:rPr lang="en-GB" sz="1800"/>
              <a:t>/ </a:t>
            </a:r>
            <a:r>
              <a:rPr i="1" lang="en-GB" sz="1800"/>
              <a:t>la </a:t>
            </a:r>
            <a:r>
              <a:rPr lang="en-GB" sz="1800"/>
              <a:t>before a noun: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Google Shape;31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256" y="135138"/>
            <a:ext cx="840087" cy="66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2199" y="135150"/>
            <a:ext cx="666503" cy="66712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2"/>
          <p:cNvSpPr txBox="1"/>
          <p:nvPr/>
        </p:nvSpPr>
        <p:spPr>
          <a:xfrm>
            <a:off x="1661448" y="1830802"/>
            <a:ext cx="1393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000"/>
              </a:buClr>
              <a:buSzPts val="1800"/>
              <a:buFont typeface="Century Gothic"/>
              <a:buNone/>
            </a:pPr>
            <a:r>
              <a:rPr b="1" i="0" lang="en-GB" sz="1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(m) noun:</a:t>
            </a:r>
            <a:endParaRPr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52"/>
          <p:cNvSpPr txBox="1"/>
          <p:nvPr/>
        </p:nvSpPr>
        <p:spPr>
          <a:xfrm>
            <a:off x="3930017" y="1830800"/>
            <a:ext cx="1220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000"/>
              </a:buClr>
              <a:buSzPts val="1800"/>
              <a:buFont typeface="Century Gothic"/>
              <a:buNone/>
            </a:pPr>
            <a:r>
              <a:rPr b="1" i="0" lang="en-GB" sz="1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(f) noun:</a:t>
            </a:r>
            <a:endParaRPr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52"/>
          <p:cNvSpPr txBox="1"/>
          <p:nvPr/>
        </p:nvSpPr>
        <p:spPr>
          <a:xfrm>
            <a:off x="6085227" y="1830801"/>
            <a:ext cx="314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000"/>
              </a:buClr>
              <a:buSzPts val="1800"/>
              <a:buFont typeface="Century Gothic"/>
              <a:buNone/>
            </a:pPr>
            <a:r>
              <a:rPr b="1" i="0" lang="en-GB" sz="1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(m/f) before a vowel/h:</a:t>
            </a:r>
            <a:endParaRPr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52"/>
          <p:cNvSpPr txBox="1"/>
          <p:nvPr/>
        </p:nvSpPr>
        <p:spPr>
          <a:xfrm>
            <a:off x="1559925" y="2107800"/>
            <a:ext cx="1536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"/>
              <a:buFont typeface="Century Gothic"/>
              <a:buNone/>
            </a:pPr>
            <a:r>
              <a:rPr b="1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 collège</a:t>
            </a:r>
            <a:endParaRPr b="1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52"/>
          <p:cNvSpPr txBox="1"/>
          <p:nvPr/>
        </p:nvSpPr>
        <p:spPr>
          <a:xfrm>
            <a:off x="3930017" y="2107799"/>
            <a:ext cx="1520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"/>
              <a:buFont typeface="Century Gothic"/>
              <a:buNone/>
            </a:pPr>
            <a:r>
              <a:rPr b="1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à la caisse</a:t>
            </a:r>
            <a:endParaRPr b="1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52"/>
          <p:cNvSpPr txBox="1"/>
          <p:nvPr/>
        </p:nvSpPr>
        <p:spPr>
          <a:xfrm>
            <a:off x="6145103" y="2107799"/>
            <a:ext cx="1642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"/>
              <a:buFont typeface="Century Gothic"/>
              <a:buNone/>
            </a:pPr>
            <a:r>
              <a:rPr b="1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à l’aéroport</a:t>
            </a:r>
            <a:endParaRPr b="1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52"/>
          <p:cNvSpPr txBox="1"/>
          <p:nvPr/>
        </p:nvSpPr>
        <p:spPr>
          <a:xfrm>
            <a:off x="1559925" y="2384800"/>
            <a:ext cx="2009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"/>
              <a:buFont typeface="Century Gothic"/>
              <a:buNone/>
            </a:pPr>
            <a:r>
              <a:rPr i="1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(the) school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52"/>
          <p:cNvSpPr txBox="1"/>
          <p:nvPr/>
        </p:nvSpPr>
        <p:spPr>
          <a:xfrm>
            <a:off x="3862932" y="2384799"/>
            <a:ext cx="2209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"/>
              <a:buFont typeface="Century Gothic"/>
              <a:buNone/>
            </a:pPr>
            <a:r>
              <a:rPr i="1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the checkout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52"/>
          <p:cNvSpPr txBox="1"/>
          <p:nvPr/>
        </p:nvSpPr>
        <p:spPr>
          <a:xfrm>
            <a:off x="6139623" y="2384799"/>
            <a:ext cx="1816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"/>
              <a:buFont typeface="Century Gothic"/>
              <a:buNone/>
            </a:pPr>
            <a:r>
              <a:rPr i="1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the airport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52"/>
          <p:cNvSpPr txBox="1"/>
          <p:nvPr/>
        </p:nvSpPr>
        <p:spPr>
          <a:xfrm>
            <a:off x="0" y="2059400"/>
            <a:ext cx="17286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vais…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I’m going…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52"/>
          <p:cNvSpPr txBox="1"/>
          <p:nvPr/>
        </p:nvSpPr>
        <p:spPr>
          <a:xfrm>
            <a:off x="385425" y="3099500"/>
            <a:ext cx="45111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preposition</a:t>
            </a: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also changes….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3"/>
          <p:cNvSpPr txBox="1"/>
          <p:nvPr>
            <p:ph type="title"/>
          </p:nvPr>
        </p:nvSpPr>
        <p:spPr>
          <a:xfrm>
            <a:off x="265775" y="239150"/>
            <a:ext cx="54771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 + le, la, l’, les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2" name="Google Shape;332;p53"/>
          <p:cNvSpPr txBox="1"/>
          <p:nvPr>
            <p:ph type="title"/>
          </p:nvPr>
        </p:nvSpPr>
        <p:spPr>
          <a:xfrm>
            <a:off x="265775" y="802275"/>
            <a:ext cx="8340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solidFill>
                  <a:schemeClr val="accent3"/>
                </a:solidFill>
              </a:rPr>
              <a:t>The preposition ‘</a:t>
            </a:r>
            <a:r>
              <a:rPr b="0" i="1" lang="en-GB">
                <a:solidFill>
                  <a:schemeClr val="accent3"/>
                </a:solidFill>
              </a:rPr>
              <a:t>de’</a:t>
            </a:r>
            <a:r>
              <a:rPr b="0" lang="en-GB">
                <a:solidFill>
                  <a:schemeClr val="accent3"/>
                </a:solidFill>
              </a:rPr>
              <a:t> changes depending upon the word which follows it:</a:t>
            </a:r>
            <a:endParaRPr b="0" u="sng">
              <a:solidFill>
                <a:schemeClr val="accent3"/>
              </a:solidFill>
            </a:endParaRPr>
          </a:p>
        </p:txBody>
      </p:sp>
      <p:sp>
        <p:nvSpPr>
          <p:cNvPr id="333" name="Google Shape;333;p53"/>
          <p:cNvSpPr txBox="1"/>
          <p:nvPr/>
        </p:nvSpPr>
        <p:spPr>
          <a:xfrm>
            <a:off x="365400" y="1800475"/>
            <a:ext cx="46095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C’est près de + l</a:t>
            </a:r>
            <a:r>
              <a:rPr b="1" lang="en-GB" sz="18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18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co</a:t>
            </a:r>
            <a:r>
              <a:rPr b="1" lang="en-GB" sz="18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llège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It’s near the school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53"/>
          <p:cNvSpPr txBox="1"/>
          <p:nvPr/>
        </p:nvSpPr>
        <p:spPr>
          <a:xfrm>
            <a:off x="4974900" y="1928100"/>
            <a:ext cx="27333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000"/>
              </a:buClr>
              <a:buSzPts val="1800"/>
              <a:buFont typeface="Century Gothic"/>
              <a:buNone/>
            </a:pP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C’est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près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du </a:t>
            </a:r>
            <a:r>
              <a:rPr b="1" i="0" lang="en-GB" sz="18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collège</a:t>
            </a:r>
            <a:endParaRPr b="1" i="0" sz="18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5" name="Google Shape;33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2799" y="135150"/>
            <a:ext cx="666503" cy="66712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3"/>
          <p:cNvSpPr txBox="1"/>
          <p:nvPr/>
        </p:nvSpPr>
        <p:spPr>
          <a:xfrm>
            <a:off x="2733825" y="3091725"/>
            <a:ext cx="13350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de + le</a:t>
            </a:r>
            <a:endParaRPr b="1" i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37" name="Google Shape;337;p53"/>
          <p:cNvCxnSpPr>
            <a:stCxn id="336" idx="3"/>
          </p:cNvCxnSpPr>
          <p:nvPr/>
        </p:nvCxnSpPr>
        <p:spPr>
          <a:xfrm>
            <a:off x="4068825" y="3393825"/>
            <a:ext cx="7026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8" name="Google Shape;338;p53"/>
          <p:cNvSpPr txBox="1"/>
          <p:nvPr/>
        </p:nvSpPr>
        <p:spPr>
          <a:xfrm>
            <a:off x="4791225" y="3091725"/>
            <a:ext cx="13350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du</a:t>
            </a:r>
            <a:endParaRPr b="1" i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9" name="Google Shape;33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6023" y="2658600"/>
            <a:ext cx="1449700" cy="1057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4"/>
          <p:cNvSpPr txBox="1"/>
          <p:nvPr>
            <p:ph type="title"/>
          </p:nvPr>
        </p:nvSpPr>
        <p:spPr>
          <a:xfrm>
            <a:off x="265775" y="239150"/>
            <a:ext cx="54771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 + le, la, l’, les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5" name="Google Shape;345;p54"/>
          <p:cNvSpPr txBox="1"/>
          <p:nvPr>
            <p:ph type="title"/>
          </p:nvPr>
        </p:nvSpPr>
        <p:spPr>
          <a:xfrm>
            <a:off x="265775" y="802275"/>
            <a:ext cx="8340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solidFill>
                  <a:schemeClr val="accent3"/>
                </a:solidFill>
              </a:rPr>
              <a:t>The preposition ‘</a:t>
            </a:r>
            <a:r>
              <a:rPr b="0" i="1" lang="en-GB">
                <a:solidFill>
                  <a:schemeClr val="accent3"/>
                </a:solidFill>
              </a:rPr>
              <a:t>de’</a:t>
            </a:r>
            <a:r>
              <a:rPr b="0" lang="en-GB">
                <a:solidFill>
                  <a:schemeClr val="accent3"/>
                </a:solidFill>
              </a:rPr>
              <a:t> changes depending upon the word which follows it:</a:t>
            </a:r>
            <a:endParaRPr b="0" u="sng">
              <a:solidFill>
                <a:schemeClr val="accent3"/>
              </a:solidFill>
            </a:endParaRPr>
          </a:p>
        </p:txBody>
      </p:sp>
      <p:sp>
        <p:nvSpPr>
          <p:cNvPr id="346" name="Google Shape;346;p54"/>
          <p:cNvSpPr txBox="1"/>
          <p:nvPr/>
        </p:nvSpPr>
        <p:spPr>
          <a:xfrm>
            <a:off x="365400" y="1800475"/>
            <a:ext cx="46095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C’est près de + la maison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It’s near the house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54"/>
          <p:cNvSpPr txBox="1"/>
          <p:nvPr/>
        </p:nvSpPr>
        <p:spPr>
          <a:xfrm>
            <a:off x="4974900" y="1928100"/>
            <a:ext cx="33588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000"/>
              </a:buClr>
              <a:buSzPts val="1800"/>
              <a:buFont typeface="Century Gothic"/>
              <a:buNone/>
            </a:pP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C’est près </a:t>
            </a:r>
            <a:r>
              <a:rPr b="1" i="0" lang="en-GB" sz="1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 la</a:t>
            </a:r>
            <a:r>
              <a:rPr b="1" i="0" lang="en-GB" sz="1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maison</a:t>
            </a:r>
            <a:endParaRPr b="1" i="0" sz="18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8" name="Google Shape;34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2799" y="135150"/>
            <a:ext cx="666503" cy="66712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4"/>
          <p:cNvSpPr txBox="1"/>
          <p:nvPr/>
        </p:nvSpPr>
        <p:spPr>
          <a:xfrm>
            <a:off x="2733825" y="3091725"/>
            <a:ext cx="13350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de + la</a:t>
            </a:r>
            <a:endParaRPr b="1" i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0" name="Google Shape;350;p54"/>
          <p:cNvCxnSpPr>
            <a:stCxn id="349" idx="3"/>
          </p:cNvCxnSpPr>
          <p:nvPr/>
        </p:nvCxnSpPr>
        <p:spPr>
          <a:xfrm>
            <a:off x="4068825" y="3393825"/>
            <a:ext cx="7026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1" name="Google Shape;351;p54"/>
          <p:cNvSpPr txBox="1"/>
          <p:nvPr/>
        </p:nvSpPr>
        <p:spPr>
          <a:xfrm>
            <a:off x="4791225" y="3091725"/>
            <a:ext cx="13350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i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 la</a:t>
            </a:r>
            <a:endParaRPr b="1" i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Free Picture Of A House, Download Free Clip Art, Free Clip Art on ..." id="352" name="Google Shape;352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8551" y="1787701"/>
            <a:ext cx="877784" cy="7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5"/>
          <p:cNvSpPr txBox="1"/>
          <p:nvPr>
            <p:ph type="title"/>
          </p:nvPr>
        </p:nvSpPr>
        <p:spPr>
          <a:xfrm>
            <a:off x="265775" y="239150"/>
            <a:ext cx="54771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 + le, la, l’, les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8" name="Google Shape;358;p55"/>
          <p:cNvSpPr txBox="1"/>
          <p:nvPr>
            <p:ph type="title"/>
          </p:nvPr>
        </p:nvSpPr>
        <p:spPr>
          <a:xfrm>
            <a:off x="265775" y="802275"/>
            <a:ext cx="8340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solidFill>
                  <a:schemeClr val="accent3"/>
                </a:solidFill>
              </a:rPr>
              <a:t>The preposition ‘</a:t>
            </a:r>
            <a:r>
              <a:rPr b="0" i="1" lang="en-GB">
                <a:solidFill>
                  <a:schemeClr val="accent3"/>
                </a:solidFill>
              </a:rPr>
              <a:t>de’</a:t>
            </a:r>
            <a:r>
              <a:rPr b="0" lang="en-GB">
                <a:solidFill>
                  <a:schemeClr val="accent3"/>
                </a:solidFill>
              </a:rPr>
              <a:t> changes depending upon the word which follows it:</a:t>
            </a:r>
            <a:endParaRPr b="0" u="sng">
              <a:solidFill>
                <a:schemeClr val="accent3"/>
              </a:solidFill>
            </a:endParaRPr>
          </a:p>
        </p:txBody>
      </p:sp>
      <p:sp>
        <p:nvSpPr>
          <p:cNvPr id="359" name="Google Shape;359;p55"/>
          <p:cNvSpPr txBox="1"/>
          <p:nvPr/>
        </p:nvSpPr>
        <p:spPr>
          <a:xfrm>
            <a:off x="365400" y="1800475"/>
            <a:ext cx="46095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C’est près de + </a:t>
            </a:r>
            <a:r>
              <a:rPr b="1" lang="en-GB" sz="18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l'aéroport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It’s near the airport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55"/>
          <p:cNvSpPr txBox="1"/>
          <p:nvPr/>
        </p:nvSpPr>
        <p:spPr>
          <a:xfrm>
            <a:off x="4974900" y="1928100"/>
            <a:ext cx="33588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6000"/>
              </a:buClr>
              <a:buSzPts val="1800"/>
              <a:buFont typeface="Century Gothic"/>
              <a:buNone/>
            </a:pP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C’est près </a:t>
            </a:r>
            <a:r>
              <a:rPr b="1" i="0" lang="en-GB" sz="1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 l’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aéroport</a:t>
            </a:r>
            <a:endParaRPr b="1" i="0" sz="18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2799" y="135150"/>
            <a:ext cx="666503" cy="66712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5"/>
          <p:cNvSpPr txBox="1"/>
          <p:nvPr/>
        </p:nvSpPr>
        <p:spPr>
          <a:xfrm>
            <a:off x="2733825" y="3091725"/>
            <a:ext cx="13350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de + l’</a:t>
            </a:r>
            <a:endParaRPr b="1" i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3" name="Google Shape;363;p55"/>
          <p:cNvCxnSpPr>
            <a:stCxn id="362" idx="3"/>
          </p:cNvCxnSpPr>
          <p:nvPr/>
        </p:nvCxnSpPr>
        <p:spPr>
          <a:xfrm>
            <a:off x="4068825" y="3393825"/>
            <a:ext cx="7026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4" name="Google Shape;364;p55"/>
          <p:cNvSpPr txBox="1"/>
          <p:nvPr/>
        </p:nvSpPr>
        <p:spPr>
          <a:xfrm>
            <a:off x="4791225" y="3091725"/>
            <a:ext cx="13350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de l’</a:t>
            </a:r>
            <a:endParaRPr b="1" i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5" name="Google Shape;36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6024" y="2584198"/>
            <a:ext cx="2116776" cy="133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