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2702FE4-0174-4BF6-8C6A-E673390CBCCF}">
  <a:tblStyle styleId="{52702FE4-0174-4BF6-8C6A-E673390CBCC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153088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153088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d063c2fe9_0_5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d063c2fe9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063c2fe9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063c2fe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063c2fe9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063c2fe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063c2fe9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063c2fe9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Point out body language, playing in a band relies on knowling each other, interacting with each other, supporting each other  - nerves!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063c2fe9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063c2fe9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ac793d71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ac793d71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063c2fe9_0_7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063c2fe9_0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chemeClr val="accent4"/>
                </a:highlight>
              </a:rPr>
              <a:t>Explain </a:t>
            </a:r>
            <a:endParaRPr>
              <a:highlight>
                <a:schemeClr val="accent4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063c2fe9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063c2fe9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through answers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d063c2fe9_0_7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8d063c2fe9_0_7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 bands ensure they perform in time, and that all parts are heard?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Charatan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References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3" name="Google Shape;193;p23"/>
          <p:cNvSpPr txBox="1"/>
          <p:nvPr>
            <p:ph idx="1" type="body"/>
          </p:nvPr>
        </p:nvSpPr>
        <p:spPr>
          <a:xfrm>
            <a:off x="918000" y="1798100"/>
            <a:ext cx="16452000" cy="88173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Slide [5] - [Wikimedia Commons] - [Eric Koch] - [Televisie-optreden van The Beatles in Treslong te Hillegom vlnr. Paul McCartney, Bestanddeelnr 916-5099]</a:t>
            </a:r>
            <a:endParaRPr sz="2800"/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Slide [5] - [Pikist] - [orchestra, military band, concert, uniform, music, instruments, event, performance, musicians, play, musical]</a:t>
            </a:r>
            <a:endParaRPr sz="2800"/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/>
              <a:t>Slide [7] - [The noun project] - [Simphiwe Mangole] - [Mixer]</a:t>
            </a:r>
            <a:endParaRPr sz="2800"/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>
                <a:highlight>
                  <a:schemeClr val="lt1"/>
                </a:highlight>
              </a:rPr>
              <a:t>Slide [6,7] - [The noun project] - [Prosymbols] - [female vocalist]</a:t>
            </a:r>
            <a:endParaRPr sz="2800">
              <a:highlight>
                <a:schemeClr val="lt1"/>
              </a:highlight>
            </a:endParaRPr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>
                <a:highlight>
                  <a:schemeClr val="lt1"/>
                </a:highlight>
              </a:rPr>
              <a:t>Slide [6,7] - [The noun project] - [Prosymbols] - [guitarist]</a:t>
            </a:r>
            <a:endParaRPr sz="2800">
              <a:highlight>
                <a:schemeClr val="lt1"/>
              </a:highlight>
            </a:endParaRPr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>
                <a:highlight>
                  <a:schemeClr val="lt1"/>
                </a:highlight>
              </a:rPr>
              <a:t>Slide [6,7] - [The noun project] - [Prosymbols] - [female guitarist]</a:t>
            </a:r>
            <a:endParaRPr sz="2800">
              <a:highlight>
                <a:schemeClr val="lt1"/>
              </a:highlight>
            </a:endParaRPr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>
                <a:highlight>
                  <a:schemeClr val="lt1"/>
                </a:highlight>
              </a:rPr>
              <a:t>Slide [</a:t>
            </a:r>
            <a:r>
              <a:rPr lang="en-GB" sz="2900"/>
              <a:t>6,7</a:t>
            </a:r>
            <a:r>
              <a:rPr lang="en-GB" sz="2800">
                <a:highlight>
                  <a:schemeClr val="lt1"/>
                </a:highlight>
              </a:rPr>
              <a:t>] - [The noun project] - [Gan Khoon Lay] - [person playing drums]</a:t>
            </a:r>
            <a:endParaRPr sz="2800">
              <a:highlight>
                <a:schemeClr val="lt1"/>
              </a:highlight>
            </a:endParaRPr>
          </a:p>
          <a:p>
            <a:pPr indent="-635000" lvl="0" marL="9144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GB" sz="2800">
                <a:highlight>
                  <a:schemeClr val="lt1"/>
                </a:highlight>
              </a:rPr>
              <a:t>Slide [</a:t>
            </a:r>
            <a:r>
              <a:rPr lang="en-GB" sz="2900"/>
              <a:t>7</a:t>
            </a:r>
            <a:r>
              <a:rPr lang="en-GB" sz="2800">
                <a:highlight>
                  <a:schemeClr val="lt1"/>
                </a:highlight>
              </a:rPr>
              <a:t>] - [Needpix] - [spotlight stage disco]</a:t>
            </a:r>
            <a:endParaRPr sz="28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chemeClr val="lt1"/>
              </a:highlight>
            </a:endParaRPr>
          </a:p>
          <a:p>
            <a:pPr indent="0" lvl="0" marL="914400" marR="190500" rtl="0" algn="l">
              <a:lnSpc>
                <a:spcPct val="1466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highlight>
                <a:schemeClr val="lt1"/>
              </a:highlight>
            </a:endParaRPr>
          </a:p>
        </p:txBody>
      </p:sp>
      <p:sp>
        <p:nvSpPr>
          <p:cNvPr id="194" name="Google Shape;19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282725" y="347463"/>
            <a:ext cx="13201200" cy="81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 is a typical song structure? Put the sections in order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488200" y="168302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5432000" y="7279300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264050" y="522632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6764175" y="648387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1857500" y="4806863"/>
            <a:ext cx="3574500" cy="1137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verse 1</a:t>
            </a:r>
            <a:endParaRPr sz="4400"/>
          </a:p>
        </p:txBody>
      </p:sp>
      <p:sp>
        <p:nvSpPr>
          <p:cNvPr id="94" name="Google Shape;94;p15"/>
          <p:cNvSpPr txBox="1"/>
          <p:nvPr>
            <p:ph idx="3" type="subTitle"/>
          </p:nvPr>
        </p:nvSpPr>
        <p:spPr>
          <a:xfrm>
            <a:off x="6304950" y="5878563"/>
            <a:ext cx="3692700" cy="1008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intro</a:t>
            </a:r>
            <a:endParaRPr sz="4400"/>
          </a:p>
        </p:txBody>
      </p:sp>
      <p:sp>
        <p:nvSpPr>
          <p:cNvPr id="95" name="Google Shape;95;p15"/>
          <p:cNvSpPr txBox="1"/>
          <p:nvPr>
            <p:ph idx="2" type="body"/>
          </p:nvPr>
        </p:nvSpPr>
        <p:spPr>
          <a:xfrm>
            <a:off x="449500" y="6589925"/>
            <a:ext cx="3574500" cy="1137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lt1"/>
                </a:solidFill>
              </a:rPr>
              <a:t>chorus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6364050" y="2876300"/>
            <a:ext cx="3574500" cy="1137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verse 2</a:t>
            </a:r>
            <a:endParaRPr sz="4400"/>
          </a:p>
        </p:txBody>
      </p:sp>
      <p:sp>
        <p:nvSpPr>
          <p:cNvPr id="97" name="Google Shape;97;p15"/>
          <p:cNvSpPr txBox="1"/>
          <p:nvPr>
            <p:ph idx="4" type="body"/>
          </p:nvPr>
        </p:nvSpPr>
        <p:spPr>
          <a:xfrm>
            <a:off x="11775500" y="7023100"/>
            <a:ext cx="3574500" cy="1137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lt1"/>
                </a:solidFill>
              </a:rPr>
              <a:t>chorus</a:t>
            </a:r>
            <a:endParaRPr b="1" sz="4400">
              <a:solidFill>
                <a:schemeClr val="lt1"/>
              </a:solidFill>
            </a:endParaRPr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2151475" y="2416975"/>
            <a:ext cx="3574500" cy="1137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bridge</a:t>
            </a:r>
            <a:endParaRPr sz="4400"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10370150" y="2876300"/>
            <a:ext cx="3574500" cy="1137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chorus</a:t>
            </a:r>
            <a:endParaRPr sz="4400"/>
          </a:p>
        </p:txBody>
      </p:sp>
      <p:sp>
        <p:nvSpPr>
          <p:cNvPr id="100" name="Google Shape;100;p15"/>
          <p:cNvSpPr txBox="1"/>
          <p:nvPr>
            <p:ph idx="3" type="subTitle"/>
          </p:nvPr>
        </p:nvSpPr>
        <p:spPr>
          <a:xfrm>
            <a:off x="11019075" y="4869675"/>
            <a:ext cx="3692700" cy="1008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outro</a:t>
            </a:r>
            <a:endParaRPr sz="4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435625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Rhythm grid - Recapping notation </a:t>
            </a:r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435625" y="178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{52702FE4-0174-4BF6-8C6A-E673390CBCCF}</a:tableStyleId>
              </a:tblPr>
              <a:tblGrid>
                <a:gridCol w="1238775"/>
                <a:gridCol w="3232375"/>
                <a:gridCol w="3267225"/>
                <a:gridCol w="3312850"/>
                <a:gridCol w="3083000"/>
              </a:tblGrid>
              <a:tr h="158760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/>
                        <a:t>​</a:t>
                      </a:r>
                      <a:endParaRPr sz="1800"/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/>
                        <a:t>​</a:t>
                      </a:r>
                      <a:endParaRPr sz="1800"/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/>
                        <a:t>​</a:t>
                      </a:r>
                      <a:endParaRPr sz="1800"/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1800"/>
                        <a:t>​</a:t>
                      </a:r>
                      <a:endParaRPr sz="1800"/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5865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8760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47500"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​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-GB" sz="4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​</a:t>
                      </a:r>
                      <a:endParaRPr b="1" sz="4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44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2025223" y="185692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32968" l="27005" r="30678" t="17319"/>
          <a:stretch/>
        </p:blipFill>
        <p:spPr>
          <a:xfrm>
            <a:off x="9413825" y="6899851"/>
            <a:ext cx="1397550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5359623" y="185692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8694023" y="185692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11924173" y="185692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2025223" y="354992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8686248" y="354992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2025223" y="6899863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5282323" y="6899875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 b="28471" l="38610" r="43772" t="23676"/>
          <a:stretch/>
        </p:blipFill>
        <p:spPr>
          <a:xfrm>
            <a:off x="11924173" y="6899850"/>
            <a:ext cx="572904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 rotWithShape="1">
          <a:blip r:embed="rId5">
            <a:alphaModFix/>
          </a:blip>
          <a:srcRect b="29427" l="24520" r="30486" t="22723"/>
          <a:stretch/>
        </p:blipFill>
        <p:spPr>
          <a:xfrm>
            <a:off x="5282325" y="3601180"/>
            <a:ext cx="1493250" cy="142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b="29427" l="24520" r="30486" t="22723"/>
          <a:stretch/>
        </p:blipFill>
        <p:spPr>
          <a:xfrm>
            <a:off x="11924150" y="3601192"/>
            <a:ext cx="1493250" cy="142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29427" l="24520" r="30486" t="22723"/>
          <a:stretch/>
        </p:blipFill>
        <p:spPr>
          <a:xfrm>
            <a:off x="8686250" y="5236555"/>
            <a:ext cx="1493250" cy="142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 b="29427" l="24520" r="30486" t="22723"/>
          <a:stretch/>
        </p:blipFill>
        <p:spPr>
          <a:xfrm>
            <a:off x="2025225" y="5266880"/>
            <a:ext cx="1493250" cy="1423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 b="0" l="29679" r="37564" t="0"/>
          <a:stretch/>
        </p:blipFill>
        <p:spPr>
          <a:xfrm>
            <a:off x="5140075" y="5248125"/>
            <a:ext cx="715151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 b="0" l="29679" r="37564" t="0"/>
          <a:stretch/>
        </p:blipFill>
        <p:spPr>
          <a:xfrm>
            <a:off x="11853050" y="5208550"/>
            <a:ext cx="715151" cy="15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 b="16992" l="28680" r="34653" t="25387"/>
          <a:stretch/>
        </p:blipFill>
        <p:spPr>
          <a:xfrm>
            <a:off x="8539425" y="7230625"/>
            <a:ext cx="800551" cy="105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435625" y="5704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What’s the difference?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23" y="1789325"/>
            <a:ext cx="7801200" cy="51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5273" y="1789325"/>
            <a:ext cx="83820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18"/>
          <p:cNvSpPr txBox="1"/>
          <p:nvPr>
            <p:ph type="title"/>
          </p:nvPr>
        </p:nvSpPr>
        <p:spPr>
          <a:xfrm>
            <a:off x="588300" y="1683025"/>
            <a:ext cx="14689800" cy="715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AutoNum type="arabicPeriod"/>
            </a:pPr>
            <a:r>
              <a:rPr b="0"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musicians play in time together?</a:t>
            </a:r>
            <a:endParaRPr b="0"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accen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AutoNum type="arabicPeriod"/>
            </a:pPr>
            <a:r>
              <a:rPr b="0"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are the 5 things you need to memorise when you play in a band?</a:t>
            </a:r>
            <a:endParaRPr b="0" sz="36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000">
              <a:solidFill>
                <a:schemeClr val="accent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 SemiBold"/>
              <a:buAutoNum type="arabicPeriod"/>
            </a:pPr>
            <a:r>
              <a:rPr b="0" lang="en-GB" sz="36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musicians communicate with each other on stage?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4488200" y="1683025"/>
            <a:ext cx="9438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019150" y="237575"/>
            <a:ext cx="13515300" cy="16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Which parts need to be heard more than others?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Is this going to be the same throughout the song?</a:t>
            </a:r>
            <a:endParaRPr sz="4000">
              <a:solidFill>
                <a:schemeClr val="dk2"/>
              </a:solidFill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3">
            <a:alphaModFix/>
          </a:blip>
          <a:srcRect b="13277" l="0" r="0" t="0"/>
          <a:stretch/>
        </p:blipFill>
        <p:spPr>
          <a:xfrm>
            <a:off x="328250" y="5265062"/>
            <a:ext cx="4460451" cy="38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14792" l="0" r="0" t="0"/>
          <a:stretch/>
        </p:blipFill>
        <p:spPr>
          <a:xfrm>
            <a:off x="3655788" y="2527073"/>
            <a:ext cx="3894124" cy="331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5">
            <a:alphaModFix/>
          </a:blip>
          <a:srcRect b="13770" l="0" r="0" t="0"/>
          <a:stretch/>
        </p:blipFill>
        <p:spPr>
          <a:xfrm>
            <a:off x="13044075" y="3220325"/>
            <a:ext cx="4460451" cy="384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6">
            <a:alphaModFix/>
          </a:blip>
          <a:srcRect b="13770" l="0" r="0" t="0"/>
          <a:stretch/>
        </p:blipFill>
        <p:spPr>
          <a:xfrm>
            <a:off x="7628200" y="2711781"/>
            <a:ext cx="4460451" cy="384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57850" y="-35975"/>
            <a:ext cx="4606349" cy="431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4" y="-35975"/>
            <a:ext cx="4606346" cy="431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4030250" y="8245100"/>
            <a:ext cx="3145200" cy="888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melody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150" name="Google Shape;150;p19"/>
          <p:cNvSpPr txBox="1"/>
          <p:nvPr>
            <p:ph idx="4294967295" type="subTitle"/>
          </p:nvPr>
        </p:nvSpPr>
        <p:spPr>
          <a:xfrm>
            <a:off x="8474375" y="6755050"/>
            <a:ext cx="3045300" cy="888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rhythm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151" name="Google Shape;151;p19"/>
          <p:cNvSpPr txBox="1"/>
          <p:nvPr>
            <p:ph idx="4294967295" type="subTitle"/>
          </p:nvPr>
        </p:nvSpPr>
        <p:spPr>
          <a:xfrm>
            <a:off x="13540950" y="7106075"/>
            <a:ext cx="2837700" cy="888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chords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152" name="Google Shape;152;p19"/>
          <p:cNvSpPr txBox="1"/>
          <p:nvPr>
            <p:ph idx="4294967295" type="subTitle"/>
          </p:nvPr>
        </p:nvSpPr>
        <p:spPr>
          <a:xfrm>
            <a:off x="985875" y="3394175"/>
            <a:ext cx="3145200" cy="888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bass line</a:t>
            </a:r>
            <a:endParaRPr b="1" sz="4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3019150" y="237575"/>
            <a:ext cx="13515300" cy="162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How are parts balanced in a live performance?</a:t>
            </a:r>
            <a:endParaRPr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</a:rPr>
              <a:t>How are parts balanced on a recording? </a:t>
            </a:r>
            <a:endParaRPr sz="4000">
              <a:solidFill>
                <a:schemeClr val="dk2"/>
              </a:solidFill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7850" y="-35975"/>
            <a:ext cx="4606349" cy="431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" y="-35975"/>
            <a:ext cx="4606346" cy="43184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7519000" y="4155350"/>
            <a:ext cx="3145200" cy="2715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Listening and adjusting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161" name="Google Shape;161;p20"/>
          <p:cNvSpPr txBox="1"/>
          <p:nvPr>
            <p:ph idx="4294967295" type="subTitle"/>
          </p:nvPr>
        </p:nvSpPr>
        <p:spPr>
          <a:xfrm>
            <a:off x="13576850" y="4610300"/>
            <a:ext cx="3636600" cy="888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Reflecting</a:t>
            </a:r>
            <a:endParaRPr b="1" sz="4200">
              <a:solidFill>
                <a:schemeClr val="lt1"/>
              </a:solidFill>
            </a:endParaRPr>
          </a:p>
        </p:txBody>
      </p:sp>
      <p:sp>
        <p:nvSpPr>
          <p:cNvPr id="162" name="Google Shape;162;p20"/>
          <p:cNvSpPr txBox="1"/>
          <p:nvPr>
            <p:ph idx="4294967295" type="subTitle"/>
          </p:nvPr>
        </p:nvSpPr>
        <p:spPr>
          <a:xfrm>
            <a:off x="917950" y="4610300"/>
            <a:ext cx="3145200" cy="1805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4200">
                <a:solidFill>
                  <a:schemeClr val="lt1"/>
                </a:solidFill>
              </a:rPr>
              <a:t>Sound check</a:t>
            </a:r>
            <a:endParaRPr b="1" sz="4200">
              <a:solidFill>
                <a:schemeClr val="lt1"/>
              </a:solidFill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4">
            <a:alphaModFix/>
          </a:blip>
          <a:srcRect b="12808" l="0" r="0" t="0"/>
          <a:stretch/>
        </p:blipFill>
        <p:spPr>
          <a:xfrm>
            <a:off x="4486713" y="6253050"/>
            <a:ext cx="2608725" cy="2274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 b="13277" l="0" r="0" t="0"/>
          <a:stretch/>
        </p:blipFill>
        <p:spPr>
          <a:xfrm>
            <a:off x="10356328" y="6415994"/>
            <a:ext cx="2608723" cy="22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/>
          <p:cNvPicPr preferRelativeResize="0"/>
          <p:nvPr/>
        </p:nvPicPr>
        <p:blipFill rotWithShape="1">
          <a:blip r:embed="rId6">
            <a:alphaModFix/>
          </a:blip>
          <a:srcRect b="13770" l="0" r="0" t="0"/>
          <a:stretch/>
        </p:blipFill>
        <p:spPr>
          <a:xfrm>
            <a:off x="12422525" y="5826432"/>
            <a:ext cx="2258825" cy="19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/>
          <p:cNvPicPr preferRelativeResize="0"/>
          <p:nvPr/>
        </p:nvPicPr>
        <p:blipFill rotWithShape="1">
          <a:blip r:embed="rId7">
            <a:alphaModFix/>
          </a:blip>
          <a:srcRect b="20817" l="0" r="0" t="0"/>
          <a:stretch/>
        </p:blipFill>
        <p:spPr>
          <a:xfrm>
            <a:off x="15904275" y="5826425"/>
            <a:ext cx="2459924" cy="19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/>
        </p:nvSpPr>
        <p:spPr>
          <a:xfrm>
            <a:off x="990550" y="3554450"/>
            <a:ext cx="3000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Before: </a:t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7591600" y="3128150"/>
            <a:ext cx="30000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During: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13576850" y="3554450"/>
            <a:ext cx="3000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7095450" y="7441400"/>
            <a:ext cx="3000000" cy="8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Mixing</a:t>
            </a:r>
            <a:r>
              <a:rPr b="1" lang="en-GB" sz="4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6" name="Google Shape;176;p21"/>
          <p:cNvSpPr txBox="1"/>
          <p:nvPr>
            <p:ph type="title"/>
          </p:nvPr>
        </p:nvSpPr>
        <p:spPr>
          <a:xfrm>
            <a:off x="815900" y="1565700"/>
            <a:ext cx="13201200" cy="715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</a:rPr>
              <a:t>Listen to the track ‘Can’t Stop’ - Red Hot Chilli Peppers (you can find the clip on the worksheet)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b="0" lang="en-GB" sz="3600">
                <a:solidFill>
                  <a:schemeClr val="dk2"/>
                </a:solidFill>
              </a:rPr>
              <a:t>What do you notice about the relative volume of the bass and drums?</a:t>
            </a:r>
            <a:endParaRPr b="0" sz="3600">
              <a:solidFill>
                <a:schemeClr val="dk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b="0" lang="en-GB" sz="3600">
                <a:solidFill>
                  <a:schemeClr val="dk2"/>
                </a:solidFill>
              </a:rPr>
              <a:t>What do you think will happen to the volume of the bass and drums when the vocals come in?</a:t>
            </a:r>
            <a:endParaRPr b="0" sz="3600">
              <a:solidFill>
                <a:schemeClr val="dk2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b="0" lang="en-GB" sz="3600">
                <a:solidFill>
                  <a:schemeClr val="dk2"/>
                </a:solidFill>
              </a:rPr>
              <a:t>What do you think the drummer needs to be really careful about remembering?</a:t>
            </a:r>
            <a:endParaRPr b="0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500">
              <a:solidFill>
                <a:schemeClr val="dk2"/>
              </a:solidFill>
            </a:endParaRPr>
          </a:p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815900" y="325525"/>
            <a:ext cx="13201200" cy="86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solidFill>
                  <a:schemeClr val="dk2"/>
                </a:solidFill>
              </a:rPr>
              <a:t>Balance - listening </a:t>
            </a:r>
            <a:endParaRPr sz="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1255050" y="445125"/>
            <a:ext cx="13798800" cy="1171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 a piece of paper, answer the following questions...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1350550" y="2295450"/>
            <a:ext cx="12293700" cy="4285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balance? 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musicians make sure that their sound is well balanced?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are the three steps musicians take to ensure they have great balance in a performance?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bands ensure they perform in time? 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balance?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do live acts ensure they are balanced?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 SemiBold"/>
              <a:buAutoNum type="arabicPeriod"/>
            </a:pPr>
            <a:r>
              <a:rPr lang="en-GB" sz="35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can you change the balance on a DAW?</a:t>
            </a:r>
            <a:endParaRPr sz="35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