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0287000" cx="18288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5A640F-41B4-4E86-9E68-5AD639800B15}">
  <a:tblStyle styleId="{895A640F-41B4-4E86-9E68-5AD639800B1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ontserrat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everyone! My name is Miss Hummel and together, we will be answering the question: How does human anatomy compare to other animals?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learn about the differences between humans and other animals. We will first learn about vertebrates and invertebrates, followed by the differences of animals who use lungs and gills to breathe. Then, we will briefly compare brains of animals. Finally, we will complete some application questions.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e7aec0a62_46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e7aec0a62_4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now going to pause the video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astronomy?</a:t>
            </a:r>
            <a:endParaRPr/>
          </a:p>
          <a:p>
            <a:pPr indent="0" lvl="0" marL="0" rtl="0" algn="l">
              <a:spcBef>
                <a:spcPts val="0"/>
              </a:spcBef>
              <a:spcAft>
                <a:spcPts val="0"/>
              </a:spcAft>
              <a:buNone/>
            </a:pPr>
            <a:r>
              <a:rPr lang="en-GB"/>
              <a:t>Which is based on scientific evidence, astronomy or astrology?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the video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mark your work, astronomy is the study of all the object sin the universe outside of the Earth.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Astronomy is based on scientific evidence, astrology is not.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e7880b01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e7880b01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now going to pause the video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astronomy?</a:t>
            </a:r>
            <a:endParaRPr/>
          </a:p>
          <a:p>
            <a:pPr indent="0" lvl="0" marL="0" rtl="0" algn="l">
              <a:spcBef>
                <a:spcPts val="0"/>
              </a:spcBef>
              <a:spcAft>
                <a:spcPts val="0"/>
              </a:spcAft>
              <a:buNone/>
            </a:pPr>
            <a:r>
              <a:rPr lang="en-GB"/>
              <a:t>Which is based on scientific evidence, astronomy or astrology?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the video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mark your work, astronomy is the study of all the object sin the universe outside of the Earth.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Astronomy is based on scientific evidence, astrology is not.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e7aec0a62_46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e7aec0a62_46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now going to pause the video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astronomy?</a:t>
            </a:r>
            <a:endParaRPr/>
          </a:p>
          <a:p>
            <a:pPr indent="0" lvl="0" marL="0" rtl="0" algn="l">
              <a:spcBef>
                <a:spcPts val="0"/>
              </a:spcBef>
              <a:spcAft>
                <a:spcPts val="0"/>
              </a:spcAft>
              <a:buNone/>
            </a:pPr>
            <a:r>
              <a:rPr lang="en-GB"/>
              <a:t>Which is based on scientific evidence, astronomy or astrology?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the video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mark your work, astronomy is the study of all the object sin the universe outside of the Earth.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Astronomy is based on scientific evidence, astrology is not.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e7880b01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e7880b01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 is your turn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an organ?</a:t>
            </a:r>
            <a:endParaRPr/>
          </a:p>
          <a:p>
            <a:pPr indent="0" lvl="0" marL="0" rtl="0" algn="l">
              <a:spcBef>
                <a:spcPts val="0"/>
              </a:spcBef>
              <a:spcAft>
                <a:spcPts val="0"/>
              </a:spcAft>
              <a:buNone/>
            </a:pPr>
            <a:r>
              <a:rPr lang="en-GB"/>
              <a:t>What do you need to do to keep your organs healthy?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Pause the video to answer the question. You can resume once you are finished.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e7aec095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e7aec095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 is your turn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an organ?</a:t>
            </a:r>
            <a:endParaRPr/>
          </a:p>
          <a:p>
            <a:pPr indent="0" lvl="0" marL="0" rtl="0" algn="l">
              <a:spcBef>
                <a:spcPts val="0"/>
              </a:spcBef>
              <a:spcAft>
                <a:spcPts val="0"/>
              </a:spcAft>
              <a:buNone/>
            </a:pPr>
            <a:r>
              <a:rPr lang="en-GB"/>
              <a:t>What do you need to do to keep your organs healthy?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Pause the video to answer the question. You can resume once you are finished.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e7aec095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e7aec095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 is your turn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an organ?</a:t>
            </a:r>
            <a:endParaRPr/>
          </a:p>
          <a:p>
            <a:pPr indent="0" lvl="0" marL="0" rtl="0" algn="l">
              <a:spcBef>
                <a:spcPts val="0"/>
              </a:spcBef>
              <a:spcAft>
                <a:spcPts val="0"/>
              </a:spcAft>
              <a:buNone/>
            </a:pPr>
            <a:r>
              <a:rPr lang="en-GB"/>
              <a:t>What do you need to do to keep your organs healthy?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Pause the video to answer the question. You can resume once you are finished.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e7aec095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e7aec095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 is your turn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an organ?</a:t>
            </a:r>
            <a:endParaRPr/>
          </a:p>
          <a:p>
            <a:pPr indent="0" lvl="0" marL="0" rtl="0" algn="l">
              <a:spcBef>
                <a:spcPts val="0"/>
              </a:spcBef>
              <a:spcAft>
                <a:spcPts val="0"/>
              </a:spcAft>
              <a:buNone/>
            </a:pPr>
            <a:r>
              <a:rPr lang="en-GB"/>
              <a:t>What do you need to do to keep your organs healthy?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Pause the video to answer the question. You can resume once you are finished.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e7aec0a62_4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e7aec0a62_4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e7aec0a62_46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e7aec0a62_46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e7aec0a62_46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e7aec0a62_46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e7880b01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e7880b01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now going to pause the video to answer these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astronomy?</a:t>
            </a:r>
            <a:endParaRPr/>
          </a:p>
          <a:p>
            <a:pPr indent="0" lvl="0" marL="0" rtl="0" algn="l">
              <a:spcBef>
                <a:spcPts val="0"/>
              </a:spcBef>
              <a:spcAft>
                <a:spcPts val="0"/>
              </a:spcAft>
              <a:buNone/>
            </a:pPr>
            <a:r>
              <a:rPr lang="en-GB"/>
              <a:t>Which is based on scientific evidence, astronomy or astrology?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the video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mark your work, astronomy is the study of all the object sin the universe outside of the Earth.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Astronomy is based on scientific evidence, astrology is not.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500">
                <a:solidFill>
                  <a:srgbClr val="4B3241"/>
                </a:solidFill>
              </a:rPr>
              <a:t>How does human anatomy compare to other animals?</a:t>
            </a:r>
            <a:endParaRPr sz="6500">
              <a:solidFill>
                <a:srgbClr val="4B3241"/>
              </a:solidFill>
            </a:endParaRPr>
          </a:p>
        </p:txBody>
      </p:sp>
      <p:sp>
        <p:nvSpPr>
          <p:cNvPr id="90" name="Google Shape;90;p15"/>
          <p:cNvSpPr txBox="1"/>
          <p:nvPr>
            <p:ph idx="1" type="body"/>
          </p:nvPr>
        </p:nvSpPr>
        <p:spPr>
          <a:xfrm>
            <a:off x="917950" y="3721250"/>
            <a:ext cx="16452000" cy="51174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000">
                <a:solidFill>
                  <a:srgbClr val="4B3241"/>
                </a:solidFill>
              </a:rPr>
              <a:t>Science - Human Anatomy</a:t>
            </a:r>
            <a:endParaRPr sz="4000">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solidFill>
                  <a:srgbClr val="4B3241"/>
                </a:solidFill>
              </a:rPr>
              <a:t>Miss Hummel</a:t>
            </a:r>
            <a:endParaRPr sz="3600">
              <a:solidFill>
                <a:srgbClr val="4B3241"/>
              </a:solidFill>
            </a:endParaRPr>
          </a:p>
        </p:txBody>
      </p:sp>
      <p:sp>
        <p:nvSpPr>
          <p:cNvPr id="92" name="Google Shape;92;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7" name="Google Shape;157;p24"/>
          <p:cNvSpPr txBox="1"/>
          <p:nvPr>
            <p:ph idx="1" type="subTitle"/>
          </p:nvPr>
        </p:nvSpPr>
        <p:spPr>
          <a:xfrm>
            <a:off x="917950" y="258150"/>
            <a:ext cx="16452000" cy="19413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Now, with the help of those keywords, write at least one similarity and difference between humans and horses.</a:t>
            </a:r>
            <a:endParaRPr sz="4200"/>
          </a:p>
        </p:txBody>
      </p:sp>
      <p:pic>
        <p:nvPicPr>
          <p:cNvPr id="158" name="Google Shape;158;p24"/>
          <p:cNvPicPr preferRelativeResize="0"/>
          <p:nvPr/>
        </p:nvPicPr>
        <p:blipFill>
          <a:blip r:embed="rId3">
            <a:alphaModFix/>
          </a:blip>
          <a:stretch>
            <a:fillRect/>
          </a:stretch>
        </p:blipFill>
        <p:spPr>
          <a:xfrm>
            <a:off x="3965850" y="2428425"/>
            <a:ext cx="3205026" cy="6410074"/>
          </a:xfrm>
          <a:prstGeom prst="rect">
            <a:avLst/>
          </a:prstGeom>
          <a:noFill/>
          <a:ln>
            <a:noFill/>
          </a:ln>
        </p:spPr>
      </p:pic>
      <p:pic>
        <p:nvPicPr>
          <p:cNvPr id="159" name="Google Shape;159;p24"/>
          <p:cNvPicPr preferRelativeResize="0"/>
          <p:nvPr/>
        </p:nvPicPr>
        <p:blipFill>
          <a:blip r:embed="rId4">
            <a:alphaModFix/>
          </a:blip>
          <a:stretch>
            <a:fillRect/>
          </a:stretch>
        </p:blipFill>
        <p:spPr>
          <a:xfrm>
            <a:off x="8273225" y="3850477"/>
            <a:ext cx="5420301" cy="4361651"/>
          </a:xfrm>
          <a:prstGeom prst="rect">
            <a:avLst/>
          </a:prstGeom>
          <a:noFill/>
          <a:ln>
            <a:noFill/>
          </a:ln>
        </p:spPr>
      </p:pic>
      <p:sp>
        <p:nvSpPr>
          <p:cNvPr id="160" name="Google Shape;160;p24"/>
          <p:cNvSpPr txBox="1"/>
          <p:nvPr/>
        </p:nvSpPr>
        <p:spPr>
          <a:xfrm>
            <a:off x="1011775" y="3498425"/>
            <a:ext cx="2687400" cy="3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Skull</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Spine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Ribcage               </a:t>
            </a:r>
            <a:endParaRPr sz="3500">
              <a:latin typeface="Montserrat"/>
              <a:ea typeface="Montserrat"/>
              <a:cs typeface="Montserrat"/>
              <a:sym typeface="Montserrat"/>
            </a:endParaRPr>
          </a:p>
          <a:p>
            <a:pPr indent="0" lvl="0" marL="0" rtl="0" algn="l">
              <a:spcBef>
                <a:spcPts val="0"/>
              </a:spcBef>
              <a:spcAft>
                <a:spcPts val="0"/>
              </a:spcAft>
              <a:buNone/>
            </a:pPr>
            <a:r>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Foot bones</a:t>
            </a:r>
            <a:endParaRPr sz="35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6" name="Google Shape;166;p25"/>
          <p:cNvSpPr txBox="1"/>
          <p:nvPr>
            <p:ph idx="1" type="subTitle"/>
          </p:nvPr>
        </p:nvSpPr>
        <p:spPr>
          <a:xfrm>
            <a:off x="267175" y="258150"/>
            <a:ext cx="17102700" cy="1220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 Look at the two skeletons below. Add the following labels:</a:t>
            </a:r>
            <a:endParaRPr sz="4200"/>
          </a:p>
        </p:txBody>
      </p:sp>
      <p:pic>
        <p:nvPicPr>
          <p:cNvPr id="167" name="Google Shape;167;p25"/>
          <p:cNvPicPr preferRelativeResize="0"/>
          <p:nvPr/>
        </p:nvPicPr>
        <p:blipFill rotWithShape="1">
          <a:blip r:embed="rId3">
            <a:alphaModFix/>
          </a:blip>
          <a:srcRect b="59703" l="52171" r="0" t="0"/>
          <a:stretch/>
        </p:blipFill>
        <p:spPr>
          <a:xfrm>
            <a:off x="4960696" y="2047050"/>
            <a:ext cx="5482497" cy="6726362"/>
          </a:xfrm>
          <a:prstGeom prst="rect">
            <a:avLst/>
          </a:prstGeom>
          <a:noFill/>
          <a:ln>
            <a:noFill/>
          </a:ln>
        </p:spPr>
      </p:pic>
      <p:pic>
        <p:nvPicPr>
          <p:cNvPr id="168" name="Google Shape;168;p25"/>
          <p:cNvPicPr preferRelativeResize="0"/>
          <p:nvPr/>
        </p:nvPicPr>
        <p:blipFill>
          <a:blip r:embed="rId4">
            <a:alphaModFix/>
          </a:blip>
          <a:stretch>
            <a:fillRect/>
          </a:stretch>
        </p:blipFill>
        <p:spPr>
          <a:xfrm>
            <a:off x="12347649" y="1550738"/>
            <a:ext cx="4391824" cy="6880726"/>
          </a:xfrm>
          <a:prstGeom prst="rect">
            <a:avLst/>
          </a:prstGeom>
          <a:noFill/>
          <a:ln>
            <a:noFill/>
          </a:ln>
        </p:spPr>
      </p:pic>
      <p:sp>
        <p:nvSpPr>
          <p:cNvPr id="169" name="Google Shape;169;p25"/>
          <p:cNvSpPr txBox="1"/>
          <p:nvPr/>
        </p:nvSpPr>
        <p:spPr>
          <a:xfrm>
            <a:off x="1011775" y="3498425"/>
            <a:ext cx="2687400" cy="3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Skull</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Spine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Ribcage               </a:t>
            </a:r>
            <a:endParaRPr sz="3500">
              <a:latin typeface="Montserrat"/>
              <a:ea typeface="Montserrat"/>
              <a:cs typeface="Montserrat"/>
              <a:sym typeface="Montserrat"/>
            </a:endParaRPr>
          </a:p>
          <a:p>
            <a:pPr indent="0" lvl="0" marL="0" rtl="0" algn="l">
              <a:spcBef>
                <a:spcPts val="0"/>
              </a:spcBef>
              <a:spcAft>
                <a:spcPts val="0"/>
              </a:spcAft>
              <a:buNone/>
            </a:pPr>
            <a:r>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Foot bones</a:t>
            </a:r>
            <a:endParaRPr sz="35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5" name="Google Shape;175;p26"/>
          <p:cNvSpPr txBox="1"/>
          <p:nvPr>
            <p:ph idx="1" type="subTitle"/>
          </p:nvPr>
        </p:nvSpPr>
        <p:spPr>
          <a:xfrm>
            <a:off x="267175" y="258150"/>
            <a:ext cx="17102700" cy="16209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Now, with the help of those keywords, write at least one similarity and difference between birds and turtles.</a:t>
            </a:r>
            <a:endParaRPr sz="4200"/>
          </a:p>
          <a:p>
            <a:pPr indent="0" lvl="0" marL="0" rtl="0" algn="l">
              <a:spcBef>
                <a:spcPts val="0"/>
              </a:spcBef>
              <a:spcAft>
                <a:spcPts val="0"/>
              </a:spcAft>
              <a:buNone/>
            </a:pPr>
            <a:r>
              <a:t/>
            </a:r>
            <a:endParaRPr sz="4200"/>
          </a:p>
          <a:p>
            <a:pPr indent="0" lvl="0" marL="0" rtl="0" algn="l">
              <a:spcBef>
                <a:spcPts val="0"/>
              </a:spcBef>
              <a:spcAft>
                <a:spcPts val="0"/>
              </a:spcAft>
              <a:buNone/>
            </a:pPr>
            <a:r>
              <a:t/>
            </a:r>
            <a:endParaRPr sz="4200"/>
          </a:p>
        </p:txBody>
      </p:sp>
      <p:pic>
        <p:nvPicPr>
          <p:cNvPr id="176" name="Google Shape;176;p26"/>
          <p:cNvPicPr preferRelativeResize="0"/>
          <p:nvPr/>
        </p:nvPicPr>
        <p:blipFill rotWithShape="1">
          <a:blip r:embed="rId3">
            <a:alphaModFix/>
          </a:blip>
          <a:srcRect b="59703" l="52171" r="0" t="0"/>
          <a:stretch/>
        </p:blipFill>
        <p:spPr>
          <a:xfrm>
            <a:off x="4960696" y="2047050"/>
            <a:ext cx="5482497" cy="6726362"/>
          </a:xfrm>
          <a:prstGeom prst="rect">
            <a:avLst/>
          </a:prstGeom>
          <a:noFill/>
          <a:ln>
            <a:noFill/>
          </a:ln>
        </p:spPr>
      </p:pic>
      <p:pic>
        <p:nvPicPr>
          <p:cNvPr id="177" name="Google Shape;177;p26"/>
          <p:cNvPicPr preferRelativeResize="0"/>
          <p:nvPr/>
        </p:nvPicPr>
        <p:blipFill>
          <a:blip r:embed="rId4">
            <a:alphaModFix/>
          </a:blip>
          <a:stretch>
            <a:fillRect/>
          </a:stretch>
        </p:blipFill>
        <p:spPr>
          <a:xfrm>
            <a:off x="12297574" y="1969850"/>
            <a:ext cx="4391824" cy="6880726"/>
          </a:xfrm>
          <a:prstGeom prst="rect">
            <a:avLst/>
          </a:prstGeom>
          <a:noFill/>
          <a:ln>
            <a:noFill/>
          </a:ln>
        </p:spPr>
      </p:pic>
      <p:sp>
        <p:nvSpPr>
          <p:cNvPr id="178" name="Google Shape;178;p26"/>
          <p:cNvSpPr txBox="1"/>
          <p:nvPr/>
        </p:nvSpPr>
        <p:spPr>
          <a:xfrm>
            <a:off x="1011775" y="3498425"/>
            <a:ext cx="2687400" cy="3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Skull</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Spine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Ribcage               </a:t>
            </a:r>
            <a:endParaRPr sz="3500">
              <a:latin typeface="Montserrat"/>
              <a:ea typeface="Montserrat"/>
              <a:cs typeface="Montserrat"/>
              <a:sym typeface="Montserrat"/>
            </a:endParaRPr>
          </a:p>
          <a:p>
            <a:pPr indent="0" lvl="0" marL="0" rtl="0" algn="l">
              <a:spcBef>
                <a:spcPts val="0"/>
              </a:spcBef>
              <a:spcAft>
                <a:spcPts val="0"/>
              </a:spcAft>
              <a:buNone/>
            </a:pPr>
            <a:r>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Foot bones</a:t>
            </a:r>
            <a:endParaRPr sz="35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8" name="Google Shape;98;p16"/>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Think back to previous knowledge. Draw a line to match the terms:</a:t>
            </a:r>
            <a:endParaRPr b="1" sz="4000">
              <a:solidFill>
                <a:srgbClr val="FFFFFF"/>
              </a:solidFill>
              <a:latin typeface="Montserrat"/>
              <a:ea typeface="Montserrat"/>
              <a:cs typeface="Montserrat"/>
              <a:sym typeface="Montserrat"/>
            </a:endParaRPr>
          </a:p>
        </p:txBody>
      </p:sp>
      <p:graphicFrame>
        <p:nvGraphicFramePr>
          <p:cNvPr id="99" name="Google Shape;99;p16"/>
          <p:cNvGraphicFramePr/>
          <p:nvPr/>
        </p:nvGraphicFramePr>
        <p:xfrm>
          <a:off x="599650" y="3157063"/>
          <a:ext cx="3000000" cy="3000000"/>
        </p:xfrm>
        <a:graphic>
          <a:graphicData uri="http://schemas.openxmlformats.org/drawingml/2006/table">
            <a:tbl>
              <a:tblPr>
                <a:noFill/>
                <a:tableStyleId>{895A640F-41B4-4E86-9E68-5AD639800B15}</a:tableStyleId>
              </a:tblPr>
              <a:tblGrid>
                <a:gridCol w="8049700"/>
                <a:gridCol w="8049700"/>
              </a:tblGrid>
              <a:tr h="2804275">
                <a:tc>
                  <a:txBody>
                    <a:bodyPr/>
                    <a:lstStyle/>
                    <a:p>
                      <a:pPr indent="0" lvl="0" marL="0" rtl="0" algn="ctr">
                        <a:lnSpc>
                          <a:spcPct val="115000"/>
                        </a:lnSpc>
                        <a:spcBef>
                          <a:spcPts val="1200"/>
                        </a:spcBef>
                        <a:spcAft>
                          <a:spcPts val="0"/>
                        </a:spcAft>
                        <a:buNone/>
                      </a:pPr>
                      <a:r>
                        <a:rPr lang="en-GB" sz="5000">
                          <a:latin typeface="Montserrat"/>
                          <a:ea typeface="Montserrat"/>
                          <a:cs typeface="Montserrat"/>
                          <a:sym typeface="Montserrat"/>
                        </a:rPr>
                        <a:t>Endoskeleton</a:t>
                      </a:r>
                      <a:endParaRPr sz="5000">
                        <a:latin typeface="Montserrat"/>
                        <a:ea typeface="Montserrat"/>
                        <a:cs typeface="Montserrat"/>
                        <a:sym typeface="Montserrat"/>
                      </a:endParaRPr>
                    </a:p>
                  </a:txBody>
                  <a:tcPr marT="91425" marB="91425" marR="68575" marL="68575"/>
                </a:tc>
                <a:tc>
                  <a:txBody>
                    <a:bodyPr/>
                    <a:lstStyle/>
                    <a:p>
                      <a:pPr indent="0" lvl="0" marL="0" rtl="0" algn="ctr">
                        <a:lnSpc>
                          <a:spcPct val="115000"/>
                        </a:lnSpc>
                        <a:spcBef>
                          <a:spcPts val="1200"/>
                        </a:spcBef>
                        <a:spcAft>
                          <a:spcPts val="0"/>
                        </a:spcAft>
                        <a:buNone/>
                      </a:pPr>
                      <a:r>
                        <a:rPr lang="en-GB" sz="5000">
                          <a:latin typeface="Montserrat"/>
                          <a:ea typeface="Montserrat"/>
                          <a:cs typeface="Montserrat"/>
                          <a:sym typeface="Montserrat"/>
                        </a:rPr>
                        <a:t>Vertebrate</a:t>
                      </a:r>
                      <a:endParaRPr sz="5000">
                        <a:latin typeface="Montserrat"/>
                        <a:ea typeface="Montserrat"/>
                        <a:cs typeface="Montserrat"/>
                        <a:sym typeface="Montserrat"/>
                      </a:endParaRPr>
                    </a:p>
                  </a:txBody>
                  <a:tcPr marT="91425" marB="91425" marR="68575" marL="68575"/>
                </a:tc>
              </a:tr>
              <a:tr h="1704525">
                <a:tc>
                  <a:txBody>
                    <a:bodyPr/>
                    <a:lstStyle/>
                    <a:p>
                      <a:pPr indent="0" lvl="0" marL="0" rtl="0" algn="ctr">
                        <a:lnSpc>
                          <a:spcPct val="115000"/>
                        </a:lnSpc>
                        <a:spcBef>
                          <a:spcPts val="1200"/>
                        </a:spcBef>
                        <a:spcAft>
                          <a:spcPts val="0"/>
                        </a:spcAft>
                        <a:buNone/>
                      </a:pPr>
                      <a:r>
                        <a:rPr lang="en-GB" sz="5000">
                          <a:latin typeface="Montserrat"/>
                          <a:ea typeface="Montserrat"/>
                          <a:cs typeface="Montserrat"/>
                          <a:sym typeface="Montserrat"/>
                        </a:rPr>
                        <a:t>Exoskeleton</a:t>
                      </a:r>
                      <a:endParaRPr sz="5000">
                        <a:latin typeface="Montserrat"/>
                        <a:ea typeface="Montserrat"/>
                        <a:cs typeface="Montserrat"/>
                        <a:sym typeface="Montserrat"/>
                      </a:endParaRPr>
                    </a:p>
                  </a:txBody>
                  <a:tcPr marT="91425" marB="91425" marR="68575" marL="68575"/>
                </a:tc>
                <a:tc>
                  <a:txBody>
                    <a:bodyPr/>
                    <a:lstStyle/>
                    <a:p>
                      <a:pPr indent="0" lvl="0" marL="0" rtl="0" algn="ctr">
                        <a:lnSpc>
                          <a:spcPct val="115000"/>
                        </a:lnSpc>
                        <a:spcBef>
                          <a:spcPts val="1200"/>
                        </a:spcBef>
                        <a:spcAft>
                          <a:spcPts val="0"/>
                        </a:spcAft>
                        <a:buNone/>
                      </a:pPr>
                      <a:r>
                        <a:rPr lang="en-GB" sz="5000">
                          <a:latin typeface="Montserrat"/>
                          <a:ea typeface="Montserrat"/>
                          <a:cs typeface="Montserrat"/>
                          <a:sym typeface="Montserrat"/>
                        </a:rPr>
                        <a:t>Invertebrate</a:t>
                      </a:r>
                      <a:endParaRPr sz="5000">
                        <a:latin typeface="Montserrat"/>
                        <a:ea typeface="Montserrat"/>
                        <a:cs typeface="Montserrat"/>
                        <a:sym typeface="Montserrat"/>
                      </a:endParaRPr>
                    </a:p>
                  </a:txBody>
                  <a:tcPr marT="91425" marB="91425" marR="68575" marL="6857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5" name="Google Shape;105;p17"/>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Thinking Task:</a:t>
            </a:r>
            <a:endParaRPr b="1" sz="4000">
              <a:solidFill>
                <a:srgbClr val="FFFFFF"/>
              </a:solidFill>
              <a:latin typeface="Montserrat"/>
              <a:ea typeface="Montserrat"/>
              <a:cs typeface="Montserrat"/>
              <a:sym typeface="Montserrat"/>
            </a:endParaRPr>
          </a:p>
        </p:txBody>
      </p:sp>
      <p:sp>
        <p:nvSpPr>
          <p:cNvPr id="106" name="Google Shape;106;p17"/>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 Do all invertebrates have an exoskeleton?</a:t>
            </a:r>
            <a:endParaRPr sz="4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2" name="Google Shape;112;p18"/>
          <p:cNvSpPr txBox="1"/>
          <p:nvPr/>
        </p:nvSpPr>
        <p:spPr>
          <a:xfrm>
            <a:off x="223850" y="105750"/>
            <a:ext cx="17542800" cy="2629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 </a:t>
            </a:r>
            <a:r>
              <a:rPr b="1" lang="en-GB" sz="4000">
                <a:solidFill>
                  <a:srgbClr val="FFFFFF"/>
                </a:solidFill>
                <a:latin typeface="Montserrat"/>
                <a:ea typeface="Montserrat"/>
                <a:cs typeface="Montserrat"/>
                <a:sym typeface="Montserrat"/>
              </a:rPr>
              <a:t>Vertebrates</a:t>
            </a:r>
            <a:r>
              <a:rPr b="1" lang="en-GB" sz="4000">
                <a:solidFill>
                  <a:srgbClr val="FFFFFF"/>
                </a:solidFill>
                <a:latin typeface="Montserrat"/>
                <a:ea typeface="Montserrat"/>
                <a:cs typeface="Montserrat"/>
                <a:sym typeface="Montserrat"/>
              </a:rPr>
              <a:t> and invertebrates are divided into smaller groups. Sort these groups to show which are vertebrates and which are invertebrates.</a:t>
            </a:r>
            <a:endParaRPr b="1" sz="4000">
              <a:solidFill>
                <a:srgbClr val="FFFFFF"/>
              </a:solidFill>
              <a:latin typeface="Montserrat"/>
              <a:ea typeface="Montserrat"/>
              <a:cs typeface="Montserrat"/>
              <a:sym typeface="Montserrat"/>
            </a:endParaRPr>
          </a:p>
        </p:txBody>
      </p:sp>
      <p:graphicFrame>
        <p:nvGraphicFramePr>
          <p:cNvPr id="113" name="Google Shape;113;p18"/>
          <p:cNvGraphicFramePr/>
          <p:nvPr/>
        </p:nvGraphicFramePr>
        <p:xfrm>
          <a:off x="376025" y="4401375"/>
          <a:ext cx="3000000" cy="3000000"/>
        </p:xfrm>
        <a:graphic>
          <a:graphicData uri="http://schemas.openxmlformats.org/drawingml/2006/table">
            <a:tbl>
              <a:tblPr>
                <a:noFill/>
                <a:tableStyleId>{895A640F-41B4-4E86-9E68-5AD639800B15}</a:tableStyleId>
              </a:tblPr>
              <a:tblGrid>
                <a:gridCol w="8771400"/>
                <a:gridCol w="8771400"/>
              </a:tblGrid>
              <a:tr h="617675">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Vertebrates</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Invertebrates</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31083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
        <p:nvSpPr>
          <p:cNvPr id="114" name="Google Shape;114;p18"/>
          <p:cNvSpPr txBox="1"/>
          <p:nvPr/>
        </p:nvSpPr>
        <p:spPr>
          <a:xfrm>
            <a:off x="348100" y="2809525"/>
            <a:ext cx="17542800" cy="1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insects             reptiles                  crustaceans            mammals               arachnids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fish                         birds                    amphibians</a:t>
            </a:r>
            <a:endParaRPr sz="35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0" name="Google Shape;120;p19"/>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Recap Task: For each of the animal groups below, describe the organs they use to breathe.</a:t>
            </a:r>
            <a:endParaRPr b="1" sz="4000">
              <a:solidFill>
                <a:srgbClr val="FFFFFF"/>
              </a:solidFill>
              <a:latin typeface="Montserrat"/>
              <a:ea typeface="Montserrat"/>
              <a:cs typeface="Montserrat"/>
              <a:sym typeface="Montserrat"/>
            </a:endParaRPr>
          </a:p>
        </p:txBody>
      </p:sp>
      <p:sp>
        <p:nvSpPr>
          <p:cNvPr id="121" name="Google Shape;121;p19"/>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200">
                <a:latin typeface="Montserrat"/>
                <a:ea typeface="Montserrat"/>
                <a:cs typeface="Montserrat"/>
                <a:sym typeface="Montserrat"/>
              </a:rPr>
              <a:t>Mammals </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rPr lang="en-GB" sz="4200">
                <a:latin typeface="Montserrat"/>
                <a:ea typeface="Montserrat"/>
                <a:cs typeface="Montserrat"/>
                <a:sym typeface="Montserrat"/>
              </a:rPr>
              <a:t>Reptiles</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rPr lang="en-GB" sz="4200">
                <a:latin typeface="Montserrat"/>
                <a:ea typeface="Montserrat"/>
                <a:cs typeface="Montserrat"/>
                <a:sym typeface="Montserrat"/>
              </a:rPr>
              <a:t>Birds</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rPr lang="en-GB" sz="4200">
                <a:latin typeface="Montserrat"/>
                <a:ea typeface="Montserrat"/>
                <a:cs typeface="Montserrat"/>
                <a:sym typeface="Montserrat"/>
              </a:rPr>
              <a:t>Fish</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t/>
            </a:r>
            <a:endParaRPr sz="4200">
              <a:latin typeface="Montserrat"/>
              <a:ea typeface="Montserrat"/>
              <a:cs typeface="Montserrat"/>
              <a:sym typeface="Montserrat"/>
            </a:endParaRPr>
          </a:p>
          <a:p>
            <a:pPr indent="0" lvl="0" marL="0" rtl="0" algn="l">
              <a:lnSpc>
                <a:spcPct val="115000"/>
              </a:lnSpc>
              <a:spcBef>
                <a:spcPts val="0"/>
              </a:spcBef>
              <a:spcAft>
                <a:spcPts val="0"/>
              </a:spcAft>
              <a:buNone/>
            </a:pPr>
            <a:r>
              <a:rPr lang="en-GB" sz="4200">
                <a:latin typeface="Montserrat"/>
                <a:ea typeface="Montserrat"/>
                <a:cs typeface="Montserrat"/>
                <a:sym typeface="Montserrat"/>
              </a:rPr>
              <a:t>Amphibians</a:t>
            </a:r>
            <a:endParaRPr sz="42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7" name="Google Shape;127;p20"/>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Thinking Task:</a:t>
            </a:r>
            <a:endParaRPr b="1" sz="4000">
              <a:solidFill>
                <a:srgbClr val="FFFFFF"/>
              </a:solidFill>
              <a:latin typeface="Montserrat"/>
              <a:ea typeface="Montserrat"/>
              <a:cs typeface="Montserrat"/>
              <a:sym typeface="Montserrat"/>
            </a:endParaRPr>
          </a:p>
        </p:txBody>
      </p:sp>
      <p:sp>
        <p:nvSpPr>
          <p:cNvPr id="128" name="Google Shape;128;p20"/>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What are some of the similarities between gills and lungs? What are some of the differences?</a:t>
            </a:r>
            <a:endParaRPr sz="4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4" name="Google Shape;134;p21"/>
          <p:cNvSpPr txBox="1"/>
          <p:nvPr/>
        </p:nvSpPr>
        <p:spPr>
          <a:xfrm>
            <a:off x="917950" y="105750"/>
            <a:ext cx="163164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Write whether each statement describes the gills or lungs:</a:t>
            </a:r>
            <a:endParaRPr b="1" sz="4000">
              <a:solidFill>
                <a:srgbClr val="FFFFFF"/>
              </a:solidFill>
              <a:latin typeface="Montserrat"/>
              <a:ea typeface="Montserrat"/>
              <a:cs typeface="Montserrat"/>
              <a:sym typeface="Montserrat"/>
            </a:endParaRPr>
          </a:p>
        </p:txBody>
      </p:sp>
      <p:graphicFrame>
        <p:nvGraphicFramePr>
          <p:cNvPr id="135" name="Google Shape;135;p21"/>
          <p:cNvGraphicFramePr/>
          <p:nvPr/>
        </p:nvGraphicFramePr>
        <p:xfrm>
          <a:off x="1053450" y="2079650"/>
          <a:ext cx="3000000" cy="3000000"/>
        </p:xfrm>
        <a:graphic>
          <a:graphicData uri="http://schemas.openxmlformats.org/drawingml/2006/table">
            <a:tbl>
              <a:tblPr>
                <a:noFill/>
                <a:tableStyleId>{895A640F-41B4-4E86-9E68-5AD639800B15}</a:tableStyleId>
              </a:tblPr>
              <a:tblGrid>
                <a:gridCol w="9259575"/>
                <a:gridCol w="7056925"/>
              </a:tblGrid>
              <a:tr h="835550">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Descriptions</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Lungs or gills?</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8355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Takes in oxygen from air</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8355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Takes in oxygen from water</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8355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Organs of fish</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816125">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Organs of mammals (and other animals)</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8355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Located in chest of animal</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835550">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Located in head of animal</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1" name="Google Shape;141;p22"/>
          <p:cNvSpPr txBox="1"/>
          <p:nvPr/>
        </p:nvSpPr>
        <p:spPr>
          <a:xfrm>
            <a:off x="917950" y="105750"/>
            <a:ext cx="15001200" cy="18342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Answer these questions:</a:t>
            </a:r>
            <a:endParaRPr b="1" sz="4000">
              <a:solidFill>
                <a:srgbClr val="FFFFFF"/>
              </a:solidFill>
              <a:latin typeface="Montserrat"/>
              <a:ea typeface="Montserrat"/>
              <a:cs typeface="Montserrat"/>
              <a:sym typeface="Montserrat"/>
            </a:endParaRPr>
          </a:p>
        </p:txBody>
      </p:sp>
      <p:sp>
        <p:nvSpPr>
          <p:cNvPr id="142" name="Google Shape;142;p22"/>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SzPts val="4000"/>
              <a:buFont typeface="Montserrat"/>
              <a:buAutoNum type="arabicPeriod"/>
            </a:pPr>
            <a:r>
              <a:rPr lang="en-GB" sz="4000">
                <a:latin typeface="Montserrat"/>
                <a:ea typeface="Montserrat"/>
                <a:cs typeface="Montserrat"/>
                <a:sym typeface="Montserrat"/>
              </a:rPr>
              <a:t>What animal has an olfactory bulb that is five times the size of humans? </a:t>
            </a:r>
            <a:endParaRPr sz="4000">
              <a:latin typeface="Montserrat"/>
              <a:ea typeface="Montserrat"/>
              <a:cs typeface="Montserrat"/>
              <a:sym typeface="Montserrat"/>
            </a:endParaRPr>
          </a:p>
          <a:p>
            <a:pPr indent="-482600" lvl="0" marL="457200" rtl="0" algn="l">
              <a:spcBef>
                <a:spcPts val="0"/>
              </a:spcBef>
              <a:spcAft>
                <a:spcPts val="0"/>
              </a:spcAft>
              <a:buSzPts val="4000"/>
              <a:buFont typeface="Montserrat"/>
              <a:buAutoNum type="arabicPeriod"/>
            </a:pPr>
            <a:r>
              <a:rPr lang="en-GB" sz="4000">
                <a:latin typeface="Montserrat"/>
                <a:ea typeface="Montserrat"/>
                <a:cs typeface="Montserrat"/>
                <a:sym typeface="Montserrat"/>
              </a:rPr>
              <a:t>Name two animals that have a larger brain than humans. </a:t>
            </a:r>
            <a:endParaRPr sz="4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8" name="Google Shape;148;p23"/>
          <p:cNvSpPr txBox="1"/>
          <p:nvPr>
            <p:ph idx="1" type="subTitle"/>
          </p:nvPr>
        </p:nvSpPr>
        <p:spPr>
          <a:xfrm>
            <a:off x="917950" y="258150"/>
            <a:ext cx="16452000" cy="19413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 Look at the two skeletons below. Add the following labels to each:</a:t>
            </a:r>
            <a:endParaRPr sz="4200"/>
          </a:p>
        </p:txBody>
      </p:sp>
      <p:pic>
        <p:nvPicPr>
          <p:cNvPr id="149" name="Google Shape;149;p23"/>
          <p:cNvPicPr preferRelativeResize="0"/>
          <p:nvPr/>
        </p:nvPicPr>
        <p:blipFill>
          <a:blip r:embed="rId3">
            <a:alphaModFix/>
          </a:blip>
          <a:stretch>
            <a:fillRect/>
          </a:stretch>
        </p:blipFill>
        <p:spPr>
          <a:xfrm>
            <a:off x="3965850" y="2428425"/>
            <a:ext cx="3205026" cy="6410074"/>
          </a:xfrm>
          <a:prstGeom prst="rect">
            <a:avLst/>
          </a:prstGeom>
          <a:noFill/>
          <a:ln>
            <a:noFill/>
          </a:ln>
        </p:spPr>
      </p:pic>
      <p:pic>
        <p:nvPicPr>
          <p:cNvPr id="150" name="Google Shape;150;p23"/>
          <p:cNvPicPr preferRelativeResize="0"/>
          <p:nvPr/>
        </p:nvPicPr>
        <p:blipFill>
          <a:blip r:embed="rId4">
            <a:alphaModFix/>
          </a:blip>
          <a:stretch>
            <a:fillRect/>
          </a:stretch>
        </p:blipFill>
        <p:spPr>
          <a:xfrm>
            <a:off x="8273225" y="3850477"/>
            <a:ext cx="5420301" cy="4361651"/>
          </a:xfrm>
          <a:prstGeom prst="rect">
            <a:avLst/>
          </a:prstGeom>
          <a:noFill/>
          <a:ln>
            <a:noFill/>
          </a:ln>
        </p:spPr>
      </p:pic>
      <p:sp>
        <p:nvSpPr>
          <p:cNvPr id="151" name="Google Shape;151;p23"/>
          <p:cNvSpPr txBox="1"/>
          <p:nvPr/>
        </p:nvSpPr>
        <p:spPr>
          <a:xfrm>
            <a:off x="1011775" y="3498425"/>
            <a:ext cx="2687400" cy="3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Skull</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Spine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             Ribcage               </a:t>
            </a:r>
            <a:endParaRPr sz="3500">
              <a:latin typeface="Montserrat"/>
              <a:ea typeface="Montserrat"/>
              <a:cs typeface="Montserrat"/>
              <a:sym typeface="Montserrat"/>
            </a:endParaRPr>
          </a:p>
          <a:p>
            <a:pPr indent="0" lvl="0" marL="0" rtl="0" algn="l">
              <a:spcBef>
                <a:spcPts val="0"/>
              </a:spcBef>
              <a:spcAft>
                <a:spcPts val="0"/>
              </a:spcAft>
              <a:buNone/>
            </a:pPr>
            <a:r>
              <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Foot bones</a:t>
            </a:r>
            <a:endParaRPr sz="35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