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4" name="Google Shape;5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11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10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Relationship Id="rId5" Type="http://schemas.openxmlformats.org/officeDocument/2006/relationships/image" Target="../media/image12.png"/><Relationship Id="rId6" Type="http://schemas.openxmlformats.org/officeDocument/2006/relationships/image" Target="../media/image6.png"/><Relationship Id="rId7" Type="http://schemas.openxmlformats.org/officeDocument/2006/relationships/image" Target="../media/image9.png"/><Relationship Id="rId8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8226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73340"/>
                </a:solidFill>
              </a:rPr>
              <a:t>Repeated percentage increase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73340"/>
                </a:solidFill>
              </a:rPr>
              <a:t>Maths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73340"/>
                </a:solidFill>
              </a:rPr>
              <a:t>Mr Clasper</a:t>
            </a:r>
            <a:endParaRPr>
              <a:solidFill>
                <a:srgbClr val="473340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Write a single calculation which would increase 300 by 10%, then 20%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 Increase 200 kg by 5%, then 2%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Which calculations will NOT increase 500 by 10%, followed by another 10%?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/>
          <p:nvPr/>
        </p:nvSpPr>
        <p:spPr>
          <a:xfrm>
            <a:off x="599539" y="3518965"/>
            <a:ext cx="1521561" cy="358973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Repeated percentage increase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793427" y="976950"/>
            <a:ext cx="38916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4572000" y="9248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34" r="0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3" name="Google Shape;43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45" name="Google Shape;45;p7"/>
          <p:cNvSpPr txBox="1"/>
          <p:nvPr/>
        </p:nvSpPr>
        <p:spPr>
          <a:xfrm>
            <a:off x="743782" y="3511402"/>
            <a:ext cx="1442888" cy="37400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11472" l="-8438" r="0" t="-491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46" name="Google Shape;46;p7"/>
          <p:cNvSpPr/>
          <p:nvPr/>
        </p:nvSpPr>
        <p:spPr>
          <a:xfrm>
            <a:off x="2252239" y="3518964"/>
            <a:ext cx="1521561" cy="358973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599539" y="3997370"/>
            <a:ext cx="1521561" cy="358973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2252239" y="3997369"/>
            <a:ext cx="1521561" cy="358973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7"/>
          <p:cNvSpPr txBox="1"/>
          <p:nvPr/>
        </p:nvSpPr>
        <p:spPr>
          <a:xfrm>
            <a:off x="869954" y="4007021"/>
            <a:ext cx="1037201" cy="37400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9675" l="-12351" r="0" t="-483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0" name="Google Shape;50;p7"/>
          <p:cNvSpPr txBox="1"/>
          <p:nvPr/>
        </p:nvSpPr>
        <p:spPr>
          <a:xfrm>
            <a:off x="2444159" y="3520923"/>
            <a:ext cx="1119701" cy="371864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9834" l="-1629" r="0" t="-655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51" name="Google Shape;51;p7"/>
          <p:cNvSpPr txBox="1"/>
          <p:nvPr/>
        </p:nvSpPr>
        <p:spPr>
          <a:xfrm>
            <a:off x="2412388" y="3997369"/>
            <a:ext cx="1232142" cy="371864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9834" l="-10394" r="-3957" t="-655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Repeated percentage increase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5. A town has a population of 40 000. The population increases by 15% each year.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What will the population be in 3 years?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6. Mark invests £7000 in a savings account which offers 6.2% interest per annum. How much will he have after 4 years? Give your answer to the nearest pound.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8" name="Google Shape;58;p8"/>
          <p:cNvSpPr txBox="1"/>
          <p:nvPr/>
        </p:nvSpPr>
        <p:spPr>
          <a:xfrm>
            <a:off x="4830449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7. Alice wants to invest some money for 5 years. She compares the annual interest rates of two bank accounts.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bank account would gain the most interest over 5 years?</a:t>
            </a:r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4830449" y="2120459"/>
            <a:ext cx="1738489" cy="830997"/>
          </a:xfrm>
          <a:prstGeom prst="rect">
            <a:avLst/>
          </a:prstGeom>
          <a:solidFill>
            <a:srgbClr val="FCD6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Standard account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2.3% for two years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1.6% every year after</a:t>
            </a:r>
            <a:endParaRPr/>
          </a:p>
        </p:txBody>
      </p:sp>
      <p:sp>
        <p:nvSpPr>
          <p:cNvPr id="60" name="Google Shape;60;p8"/>
          <p:cNvSpPr txBox="1"/>
          <p:nvPr/>
        </p:nvSpPr>
        <p:spPr>
          <a:xfrm>
            <a:off x="6824797" y="2120459"/>
            <a:ext cx="1738489" cy="830997"/>
          </a:xfrm>
          <a:prstGeom prst="rect">
            <a:avLst/>
          </a:prstGeom>
          <a:solidFill>
            <a:srgbClr val="D9F3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Advance account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3.1% for one year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1.2% every year after</a:t>
            </a:r>
            <a:endParaRPr/>
          </a:p>
        </p:txBody>
      </p:sp>
      <p:sp>
        <p:nvSpPr>
          <p:cNvPr id="61" name="Google Shape;61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2" name="Google Shape;6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3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68" name="Google Shape;68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/>
        </p:nvSpPr>
        <p:spPr>
          <a:xfrm>
            <a:off x="4572000" y="924806"/>
            <a:ext cx="3891600" cy="421869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-3134" r="0" t="-57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5" name="Google Shape;75;p10"/>
          <p:cNvSpPr txBox="1"/>
          <p:nvPr>
            <p:ph type="title"/>
          </p:nvPr>
        </p:nvSpPr>
        <p:spPr>
          <a:xfrm>
            <a:off x="458974" y="446400"/>
            <a:ext cx="6944008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Repeated percentage increase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76" name="Google Shape;76;p10"/>
          <p:cNvSpPr txBox="1"/>
          <p:nvPr/>
        </p:nvSpPr>
        <p:spPr>
          <a:xfrm>
            <a:off x="1045514" y="1549942"/>
            <a:ext cx="1975555" cy="33855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1426" l="-1851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7" name="Google Shape;77;p10"/>
          <p:cNvSpPr txBox="1"/>
          <p:nvPr/>
        </p:nvSpPr>
        <p:spPr>
          <a:xfrm>
            <a:off x="1186625" y="2156249"/>
            <a:ext cx="2866086" cy="33855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3633" l="-1276" r="-1913" t="-545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8" name="Google Shape;78;p10"/>
          <p:cNvSpPr txBox="1"/>
          <p:nvPr/>
        </p:nvSpPr>
        <p:spPr>
          <a:xfrm>
            <a:off x="4703112" y="3283015"/>
            <a:ext cx="3221687" cy="830997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-1135" r="0" t="-220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79" name="Google Shape;79;p10"/>
          <p:cNvSpPr txBox="1"/>
          <p:nvPr/>
        </p:nvSpPr>
        <p:spPr>
          <a:xfrm>
            <a:off x="8015114" y="3926306"/>
            <a:ext cx="322168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£519.75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1" name="Google Shape;81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sp>
        <p:nvSpPr>
          <p:cNvPr id="82" name="Google Shape;82;p10"/>
          <p:cNvSpPr txBox="1"/>
          <p:nvPr>
            <p:ph idx="1" type="body"/>
          </p:nvPr>
        </p:nvSpPr>
        <p:spPr>
          <a:xfrm>
            <a:off x="458975" y="924806"/>
            <a:ext cx="389160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Write a single calculation which would increase 300 by 10%, then 20%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2. Increase 200 kg by 5%, then 2%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Which calculations will NOT increase 500 by 10%, followed by another 10%?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2413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83" name="Google Shape;83;p10"/>
          <p:cNvSpPr/>
          <p:nvPr/>
        </p:nvSpPr>
        <p:spPr>
          <a:xfrm>
            <a:off x="599539" y="3518965"/>
            <a:ext cx="1521561" cy="358973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0"/>
          <p:cNvSpPr txBox="1"/>
          <p:nvPr/>
        </p:nvSpPr>
        <p:spPr>
          <a:xfrm>
            <a:off x="743782" y="3511402"/>
            <a:ext cx="1442888" cy="374001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-11472" l="-8438" r="0" t="-4917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5" name="Google Shape;85;p10"/>
          <p:cNvSpPr/>
          <p:nvPr/>
        </p:nvSpPr>
        <p:spPr>
          <a:xfrm>
            <a:off x="2252239" y="3518964"/>
            <a:ext cx="1521561" cy="358973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599539" y="3997370"/>
            <a:ext cx="1521561" cy="358973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0"/>
          <p:cNvSpPr/>
          <p:nvPr/>
        </p:nvSpPr>
        <p:spPr>
          <a:xfrm>
            <a:off x="2252239" y="3997369"/>
            <a:ext cx="1521561" cy="358973"/>
          </a:xfrm>
          <a:prstGeom prst="rect">
            <a:avLst/>
          </a:prstGeom>
          <a:solidFill>
            <a:srgbClr val="E3E1F3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0"/>
          <p:cNvSpPr txBox="1"/>
          <p:nvPr/>
        </p:nvSpPr>
        <p:spPr>
          <a:xfrm>
            <a:off x="869954" y="4007021"/>
            <a:ext cx="1037201" cy="374001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9675" l="-12351" r="0" t="-4838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89" name="Google Shape;89;p10"/>
          <p:cNvSpPr txBox="1"/>
          <p:nvPr/>
        </p:nvSpPr>
        <p:spPr>
          <a:xfrm>
            <a:off x="2444159" y="3520923"/>
            <a:ext cx="1119701" cy="371864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-9834" l="-1629" r="0" t="-655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0" name="Google Shape;90;p10"/>
          <p:cNvSpPr txBox="1"/>
          <p:nvPr/>
        </p:nvSpPr>
        <p:spPr>
          <a:xfrm>
            <a:off x="2412388" y="3997369"/>
            <a:ext cx="1232142" cy="371864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 b="-9834" l="-10394" r="-3957" t="-655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91" name="Google Shape;91;p10"/>
          <p:cNvSpPr/>
          <p:nvPr/>
        </p:nvSpPr>
        <p:spPr>
          <a:xfrm>
            <a:off x="524541" y="3951378"/>
            <a:ext cx="1662129" cy="485286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0"/>
          <p:cNvSpPr/>
          <p:nvPr/>
        </p:nvSpPr>
        <p:spPr>
          <a:xfrm>
            <a:off x="2213928" y="3940658"/>
            <a:ext cx="1662129" cy="485286"/>
          </a:xfrm>
          <a:prstGeom prst="ellipse">
            <a:avLst/>
          </a:prstGeom>
          <a:noFill/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"/>
          <p:cNvSpPr txBox="1"/>
          <p:nvPr>
            <p:ph idx="1" type="body"/>
          </p:nvPr>
        </p:nvSpPr>
        <p:spPr>
          <a:xfrm>
            <a:off x="458974" y="924806"/>
            <a:ext cx="3893569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5. A town has a population of 40 000. The population increases by 15% each year.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What will the population be in 3 years? 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6. Mark invests £7000 in a savings account which offers 6.2% interest per annum. How much will he have after 4 years? Give your answer to the nearest pound.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98" name="Google Shape;98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343"/>
                </a:solidFill>
              </a:rPr>
              <a:t>Repeated percentage increase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99" name="Google Shape;99;p11"/>
          <p:cNvSpPr txBox="1"/>
          <p:nvPr/>
        </p:nvSpPr>
        <p:spPr>
          <a:xfrm>
            <a:off x="1222422" y="2192681"/>
            <a:ext cx="2758842" cy="3385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23633" l="-1326" r="0" t="-5453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0" name="Google Shape;100;p11"/>
          <p:cNvSpPr txBox="1"/>
          <p:nvPr/>
        </p:nvSpPr>
        <p:spPr>
          <a:xfrm>
            <a:off x="288207" y="4315874"/>
            <a:ext cx="3326206" cy="338554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21426" l="-914" r="0" t="-5356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1" name="Google Shape;101;p11"/>
          <p:cNvSpPr txBox="1"/>
          <p:nvPr/>
        </p:nvSpPr>
        <p:spPr>
          <a:xfrm>
            <a:off x="3558876" y="4315874"/>
            <a:ext cx="111809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£8 904</a:t>
            </a:r>
            <a:endParaRPr/>
          </a:p>
        </p:txBody>
      </p:sp>
      <p:sp>
        <p:nvSpPr>
          <p:cNvPr id="102" name="Google Shape;102;p11"/>
          <p:cNvSpPr txBox="1"/>
          <p:nvPr/>
        </p:nvSpPr>
        <p:spPr>
          <a:xfrm>
            <a:off x="4759174" y="3741606"/>
            <a:ext cx="3326206" cy="461665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9210" l="-182" r="0" t="-131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3" name="Google Shape;103;p11"/>
          <p:cNvSpPr txBox="1"/>
          <p:nvPr/>
        </p:nvSpPr>
        <p:spPr>
          <a:xfrm>
            <a:off x="7021923" y="3741605"/>
            <a:ext cx="3326206" cy="461665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9210" l="-182" r="0" t="-1315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104" name="Google Shape;104;p11"/>
          <p:cNvSpPr txBox="1"/>
          <p:nvPr/>
        </p:nvSpPr>
        <p:spPr>
          <a:xfrm>
            <a:off x="5237080" y="4203270"/>
            <a:ext cx="332620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Standard has most interest</a:t>
            </a:r>
            <a:endParaRPr/>
          </a:p>
        </p:txBody>
      </p:sp>
      <p:sp>
        <p:nvSpPr>
          <p:cNvPr id="105" name="Google Shape;105;p11"/>
          <p:cNvSpPr txBox="1"/>
          <p:nvPr/>
        </p:nvSpPr>
        <p:spPr>
          <a:xfrm>
            <a:off x="4830449" y="924806"/>
            <a:ext cx="3988697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7. Alice wants to invest some money for 5 years. She compares the annual interest rates of two bank accounts.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bank account would gain the most interest over 5 years?</a:t>
            </a:r>
            <a:endParaRPr/>
          </a:p>
        </p:txBody>
      </p:sp>
      <p:sp>
        <p:nvSpPr>
          <p:cNvPr id="106" name="Google Shape;106;p11"/>
          <p:cNvSpPr txBox="1"/>
          <p:nvPr/>
        </p:nvSpPr>
        <p:spPr>
          <a:xfrm>
            <a:off x="4830449" y="2120459"/>
            <a:ext cx="1738489" cy="830997"/>
          </a:xfrm>
          <a:prstGeom prst="rect">
            <a:avLst/>
          </a:prstGeom>
          <a:solidFill>
            <a:srgbClr val="FCD6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Standard account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2.3% for two years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1.6% every year after</a:t>
            </a:r>
            <a:endParaRPr/>
          </a:p>
        </p:txBody>
      </p:sp>
      <p:sp>
        <p:nvSpPr>
          <p:cNvPr id="107" name="Google Shape;107;p11"/>
          <p:cNvSpPr txBox="1"/>
          <p:nvPr/>
        </p:nvSpPr>
        <p:spPr>
          <a:xfrm>
            <a:off x="6824797" y="2120459"/>
            <a:ext cx="1738489" cy="830997"/>
          </a:xfrm>
          <a:prstGeom prst="rect">
            <a:avLst/>
          </a:prstGeom>
          <a:solidFill>
            <a:srgbClr val="D9F3F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Advance account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3.1% for one year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1.2% every year after</a:t>
            </a:r>
            <a:endParaRPr/>
          </a:p>
        </p:txBody>
      </p:sp>
      <p:sp>
        <p:nvSpPr>
          <p:cNvPr id="108" name="Google Shape;108;p11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9" name="Google Shape;109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