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dba03f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dba03f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855654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855654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ddba03d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ddba03d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ddba03d7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ddba03d7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dba03d0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dba03d0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dba03d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ddba03d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ddba03d7b_0_9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ddba03d7b_0_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ddba03d7b_0_6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ddba03d7b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Atomic structure review lesson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Atomic Structure &amp; the Periodic Table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Patel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9620" l="0" r="0" t="0"/>
          <a:stretch/>
        </p:blipFill>
        <p:spPr>
          <a:xfrm>
            <a:off x="1050525" y="40050"/>
            <a:ext cx="16186947" cy="91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>
            <p:ph type="title"/>
          </p:nvPr>
        </p:nvSpPr>
        <p:spPr>
          <a:xfrm>
            <a:off x="976250" y="578150"/>
            <a:ext cx="15413400" cy="10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Atoms and Subatomic particle </a:t>
            </a:r>
            <a:r>
              <a:rPr lang="en-GB">
                <a:solidFill>
                  <a:schemeClr val="accent6"/>
                </a:solidFill>
              </a:rPr>
              <a:t>key facts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817775" y="1365950"/>
            <a:ext cx="15711000" cy="6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Elements are made of one type of atom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Protons: +1, mass 1, nucleus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Neutrons: 0, mass 1, nucleus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Electrons: -1, mass 1/2000, shells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Atomic mass = number of protons and neutrons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Atomic number = number of protons (same as electrons)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Isotope - same number of protons and a different number of neutrons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3916" y="1365956"/>
            <a:ext cx="2486025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83936" y="4577000"/>
            <a:ext cx="2486025" cy="22500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1279650" y="7633250"/>
            <a:ext cx="16757100" cy="134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Relative atomic mass = </a:t>
            </a:r>
            <a:r>
              <a:rPr lang="en-GB" sz="29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(% of isotope 1 x mass</a:t>
            </a:r>
            <a:r>
              <a:rPr baseline="-25000" lang="en-GB" sz="29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en-GB" sz="2900" u="sng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+ </a:t>
            </a:r>
            <a:r>
              <a:rPr lang="en-GB" sz="2900" u="sng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(% of isotope 2 x mass</a:t>
            </a:r>
            <a:r>
              <a:rPr baseline="-25000" lang="en-GB" sz="2900" u="sng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2900" u="sng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2900" u="sng">
              <a:solidFill>
                <a:srgbClr val="0096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   	     											   </a:t>
            </a:r>
            <a:r>
              <a:rPr lang="en-GB" sz="2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 									</a:t>
            </a:r>
            <a:r>
              <a:rPr lang="en-GB" sz="2900">
                <a:solidFill>
                  <a:srgbClr val="00968C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976250" y="578150"/>
            <a:ext cx="14222100" cy="10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Molecules and ions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817775" y="1594550"/>
            <a:ext cx="15899100" cy="6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Diatomic molecule = two atoms joined together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First electron shell = 2 electrons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Second and third electron shells = 8 electrons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Metals lose electrons from their outer shell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Non-metals gain electrons to their outer shell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Metals form positive ions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Non-metals form negative ions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Ion - an atom that has lost or gained outer shell electrons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2837327" y="4497880"/>
            <a:ext cx="3523500" cy="32787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13319517" y="4936855"/>
            <a:ext cx="2559000" cy="24009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13922562" y="5475166"/>
            <a:ext cx="1353000" cy="1324200"/>
          </a:xfrm>
          <a:prstGeom prst="ellipse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" name="Google Shape;109;p17"/>
          <p:cNvGrpSpPr/>
          <p:nvPr/>
        </p:nvGrpSpPr>
        <p:grpSpPr>
          <a:xfrm>
            <a:off x="13196770" y="4803666"/>
            <a:ext cx="2803608" cy="2682154"/>
            <a:chOff x="9859250" y="2636288"/>
            <a:chExt cx="4788400" cy="4580963"/>
          </a:xfrm>
        </p:grpSpPr>
        <p:sp>
          <p:nvSpPr>
            <p:cNvPr id="110" name="Google Shape;110;p17"/>
            <p:cNvSpPr/>
            <p:nvPr/>
          </p:nvSpPr>
          <p:spPr>
            <a:xfrm>
              <a:off x="9859250" y="5158200"/>
              <a:ext cx="442500" cy="444900"/>
            </a:xfrm>
            <a:prstGeom prst="ellipse">
              <a:avLst/>
            </a:prstGeom>
            <a:solidFill>
              <a:srgbClr val="00968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9859250" y="4355250"/>
              <a:ext cx="442500" cy="444900"/>
            </a:xfrm>
            <a:prstGeom prst="ellipse">
              <a:avLst/>
            </a:prstGeom>
            <a:solidFill>
              <a:srgbClr val="00968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1909375" y="6772350"/>
              <a:ext cx="442500" cy="444900"/>
            </a:xfrm>
            <a:prstGeom prst="ellipse">
              <a:avLst/>
            </a:prstGeom>
            <a:solidFill>
              <a:srgbClr val="00968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2474700" y="6746100"/>
              <a:ext cx="442500" cy="444900"/>
            </a:xfrm>
            <a:prstGeom prst="ellipse">
              <a:avLst/>
            </a:prstGeom>
            <a:solidFill>
              <a:srgbClr val="00968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14205150" y="4987400"/>
              <a:ext cx="442500" cy="444900"/>
            </a:xfrm>
            <a:prstGeom prst="ellipse">
              <a:avLst/>
            </a:prstGeom>
            <a:solidFill>
              <a:srgbClr val="00968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14205150" y="4355250"/>
              <a:ext cx="442500" cy="444900"/>
            </a:xfrm>
            <a:prstGeom prst="ellipse">
              <a:avLst/>
            </a:prstGeom>
            <a:solidFill>
              <a:srgbClr val="00968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12351875" y="2636288"/>
              <a:ext cx="442500" cy="444900"/>
            </a:xfrm>
            <a:prstGeom prst="ellipse">
              <a:avLst/>
            </a:prstGeom>
            <a:solidFill>
              <a:srgbClr val="00968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11707775" y="2636288"/>
              <a:ext cx="442500" cy="444900"/>
            </a:xfrm>
            <a:prstGeom prst="ellipse">
              <a:avLst/>
            </a:prstGeom>
            <a:solidFill>
              <a:srgbClr val="00968C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" name="Google Shape;118;p17"/>
          <p:cNvGrpSpPr/>
          <p:nvPr/>
        </p:nvGrpSpPr>
        <p:grpSpPr>
          <a:xfrm>
            <a:off x="14469032" y="5335161"/>
            <a:ext cx="259084" cy="1548852"/>
            <a:chOff x="12032200" y="3544050"/>
            <a:chExt cx="442500" cy="2645350"/>
          </a:xfrm>
        </p:grpSpPr>
        <p:sp>
          <p:nvSpPr>
            <p:cNvPr id="119" name="Google Shape;119;p17"/>
            <p:cNvSpPr/>
            <p:nvPr/>
          </p:nvSpPr>
          <p:spPr>
            <a:xfrm>
              <a:off x="12032200" y="5744500"/>
              <a:ext cx="442500" cy="444900"/>
            </a:xfrm>
            <a:prstGeom prst="ellipse">
              <a:avLst/>
            </a:prstGeom>
            <a:solidFill>
              <a:srgbClr val="F03C7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2032200" y="3544050"/>
              <a:ext cx="442500" cy="444900"/>
            </a:xfrm>
            <a:prstGeom prst="ellipse">
              <a:avLst/>
            </a:prstGeom>
            <a:solidFill>
              <a:srgbClr val="F03C7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7"/>
          <p:cNvGrpSpPr/>
          <p:nvPr/>
        </p:nvGrpSpPr>
        <p:grpSpPr>
          <a:xfrm>
            <a:off x="12684428" y="4392785"/>
            <a:ext cx="3828292" cy="3472776"/>
            <a:chOff x="8984200" y="1934525"/>
            <a:chExt cx="6538500" cy="5931300"/>
          </a:xfrm>
        </p:grpSpPr>
        <p:sp>
          <p:nvSpPr>
            <p:cNvPr id="122" name="Google Shape;122;p17"/>
            <p:cNvSpPr/>
            <p:nvPr/>
          </p:nvSpPr>
          <p:spPr>
            <a:xfrm>
              <a:off x="11803600" y="1934525"/>
              <a:ext cx="442500" cy="444900"/>
            </a:xfrm>
            <a:prstGeom prst="ellipse">
              <a:avLst/>
            </a:prstGeom>
            <a:solidFill>
              <a:srgbClr val="786EC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2413200" y="1934525"/>
              <a:ext cx="442500" cy="444900"/>
            </a:xfrm>
            <a:prstGeom prst="ellipse">
              <a:avLst/>
            </a:prstGeom>
            <a:solidFill>
              <a:srgbClr val="786EC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15080200" y="4982525"/>
              <a:ext cx="442500" cy="444900"/>
            </a:xfrm>
            <a:prstGeom prst="ellipse">
              <a:avLst/>
            </a:prstGeom>
            <a:solidFill>
              <a:srgbClr val="786EC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15080200" y="4372925"/>
              <a:ext cx="442500" cy="444900"/>
            </a:xfrm>
            <a:prstGeom prst="ellipse">
              <a:avLst/>
            </a:prstGeom>
            <a:solidFill>
              <a:srgbClr val="786EC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8984200" y="4372925"/>
              <a:ext cx="442500" cy="444900"/>
            </a:xfrm>
            <a:prstGeom prst="ellipse">
              <a:avLst/>
            </a:prstGeom>
            <a:solidFill>
              <a:srgbClr val="786EC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8984200" y="5134925"/>
              <a:ext cx="442500" cy="444900"/>
            </a:xfrm>
            <a:prstGeom prst="ellipse">
              <a:avLst/>
            </a:prstGeom>
            <a:solidFill>
              <a:srgbClr val="786EC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2489400" y="7420925"/>
              <a:ext cx="442500" cy="444900"/>
            </a:xfrm>
            <a:prstGeom prst="ellipse">
              <a:avLst/>
            </a:prstGeom>
            <a:solidFill>
              <a:srgbClr val="786EC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11879800" y="7420925"/>
              <a:ext cx="442500" cy="444900"/>
            </a:xfrm>
            <a:prstGeom prst="ellipse">
              <a:avLst/>
            </a:prstGeom>
            <a:solidFill>
              <a:srgbClr val="786EC8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519050" y="578150"/>
            <a:ext cx="10960200" cy="10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Periodic table</a:t>
            </a:r>
            <a:r>
              <a:rPr lang="en-GB">
                <a:solidFill>
                  <a:schemeClr val="accent6"/>
                </a:solidFill>
              </a:rPr>
              <a:t> key facts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519050" y="1442150"/>
            <a:ext cx="17295600" cy="69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Metals on the left, non-metals on the right of the staircase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Groups = columns, elements have similar properties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Group =  number represents the number of electrons on the outer shell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Periods = rows (represent number of electron shells)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Group 1 - reactivity increases as you go down the group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Group 7 - reactivity decreases as you go down the group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Noble gases - unreactive, full outer shell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Group 7 melting and boiling points - increase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900"/>
              <a:buFont typeface="Montserrat"/>
              <a:buChar char="●"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Group 1 - low density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12294750" y="1287925"/>
            <a:ext cx="5488500" cy="66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Do:</a:t>
            </a:r>
            <a:endParaRPr b="1" sz="30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Start with the key facts you don’t know!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images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colour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keywords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Keep it concise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 precise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them neat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them!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Don’t</a:t>
            </a:r>
            <a:endParaRPr b="1" sz="3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full sentences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Char char="●"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Rush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917950" y="1821100"/>
            <a:ext cx="10686900" cy="291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Create at least 5 flashcards using the key facts shown at the start of today’s lesson. You must choose 5 facts you’d forgotten or find it difficult to remember.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917950" y="1757050"/>
            <a:ext cx="172833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 Sulphur has 2 naturally occurring isotopes: </a:t>
            </a:r>
            <a:endParaRPr/>
          </a:p>
          <a:p>
            <a:pPr indent="228600" lvl="0" marL="1143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94.99% of mass number 32.   5.01% of mass number 34.   </a:t>
            </a:r>
            <a:endParaRPr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relative atomic mass of Sulphur. Give your answer to 1 decimal place.</a:t>
            </a:r>
            <a:endParaRPr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  Copper has two naturally occurring isotopes. </a:t>
            </a:r>
            <a:endParaRPr/>
          </a:p>
          <a:p>
            <a:pPr indent="-228600" lvl="0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69% of all Copper has a mass number of 63.  31% of all Copper has a mass number of 65</a:t>
            </a:r>
            <a:endParaRPr/>
          </a:p>
          <a:p>
            <a:pPr indent="457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  Calculate RAM to 3 significant figures.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695000" y="2212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7" name="Google Shape;157;p21"/>
          <p:cNvSpPr txBox="1"/>
          <p:nvPr>
            <p:ph idx="1" type="body"/>
          </p:nvPr>
        </p:nvSpPr>
        <p:spPr>
          <a:xfrm>
            <a:off x="918000" y="1120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3</a:t>
            </a:r>
            <a:r>
              <a:rPr lang="en-GB" sz="3000"/>
              <a:t>.		Magnesium has three naturally occurring isotopes.</a:t>
            </a:r>
            <a:endParaRPr sz="3000"/>
          </a:p>
          <a:p>
            <a:pPr indent="228600" lvl="0" marL="1143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79% of all Magnesium is Mg</a:t>
            </a:r>
            <a:r>
              <a:rPr baseline="30000" lang="en-GB" sz="3000"/>
              <a:t>24 </a:t>
            </a:r>
            <a:endParaRPr baseline="30000" sz="3000"/>
          </a:p>
          <a:p>
            <a:pPr indent="228600" lvl="0" marL="1143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11% of all Magnesium is Mg</a:t>
            </a:r>
            <a:r>
              <a:rPr baseline="30000" lang="en-GB" sz="3000"/>
              <a:t>25 </a:t>
            </a:r>
            <a:r>
              <a:rPr lang="en-GB" sz="3000"/>
              <a:t>   </a:t>
            </a:r>
            <a:endParaRPr sz="3000"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10% of all Magnesium is Mg</a:t>
            </a:r>
            <a:r>
              <a:rPr baseline="30000" lang="en-GB" sz="3000"/>
              <a:t>26</a:t>
            </a:r>
            <a:endParaRPr sz="3000"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Calculate the RAM of Mg. Give your answer to 3 significant figures </a:t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4.			Silicon has 3 naturally occurring isotopes. Calculate the RAM to 3 decimal places. </a:t>
            </a:r>
            <a:endParaRPr sz="3000"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92% of Silicon is Si </a:t>
            </a:r>
            <a:r>
              <a:rPr baseline="30000" lang="en-GB" sz="3000"/>
              <a:t>28</a:t>
            </a:r>
            <a:endParaRPr baseline="30000" sz="3000"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5.5% of all Silicon is Si</a:t>
            </a:r>
            <a:r>
              <a:rPr baseline="30000" lang="en-GB" sz="3000"/>
              <a:t>29</a:t>
            </a:r>
            <a:r>
              <a:rPr lang="en-GB" sz="3000"/>
              <a:t> </a:t>
            </a:r>
            <a:endParaRPr sz="3000"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2.5% of the sample is Si</a:t>
            </a:r>
            <a:r>
              <a:rPr baseline="30000" lang="en-GB" sz="3000"/>
              <a:t>30</a:t>
            </a:r>
            <a:endParaRPr baseline="30000" sz="3000"/>
          </a:p>
          <a:p>
            <a:pPr indent="4572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