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85CC4C-2FF0-4B37-8F7C-6CDC2E17FAB0}">
  <a:tblStyle styleId="{1685CC4C-2FF0-4B37-8F7C-6CDC2E17FA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7adf31d03_1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7adf31d03_1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7adf31d03_1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7adf31d03_1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79ffc7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79ffc7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b3853dd2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b3853dd2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7adf31d03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7adf31d0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b9dbb7727_4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8b9dbb7727_4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7adf31d03_1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97adf31d03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b3853dd22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b3853dd22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b3853dd22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b3853dd22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7adf31d03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97adf31d03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8"/>
            <a:ext cx="4719200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3" name="Google Shape;113;p2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5" name="Google Shape;115;p2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ctrTitle"/>
          </p:nvPr>
        </p:nvSpPr>
        <p:spPr>
          <a:xfrm>
            <a:off x="917950" y="2876300"/>
            <a:ext cx="15898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school rules (Part </a:t>
            </a:r>
            <a:r>
              <a:rPr lang="en-GB">
                <a:solidFill>
                  <a:srgbClr val="4B3241"/>
                </a:solidFill>
              </a:rPr>
              <a:t>1/</a:t>
            </a:r>
            <a:r>
              <a:rPr lang="en-GB">
                <a:solidFill>
                  <a:srgbClr val="4B3241"/>
                </a:solidFill>
              </a:rPr>
              <a:t>3)</a:t>
            </a:r>
            <a:endParaRPr>
              <a:solidFill>
                <a:srgbClr val="4B3241"/>
              </a:solidFill>
            </a:endParaRPr>
          </a:p>
          <a:p>
            <a:pPr indent="-609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>
                <a:solidFill>
                  <a:srgbClr val="4B3241"/>
                </a:solidFill>
              </a:rPr>
              <a:t>Using devoir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1" name="Google Shape;151;p27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52" name="Google Shape;152;p27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Williams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17336375" y="8904750"/>
            <a:ext cx="1013100" cy="1363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/>
          <p:nvPr>
            <p:ph idx="1" type="body"/>
          </p:nvPr>
        </p:nvSpPr>
        <p:spPr>
          <a:xfrm>
            <a:off x="524950" y="274907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Je</a:t>
            </a:r>
            <a:r>
              <a:rPr lang="en-GB" sz="3500"/>
              <a:t> doi</a:t>
            </a:r>
            <a:r>
              <a:rPr b="1" lang="en-GB" sz="3500"/>
              <a:t>s</a:t>
            </a:r>
            <a:r>
              <a:rPr b="1" lang="en-GB" sz="3500"/>
              <a:t> </a:t>
            </a:r>
            <a:r>
              <a:rPr lang="en-GB" sz="3500"/>
              <a:t>port</a:t>
            </a:r>
            <a:r>
              <a:rPr b="1" lang="en-GB" sz="3500"/>
              <a:t>er </a:t>
            </a:r>
            <a:r>
              <a:rPr lang="en-GB" sz="3500"/>
              <a:t>l’uniforme scolaire</a:t>
            </a:r>
            <a:endParaRPr sz="2800"/>
          </a:p>
        </p:txBody>
      </p:sp>
      <p:sp>
        <p:nvSpPr>
          <p:cNvPr id="272" name="Google Shape;272;p36"/>
          <p:cNvSpPr txBox="1"/>
          <p:nvPr>
            <p:ph idx="1" type="body"/>
          </p:nvPr>
        </p:nvSpPr>
        <p:spPr>
          <a:xfrm>
            <a:off x="246238" y="671690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</a:t>
            </a:r>
            <a:r>
              <a:rPr lang="en-GB" sz="3500"/>
              <a:t> must </a:t>
            </a:r>
            <a:r>
              <a:rPr i="1" lang="en-GB" sz="3500"/>
              <a:t>wear school uniform</a:t>
            </a:r>
            <a:br>
              <a:rPr lang="en-GB" sz="3500"/>
            </a:br>
            <a:endParaRPr sz="2800"/>
          </a:p>
        </p:txBody>
      </p:sp>
      <p:cxnSp>
        <p:nvCxnSpPr>
          <p:cNvPr id="273" name="Google Shape;273;p36"/>
          <p:cNvCxnSpPr/>
          <p:nvPr/>
        </p:nvCxnSpPr>
        <p:spPr>
          <a:xfrm flipH="1">
            <a:off x="9024550" y="2891925"/>
            <a:ext cx="53400" cy="502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74" name="Google Shape;274;p36"/>
          <p:cNvSpPr txBox="1"/>
          <p:nvPr>
            <p:ph type="title"/>
          </p:nvPr>
        </p:nvSpPr>
        <p:spPr>
          <a:xfrm>
            <a:off x="917950" y="8900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Devoir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5" name="Google Shape;275;p36"/>
          <p:cNvSpPr txBox="1"/>
          <p:nvPr>
            <p:ph type="title"/>
          </p:nvPr>
        </p:nvSpPr>
        <p:spPr>
          <a:xfrm>
            <a:off x="3356350" y="8900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-  have to / must (irregular verb)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6" name="Google Shape;276;p36"/>
          <p:cNvSpPr txBox="1"/>
          <p:nvPr>
            <p:ph idx="1" type="body"/>
          </p:nvPr>
        </p:nvSpPr>
        <p:spPr>
          <a:xfrm>
            <a:off x="9668950" y="2749075"/>
            <a:ext cx="8149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Nous</a:t>
            </a:r>
            <a:r>
              <a:rPr b="1" lang="en-GB" sz="3500"/>
              <a:t>      </a:t>
            </a:r>
            <a:r>
              <a:rPr lang="en-GB" sz="3500"/>
              <a:t> </a:t>
            </a:r>
            <a:r>
              <a:rPr b="1" lang="en-GB" sz="3500"/>
              <a:t>devons</a:t>
            </a:r>
            <a:r>
              <a:rPr b="1" lang="en-GB" sz="3500"/>
              <a:t>          </a:t>
            </a:r>
            <a:r>
              <a:rPr lang="en-GB" sz="3500"/>
              <a:t>port</a:t>
            </a:r>
            <a:r>
              <a:rPr b="1" lang="en-GB" sz="3500"/>
              <a:t>er </a:t>
            </a:r>
            <a:r>
              <a:rPr lang="en-GB" sz="3500"/>
              <a:t>des                     </a:t>
            </a:r>
            <a:endParaRPr sz="2800"/>
          </a:p>
        </p:txBody>
      </p:sp>
      <p:sp>
        <p:nvSpPr>
          <p:cNvPr id="277" name="Google Shape;277;p36"/>
          <p:cNvSpPr txBox="1"/>
          <p:nvPr>
            <p:ph idx="1" type="body"/>
          </p:nvPr>
        </p:nvSpPr>
        <p:spPr>
          <a:xfrm>
            <a:off x="9009238" y="671690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We </a:t>
            </a:r>
            <a:r>
              <a:rPr lang="en-GB" sz="3500"/>
              <a:t>must not wear </a:t>
            </a:r>
            <a:br>
              <a:rPr lang="en-GB" sz="3500"/>
            </a:br>
            <a:r>
              <a:rPr lang="en-GB" sz="3500"/>
              <a:t>jewellery</a:t>
            </a:r>
            <a:endParaRPr sz="2800"/>
          </a:p>
        </p:txBody>
      </p:sp>
      <p:sp>
        <p:nvSpPr>
          <p:cNvPr id="278" name="Google Shape;278;p36"/>
          <p:cNvSpPr txBox="1"/>
          <p:nvPr>
            <p:ph idx="1" type="body"/>
          </p:nvPr>
        </p:nvSpPr>
        <p:spPr>
          <a:xfrm>
            <a:off x="10964350" y="2749075"/>
            <a:ext cx="1557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ne</a:t>
            </a:r>
            <a:r>
              <a:rPr lang="en-GB" sz="3500"/>
              <a:t> </a:t>
            </a:r>
            <a:r>
              <a:rPr b="1" lang="en-GB" sz="3500"/>
              <a:t>    </a:t>
            </a:r>
            <a:r>
              <a:rPr lang="en-GB" sz="3500"/>
              <a:t> </a:t>
            </a:r>
            <a:endParaRPr sz="2800"/>
          </a:p>
        </p:txBody>
      </p:sp>
      <p:sp>
        <p:nvSpPr>
          <p:cNvPr id="279" name="Google Shape;279;p36"/>
          <p:cNvSpPr txBox="1"/>
          <p:nvPr>
            <p:ph idx="1" type="body"/>
          </p:nvPr>
        </p:nvSpPr>
        <p:spPr>
          <a:xfrm>
            <a:off x="13555150" y="2749075"/>
            <a:ext cx="1557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pas</a:t>
            </a:r>
            <a:r>
              <a:rPr lang="en-GB" sz="3500"/>
              <a:t> </a:t>
            </a:r>
            <a:r>
              <a:rPr b="1" lang="en-GB" sz="3500"/>
              <a:t>    </a:t>
            </a:r>
            <a:r>
              <a:rPr lang="en-GB" sz="3500"/>
              <a:t> </a:t>
            </a:r>
            <a:endParaRPr sz="2800"/>
          </a:p>
        </p:txBody>
      </p:sp>
      <p:pic>
        <p:nvPicPr>
          <p:cNvPr id="280" name="Google Shape;2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150" y="3619850"/>
            <a:ext cx="1557000" cy="27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1750" y="3940375"/>
            <a:ext cx="1711000" cy="23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6"/>
          <p:cNvSpPr txBox="1"/>
          <p:nvPr/>
        </p:nvSpPr>
        <p:spPr>
          <a:xfrm>
            <a:off x="15857075" y="3525625"/>
            <a:ext cx="2613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bijoux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>
            <p:ph type="title"/>
          </p:nvPr>
        </p:nvSpPr>
        <p:spPr>
          <a:xfrm>
            <a:off x="536950" y="509050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Everyone must vs Students must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88" name="Google Shape;288;p37"/>
          <p:cNvCxnSpPr/>
          <p:nvPr/>
        </p:nvCxnSpPr>
        <p:spPr>
          <a:xfrm flipH="1">
            <a:off x="8356325" y="2024700"/>
            <a:ext cx="15900" cy="485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descr="a group of children" id="289" name="Google Shape;28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5687" y="3306937"/>
            <a:ext cx="2011500" cy="16287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7"/>
          <p:cNvSpPr txBox="1"/>
          <p:nvPr>
            <p:ph idx="1" type="body"/>
          </p:nvPr>
        </p:nvSpPr>
        <p:spPr>
          <a:xfrm>
            <a:off x="851925" y="2737838"/>
            <a:ext cx="8358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everyone </a:t>
            </a:r>
            <a:endParaRPr sz="38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800"/>
              <a:t>=</a:t>
            </a:r>
            <a:endParaRPr sz="38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800"/>
              <a:t>tout le monde</a:t>
            </a:r>
            <a:endParaRPr sz="3800"/>
          </a:p>
        </p:txBody>
      </p:sp>
      <p:pic>
        <p:nvPicPr>
          <p:cNvPr id="291" name="Google Shape;29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7289" y="3624516"/>
            <a:ext cx="569379" cy="114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925" y="3296701"/>
            <a:ext cx="569373" cy="11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8746" y="3421899"/>
            <a:ext cx="569379" cy="114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7"/>
          <p:cNvSpPr txBox="1"/>
          <p:nvPr/>
        </p:nvSpPr>
        <p:spPr>
          <a:xfrm>
            <a:off x="1166650" y="6004025"/>
            <a:ext cx="75858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Everyone must 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= 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tout le monde doi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37"/>
          <p:cNvSpPr txBox="1"/>
          <p:nvPr>
            <p:ph idx="1" type="body"/>
          </p:nvPr>
        </p:nvSpPr>
        <p:spPr>
          <a:xfrm>
            <a:off x="9310125" y="2737838"/>
            <a:ext cx="8358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students</a:t>
            </a:r>
            <a:endParaRPr sz="38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800"/>
              <a:t>=</a:t>
            </a:r>
            <a:endParaRPr sz="38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800"/>
              <a:t>les étudiants</a:t>
            </a:r>
            <a:endParaRPr sz="3800"/>
          </a:p>
        </p:txBody>
      </p:sp>
      <p:sp>
        <p:nvSpPr>
          <p:cNvPr id="296" name="Google Shape;296;p37"/>
          <p:cNvSpPr txBox="1"/>
          <p:nvPr/>
        </p:nvSpPr>
        <p:spPr>
          <a:xfrm>
            <a:off x="9701050" y="6004025"/>
            <a:ext cx="75858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Students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must 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étudiants doi</a:t>
            </a: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vent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/>
          <p:nvPr>
            <p:ph type="title"/>
          </p:nvPr>
        </p:nvSpPr>
        <p:spPr>
          <a:xfrm>
            <a:off x="549300" y="890050"/>
            <a:ext cx="161406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</a:rPr>
              <a:t>School rules - using devoir</a:t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>
              <a:solidFill>
                <a:schemeClr val="dk2"/>
              </a:solidFill>
            </a:endParaRPr>
          </a:p>
        </p:txBody>
      </p:sp>
      <p:graphicFrame>
        <p:nvGraphicFramePr>
          <p:cNvPr id="302" name="Google Shape;302;p38"/>
          <p:cNvGraphicFramePr/>
          <p:nvPr/>
        </p:nvGraphicFramePr>
        <p:xfrm>
          <a:off x="952500" y="262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{1685CC4C-2FF0-4B37-8F7C-6CDC2E17FAB0}</a:tableStyleId>
              </a:tblPr>
              <a:tblGrid>
                <a:gridCol w="10345100"/>
                <a:gridCol w="4753075"/>
              </a:tblGrid>
              <a:tr h="1252400">
                <a:tc>
                  <a:txBody>
                    <a:bodyPr/>
                    <a:lstStyle/>
                    <a:p>
                      <a:pPr indent="-450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500"/>
                        <a:buFont typeface="Montserrat"/>
                        <a:buAutoNum type="arabicPeriod"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(general) must = 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Everyone must = 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3..  Students must = 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The modal verb devoir is followed by the 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0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Students must do their homework =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3" name="Google Shape;303;p38"/>
          <p:cNvSpPr txBox="1"/>
          <p:nvPr/>
        </p:nvSpPr>
        <p:spPr>
          <a:xfrm>
            <a:off x="11395425" y="2782050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doit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11395475" y="3998625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Tout le monde doit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11342675" y="5215200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étudiants doivent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11395475" y="6360825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11395475" y="7503825"/>
            <a:ext cx="4635300" cy="11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étudiants doivent faire les devoirs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peti</a:t>
            </a:r>
            <a:r>
              <a:rPr lang="en-GB" sz="6000" strike="sng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a tall boy and a small boy with arrow pointing to the small boy" id="159" name="Google Shape;159;p28"/>
          <p:cNvGrpSpPr/>
          <p:nvPr/>
        </p:nvGrpSpPr>
        <p:grpSpPr>
          <a:xfrm>
            <a:off x="2070908" y="3967468"/>
            <a:ext cx="2228564" cy="2634124"/>
            <a:chOff x="1199148" y="1347764"/>
            <a:chExt cx="1423730" cy="1953519"/>
          </a:xfrm>
        </p:grpSpPr>
        <p:pic>
          <p:nvPicPr>
            <p:cNvPr descr="tall boy" id="160" name="Google Shape;160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9148" y="134776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161" name="Google Shape;161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6404" y="2048334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28"/>
            <p:cNvSpPr/>
            <p:nvPr/>
          </p:nvSpPr>
          <p:spPr>
            <a:xfrm>
              <a:off x="2151840" y="1347764"/>
              <a:ext cx="315600" cy="6360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cap="flat" cmpd="sng" w="1270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3" name="Google Shape;163;p28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gran</a:t>
            </a:r>
            <a:r>
              <a:rPr lang="en-GB" sz="6000" strike="sng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tall boy and a small boy with the arrow pointing to the tall boy" id="164" name="Google Shape;164;p28"/>
          <p:cNvGrpSpPr/>
          <p:nvPr/>
        </p:nvGrpSpPr>
        <p:grpSpPr>
          <a:xfrm>
            <a:off x="13136730" y="3875423"/>
            <a:ext cx="2194372" cy="2711288"/>
            <a:chOff x="12297240" y="3985624"/>
            <a:chExt cx="1667202" cy="1953519"/>
          </a:xfrm>
        </p:grpSpPr>
        <p:pic>
          <p:nvPicPr>
            <p:cNvPr descr="tall boy" id="165" name="Google Shape;165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97240" y="398562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166" name="Google Shape;166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121605" y="4674695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28"/>
            <p:cNvSpPr/>
            <p:nvPr/>
          </p:nvSpPr>
          <p:spPr>
            <a:xfrm flipH="1" rot="5400000">
              <a:off x="13373892" y="3932082"/>
              <a:ext cx="409500" cy="77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8" name="Google Shape;168;p28"/>
          <p:cNvSpPr txBox="1"/>
          <p:nvPr/>
        </p:nvSpPr>
        <p:spPr>
          <a:xfrm>
            <a:off x="7016850" y="1676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</a:t>
            </a:r>
            <a:r>
              <a:rPr lang="en-GB" sz="6000" strike="sng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rossword with words" id="170" name="Google Shape;17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8660" y="7242165"/>
            <a:ext cx="3135462" cy="187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72" name="Google Shape;172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55362" y="3024494"/>
            <a:ext cx="666750" cy="94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73" name="Google Shape;173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37012" y="6193369"/>
            <a:ext cx="666750" cy="94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74" name="Google Shape;17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865112" y="2199444"/>
            <a:ext cx="666750" cy="9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1528854" y="3381253"/>
            <a:ext cx="2837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rrow pointing to the right" id="181" name="Google Shape;18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580" y="2946260"/>
            <a:ext cx="1198955" cy="124891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/>
        </p:nvSpPr>
        <p:spPr>
          <a:xfrm>
            <a:off x="6472755" y="5195670"/>
            <a:ext cx="5078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Pourqu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?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9"/>
          <p:cNvSpPr/>
          <p:nvPr/>
        </p:nvSpPr>
        <p:spPr>
          <a:xfrm>
            <a:off x="8165375" y="64370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[why?]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13768156" y="1183657"/>
            <a:ext cx="2837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</a:t>
            </a: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number three" id="185" name="Google Shape;18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98737" y="2494221"/>
            <a:ext cx="1376525" cy="23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/>
        </p:nvSpPr>
        <p:spPr>
          <a:xfrm>
            <a:off x="6788250" y="533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oi 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/>
        </p:nvSpPr>
        <p:spPr>
          <a:xfrm>
            <a:off x="3885838" y="87392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oi 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7676038" y="889000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SFC 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6057146" y="6762699"/>
            <a:ext cx="3105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b="1"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oy with hand on chest" id="194" name="Google Shape;19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2950" y="4048651"/>
            <a:ext cx="1075000" cy="251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/>
          <p:nvPr/>
        </p:nvSpPr>
        <p:spPr>
          <a:xfrm>
            <a:off x="8248651" y="6762700"/>
            <a:ext cx="4129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/>
        </p:nvSpPr>
        <p:spPr>
          <a:xfrm>
            <a:off x="3885838" y="87392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oi 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7676038" y="889000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 SFC 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5251371" y="6721924"/>
            <a:ext cx="3105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8248651" y="6762700"/>
            <a:ext cx="4129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9976" y="4847954"/>
            <a:ext cx="912128" cy="138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9575" y="4564500"/>
            <a:ext cx="912128" cy="138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8072" y="4621191"/>
            <a:ext cx="912128" cy="1382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p32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{1685CC4C-2FF0-4B37-8F7C-6CDC2E17FAB0}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être à l’heure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on time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 les devoirs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 homework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porter l’uniforme scolaire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wear school uniform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mâcher du chewing-gum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chew gum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utiliser les portables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use mobile phones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porter des bijoux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wear jewellery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 maquiller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wear makeup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avoir des piercings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have body piercings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apprendre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learn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enseigner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teach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2" name="Google Shape;2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2"/>
          <p:cNvSpPr txBox="1"/>
          <p:nvPr/>
        </p:nvSpPr>
        <p:spPr>
          <a:xfrm>
            <a:off x="15142975" y="3130825"/>
            <a:ext cx="2633700" cy="5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infinitive can also be translated by the gerund.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Faire les devoirs - to do homework AND do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ing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homework.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9" name="Google Shape;219;p33"/>
          <p:cNvSpPr txBox="1"/>
          <p:nvPr>
            <p:ph type="title"/>
          </p:nvPr>
        </p:nvSpPr>
        <p:spPr>
          <a:xfrm>
            <a:off x="917950" y="8900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Devoir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4347450" y="7243300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people in general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21" name="Google Shape;221;p33"/>
          <p:cNvSpPr txBox="1"/>
          <p:nvPr>
            <p:ph idx="1" type="body"/>
          </p:nvPr>
        </p:nvSpPr>
        <p:spPr>
          <a:xfrm>
            <a:off x="5295200" y="2770275"/>
            <a:ext cx="2049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On</a:t>
            </a:r>
            <a:r>
              <a:rPr lang="en-GB" sz="3500"/>
              <a:t> doi</a:t>
            </a:r>
            <a:r>
              <a:rPr b="1" lang="en-GB" sz="3500"/>
              <a:t>t</a:t>
            </a:r>
            <a:endParaRPr b="1" sz="2800"/>
          </a:p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7611350" y="27702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You must, you have to</a:t>
            </a:r>
            <a:endParaRPr b="1" sz="2800"/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5100" y="4444414"/>
            <a:ext cx="1225650" cy="185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0450" y="4063414"/>
            <a:ext cx="1225650" cy="185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4000" y="4139614"/>
            <a:ext cx="1225650" cy="185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 txBox="1"/>
          <p:nvPr>
            <p:ph type="title"/>
          </p:nvPr>
        </p:nvSpPr>
        <p:spPr>
          <a:xfrm>
            <a:off x="3356350" y="8900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-  to have to / must (irregular verb)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2" name="Google Shape;232;p34"/>
          <p:cNvSpPr txBox="1"/>
          <p:nvPr>
            <p:ph idx="1" type="body"/>
          </p:nvPr>
        </p:nvSpPr>
        <p:spPr>
          <a:xfrm>
            <a:off x="918000" y="2354788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Use </a:t>
            </a:r>
            <a:r>
              <a:rPr b="1" lang="en-GB" sz="3500"/>
              <a:t>devoir</a:t>
            </a:r>
            <a:r>
              <a:rPr lang="en-GB" sz="3500"/>
              <a:t> with an infinitive to say what someone must do: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33" name="Google Shape;233;p34"/>
          <p:cNvSpPr txBox="1"/>
          <p:nvPr>
            <p:ph idx="1" type="body"/>
          </p:nvPr>
        </p:nvSpPr>
        <p:spPr>
          <a:xfrm>
            <a:off x="524950" y="3587275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On</a:t>
            </a:r>
            <a:r>
              <a:rPr lang="en-GB" sz="3500"/>
              <a:t> doi</a:t>
            </a:r>
            <a:r>
              <a:rPr b="1" lang="en-GB" sz="3500"/>
              <a:t>t</a:t>
            </a:r>
            <a:r>
              <a:rPr b="1" lang="en-GB" sz="3500"/>
              <a:t> </a:t>
            </a:r>
            <a:r>
              <a:rPr lang="en-GB" sz="3500"/>
              <a:t>port</a:t>
            </a:r>
            <a:r>
              <a:rPr b="1" lang="en-GB" sz="3500"/>
              <a:t>er </a:t>
            </a:r>
            <a:r>
              <a:rPr lang="en-GB" sz="3500"/>
              <a:t>l’uniforme scolaire</a:t>
            </a:r>
            <a:endParaRPr sz="2800"/>
          </a:p>
        </p:txBody>
      </p:sp>
      <p:sp>
        <p:nvSpPr>
          <p:cNvPr id="234" name="Google Shape;234;p34"/>
          <p:cNvSpPr txBox="1"/>
          <p:nvPr>
            <p:ph idx="1" type="body"/>
          </p:nvPr>
        </p:nvSpPr>
        <p:spPr>
          <a:xfrm>
            <a:off x="246238" y="755510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You</a:t>
            </a:r>
            <a:r>
              <a:rPr i="1" lang="en-GB" sz="3500"/>
              <a:t> (general)</a:t>
            </a:r>
            <a:r>
              <a:rPr lang="en-GB" sz="3500"/>
              <a:t> must </a:t>
            </a:r>
            <a:r>
              <a:rPr i="1" lang="en-GB" sz="3500"/>
              <a:t>wear school uniform</a:t>
            </a:r>
            <a:br>
              <a:rPr lang="en-GB" sz="3500"/>
            </a:br>
            <a:endParaRPr sz="2800"/>
          </a:p>
        </p:txBody>
      </p:sp>
      <p:cxnSp>
        <p:nvCxnSpPr>
          <p:cNvPr id="235" name="Google Shape;235;p34"/>
          <p:cNvCxnSpPr/>
          <p:nvPr/>
        </p:nvCxnSpPr>
        <p:spPr>
          <a:xfrm flipH="1">
            <a:off x="9024550" y="3730125"/>
            <a:ext cx="53400" cy="502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36" name="Google Shape;236;p34"/>
          <p:cNvSpPr txBox="1"/>
          <p:nvPr>
            <p:ph type="title"/>
          </p:nvPr>
        </p:nvSpPr>
        <p:spPr>
          <a:xfrm>
            <a:off x="917950" y="8900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Devoir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7" name="Google Shape;237;p34"/>
          <p:cNvSpPr txBox="1"/>
          <p:nvPr>
            <p:ph type="title"/>
          </p:nvPr>
        </p:nvSpPr>
        <p:spPr>
          <a:xfrm>
            <a:off x="3356350" y="8900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-  have to / must (irregular verb)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8" name="Google Shape;238;p34"/>
          <p:cNvSpPr txBox="1"/>
          <p:nvPr>
            <p:ph idx="1" type="body"/>
          </p:nvPr>
        </p:nvSpPr>
        <p:spPr>
          <a:xfrm>
            <a:off x="9668950" y="3587275"/>
            <a:ext cx="8149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On </a:t>
            </a:r>
            <a:r>
              <a:rPr b="1" lang="en-GB" sz="3500"/>
              <a:t>      </a:t>
            </a:r>
            <a:r>
              <a:rPr lang="en-GB" sz="3500"/>
              <a:t> doi</a:t>
            </a:r>
            <a:r>
              <a:rPr b="1" lang="en-GB" sz="3500"/>
              <a:t>t          </a:t>
            </a:r>
            <a:r>
              <a:rPr lang="en-GB" sz="3500"/>
              <a:t>port</a:t>
            </a:r>
            <a:r>
              <a:rPr b="1" lang="en-GB" sz="3500"/>
              <a:t>er </a:t>
            </a:r>
            <a:r>
              <a:rPr lang="en-GB" sz="3500"/>
              <a:t>des bijoux</a:t>
            </a:r>
            <a:endParaRPr sz="2800"/>
          </a:p>
        </p:txBody>
      </p:sp>
      <p:sp>
        <p:nvSpPr>
          <p:cNvPr id="239" name="Google Shape;239;p34"/>
          <p:cNvSpPr txBox="1"/>
          <p:nvPr>
            <p:ph idx="1" type="body"/>
          </p:nvPr>
        </p:nvSpPr>
        <p:spPr>
          <a:xfrm>
            <a:off x="9009238" y="755510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You</a:t>
            </a:r>
            <a:r>
              <a:rPr i="1" lang="en-GB" sz="3500"/>
              <a:t> (general)</a:t>
            </a:r>
            <a:r>
              <a:rPr lang="en-GB" sz="3500"/>
              <a:t> must not wear </a:t>
            </a:r>
            <a:br>
              <a:rPr lang="en-GB" sz="3500"/>
            </a:br>
            <a:r>
              <a:rPr lang="en-GB" sz="3500"/>
              <a:t>jewellery</a:t>
            </a:r>
            <a:endParaRPr sz="2800"/>
          </a:p>
        </p:txBody>
      </p:sp>
      <p:sp>
        <p:nvSpPr>
          <p:cNvPr id="240" name="Google Shape;240;p34"/>
          <p:cNvSpPr txBox="1"/>
          <p:nvPr>
            <p:ph idx="1" type="body"/>
          </p:nvPr>
        </p:nvSpPr>
        <p:spPr>
          <a:xfrm>
            <a:off x="10354750" y="3587275"/>
            <a:ext cx="1557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ne</a:t>
            </a:r>
            <a:r>
              <a:rPr lang="en-GB" sz="3500"/>
              <a:t> </a:t>
            </a:r>
            <a:r>
              <a:rPr b="1" lang="en-GB" sz="3500"/>
              <a:t>    </a:t>
            </a:r>
            <a:r>
              <a:rPr lang="en-GB" sz="3500"/>
              <a:t> </a:t>
            </a:r>
            <a:endParaRPr sz="2800"/>
          </a:p>
        </p:txBody>
      </p:sp>
      <p:sp>
        <p:nvSpPr>
          <p:cNvPr id="241" name="Google Shape;241;p34"/>
          <p:cNvSpPr txBox="1"/>
          <p:nvPr>
            <p:ph idx="1" type="body"/>
          </p:nvPr>
        </p:nvSpPr>
        <p:spPr>
          <a:xfrm>
            <a:off x="12335950" y="3587275"/>
            <a:ext cx="1557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pas</a:t>
            </a:r>
            <a:r>
              <a:rPr lang="en-GB" sz="3500"/>
              <a:t> </a:t>
            </a:r>
            <a:r>
              <a:rPr b="1" lang="en-GB" sz="3500"/>
              <a:t>    </a:t>
            </a:r>
            <a:r>
              <a:rPr lang="en-GB" sz="3500"/>
              <a:t> </a:t>
            </a:r>
            <a:endParaRPr sz="2800"/>
          </a:p>
        </p:txBody>
      </p:sp>
      <p:pic>
        <p:nvPicPr>
          <p:cNvPr id="242" name="Google Shape;2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150" y="4458050"/>
            <a:ext cx="1557000" cy="27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9350" y="4631237"/>
            <a:ext cx="1711000" cy="23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>
            <p:ph type="title"/>
          </p:nvPr>
        </p:nvSpPr>
        <p:spPr>
          <a:xfrm>
            <a:off x="536950" y="509050"/>
            <a:ext cx="1249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Devoir in the present tense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9" name="Google Shape;249;p35"/>
          <p:cNvSpPr txBox="1"/>
          <p:nvPr>
            <p:ph idx="1" type="body"/>
          </p:nvPr>
        </p:nvSpPr>
        <p:spPr>
          <a:xfrm>
            <a:off x="1887450" y="2472525"/>
            <a:ext cx="6610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800"/>
              <a:t>Je doi</a:t>
            </a:r>
            <a:r>
              <a:rPr b="1" lang="en-GB" sz="3800"/>
              <a:t>s</a:t>
            </a:r>
            <a:r>
              <a:rPr lang="en-GB" sz="3800"/>
              <a:t> - I must</a:t>
            </a:r>
            <a:endParaRPr sz="3800"/>
          </a:p>
        </p:txBody>
      </p:sp>
      <p:sp>
        <p:nvSpPr>
          <p:cNvPr id="250" name="Google Shape;250;p35"/>
          <p:cNvSpPr txBox="1"/>
          <p:nvPr>
            <p:ph idx="1" type="body"/>
          </p:nvPr>
        </p:nvSpPr>
        <p:spPr>
          <a:xfrm>
            <a:off x="1887450" y="3787550"/>
            <a:ext cx="6907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800"/>
              <a:t>Tu doi</a:t>
            </a:r>
            <a:r>
              <a:rPr b="1" lang="en-GB" sz="3800"/>
              <a:t>s</a:t>
            </a:r>
            <a:r>
              <a:rPr lang="en-GB" sz="3800"/>
              <a:t> - You must</a:t>
            </a:r>
            <a:endParaRPr sz="3800"/>
          </a:p>
        </p:txBody>
      </p:sp>
      <p:pic>
        <p:nvPicPr>
          <p:cNvPr id="251" name="Google Shape;251;p35"/>
          <p:cNvPicPr preferRelativeResize="0"/>
          <p:nvPr/>
        </p:nvPicPr>
        <p:blipFill rotWithShape="1">
          <a:blip r:embed="rId3">
            <a:alphaModFix/>
          </a:blip>
          <a:srcRect b="0" l="-12770" r="12769" t="0"/>
          <a:stretch/>
        </p:blipFill>
        <p:spPr>
          <a:xfrm>
            <a:off x="460750" y="1880989"/>
            <a:ext cx="596525" cy="125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75" y="3282600"/>
            <a:ext cx="1426766" cy="125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675" y="4831212"/>
            <a:ext cx="1606192" cy="122763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5"/>
          <p:cNvSpPr txBox="1"/>
          <p:nvPr>
            <p:ph idx="1" type="body"/>
          </p:nvPr>
        </p:nvSpPr>
        <p:spPr>
          <a:xfrm>
            <a:off x="1887450" y="5139525"/>
            <a:ext cx="9954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800"/>
              <a:t>Il/Elle doi</a:t>
            </a:r>
            <a:r>
              <a:rPr b="1" lang="en-GB" sz="3800"/>
              <a:t>t</a:t>
            </a:r>
            <a:r>
              <a:rPr lang="en-GB" sz="3800"/>
              <a:t> - He/she must</a:t>
            </a:r>
            <a:endParaRPr sz="3800"/>
          </a:p>
        </p:txBody>
      </p:sp>
      <p:sp>
        <p:nvSpPr>
          <p:cNvPr id="255" name="Google Shape;255;p35"/>
          <p:cNvSpPr txBox="1"/>
          <p:nvPr>
            <p:ph idx="1" type="body"/>
          </p:nvPr>
        </p:nvSpPr>
        <p:spPr>
          <a:xfrm>
            <a:off x="10879050" y="3711350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800"/>
              <a:t>Vous dev</a:t>
            </a:r>
            <a:r>
              <a:rPr b="1" lang="en-GB" sz="3800"/>
              <a:t>ez</a:t>
            </a:r>
            <a:r>
              <a:rPr lang="en-GB" sz="3800"/>
              <a:t> - You (pl) must</a:t>
            </a:r>
            <a:endParaRPr sz="3800"/>
          </a:p>
        </p:txBody>
      </p:sp>
      <p:cxnSp>
        <p:nvCxnSpPr>
          <p:cNvPr id="256" name="Google Shape;256;p35"/>
          <p:cNvCxnSpPr/>
          <p:nvPr/>
        </p:nvCxnSpPr>
        <p:spPr>
          <a:xfrm flipH="1">
            <a:off x="8813525" y="2024700"/>
            <a:ext cx="15900" cy="485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57" name="Google Shape;257;p35"/>
          <p:cNvSpPr txBox="1"/>
          <p:nvPr>
            <p:ph idx="1" type="body"/>
          </p:nvPr>
        </p:nvSpPr>
        <p:spPr>
          <a:xfrm>
            <a:off x="10955250" y="5235350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800"/>
              <a:t>Ils/Elles doiv</a:t>
            </a:r>
            <a:r>
              <a:rPr b="1" lang="en-GB" sz="3800"/>
              <a:t>ent</a:t>
            </a:r>
            <a:r>
              <a:rPr lang="en-GB" sz="3800"/>
              <a:t> - They must</a:t>
            </a:r>
            <a:endParaRPr sz="3800"/>
          </a:p>
        </p:txBody>
      </p:sp>
      <p:pic>
        <p:nvPicPr>
          <p:cNvPr descr="a group of children" id="258" name="Google Shape;258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03076" y="4758775"/>
            <a:ext cx="1516168" cy="122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/>
          <p:nvPr>
            <p:ph idx="1" type="body"/>
          </p:nvPr>
        </p:nvSpPr>
        <p:spPr>
          <a:xfrm>
            <a:off x="10879050" y="2492150"/>
            <a:ext cx="995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800"/>
              <a:t>Nous dev</a:t>
            </a:r>
            <a:r>
              <a:rPr b="1" lang="en-GB" sz="3800"/>
              <a:t>ons</a:t>
            </a:r>
            <a:r>
              <a:rPr lang="en-GB" sz="3800"/>
              <a:t> - We must</a:t>
            </a:r>
            <a:endParaRPr sz="3800"/>
          </a:p>
        </p:txBody>
      </p:sp>
      <p:pic>
        <p:nvPicPr>
          <p:cNvPr id="260" name="Google Shape;260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20200" y="3443081"/>
            <a:ext cx="1737176" cy="123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26100" y="2159952"/>
            <a:ext cx="1516174" cy="115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6650" y="6630902"/>
            <a:ext cx="424749" cy="73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2125" y="6420897"/>
            <a:ext cx="424745" cy="73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09927" y="6501101"/>
            <a:ext cx="424749" cy="7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 txBox="1"/>
          <p:nvPr>
            <p:ph idx="1" type="body"/>
          </p:nvPr>
        </p:nvSpPr>
        <p:spPr>
          <a:xfrm>
            <a:off x="1922225" y="6534400"/>
            <a:ext cx="8358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800"/>
              <a:t>On doi</a:t>
            </a:r>
            <a:r>
              <a:rPr b="1" lang="en-GB" sz="3800"/>
              <a:t>t</a:t>
            </a:r>
            <a:r>
              <a:rPr lang="en-GB" sz="3800"/>
              <a:t> - You (general) </a:t>
            </a:r>
            <a:br>
              <a:rPr lang="en-GB" sz="3800"/>
            </a:br>
            <a:r>
              <a:rPr lang="en-GB" sz="3800"/>
              <a:t>					must</a:t>
            </a:r>
            <a:endParaRPr sz="3800"/>
          </a:p>
        </p:txBody>
      </p:sp>
      <p:sp>
        <p:nvSpPr>
          <p:cNvPr id="266" name="Google Shape;266;p35"/>
          <p:cNvSpPr txBox="1"/>
          <p:nvPr>
            <p:ph idx="1" type="body"/>
          </p:nvPr>
        </p:nvSpPr>
        <p:spPr>
          <a:xfrm>
            <a:off x="9468000" y="7030500"/>
            <a:ext cx="8002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Use </a:t>
            </a:r>
            <a:r>
              <a:rPr b="1" lang="en-GB" sz="3500"/>
              <a:t>the conjugated form of devoir</a:t>
            </a:r>
            <a:r>
              <a:rPr lang="en-GB" sz="3500"/>
              <a:t> with an </a:t>
            </a:r>
            <a:r>
              <a:rPr b="1" lang="en-GB" sz="3500"/>
              <a:t>infinitive</a:t>
            </a:r>
            <a:r>
              <a:rPr lang="en-GB" sz="3500"/>
              <a:t> to say what someone must do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