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10287000" cx="18288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2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3a8a13d3a_0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e3a8a13d3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d151494a7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8d151494a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151494a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8d151494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3a8a13d3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e3a8a13d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3a8a13d3a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e3a8a13d3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3a8a13d3a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e3a8a13d3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3a8a13d3a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e3a8a13d3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3a8a13d3a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e3a8a13d3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6" name="Google Shape;56;p1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0" name="Google Shape;60;p1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en-GB">
                <a:solidFill>
                  <a:srgbClr val="4B3241"/>
                </a:solidFill>
              </a:rPr>
            </a:br>
            <a:r>
              <a:rPr lang="en-GB" sz="6000">
                <a:solidFill>
                  <a:srgbClr val="4B3241"/>
                </a:solidFill>
              </a:rPr>
              <a:t>Listening and Understanding</a:t>
            </a:r>
            <a:br>
              <a:rPr lang="en-GB" sz="6000">
                <a:solidFill>
                  <a:srgbClr val="4B3241"/>
                </a:solidFill>
              </a:rPr>
            </a:br>
            <a:r>
              <a:rPr lang="en-GB" sz="6000">
                <a:solidFill>
                  <a:srgbClr val="4B3241"/>
                </a:solidFill>
              </a:rPr>
              <a:t>Cultural Dance</a:t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600">
                <a:solidFill>
                  <a:srgbClr val="4B3241"/>
                </a:solidFill>
              </a:rPr>
              <a:t>Communication and Language: Celebrations – Applying Learning 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2800">
                <a:solidFill>
                  <a:srgbClr val="4B3241"/>
                </a:solidFill>
              </a:rPr>
              <a:t>Leanne</a:t>
            </a:r>
            <a:endParaRPr b="1" sz="28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3" name="Google Shape;183;p23"/>
          <p:cNvSpPr txBox="1"/>
          <p:nvPr>
            <p:ph type="title"/>
          </p:nvPr>
        </p:nvSpPr>
        <p:spPr>
          <a:xfrm>
            <a:off x="917950" y="890049"/>
            <a:ext cx="158961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accent6"/>
                </a:solidFill>
              </a:rPr>
              <a:t>Move 6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>
                <a:solidFill>
                  <a:schemeClr val="dk2"/>
                </a:solidFill>
              </a:rPr>
              <a:t>- Bring arms to the front and back and wave arms to the sky. </a:t>
            </a:r>
            <a:br>
              <a:rPr lang="en-GB">
                <a:solidFill>
                  <a:srgbClr val="00B050"/>
                </a:solidFill>
              </a:rPr>
            </a:br>
            <a:br>
              <a:rPr lang="en-GB">
                <a:solidFill>
                  <a:srgbClr val="00B050"/>
                </a:solidFill>
              </a:rPr>
            </a:br>
            <a:br>
              <a:rPr lang="en-GB">
                <a:solidFill>
                  <a:srgbClr val="00B050"/>
                </a:solidFill>
              </a:rPr>
            </a:br>
            <a:br>
              <a:rPr lang="en-GB">
                <a:solidFill>
                  <a:schemeClr val="dk2"/>
                </a:solidFill>
              </a:rPr>
            </a:br>
            <a:r>
              <a:rPr lang="en-GB">
                <a:solidFill>
                  <a:schemeClr val="dk2"/>
                </a:solidFill>
              </a:rPr>
              <a:t> </a:t>
            </a:r>
            <a:endParaRPr/>
          </a:p>
        </p:txBody>
      </p:sp>
      <p:sp>
        <p:nvSpPr>
          <p:cNvPr id="184" name="Google Shape;184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" name="Google Shape;185;p23"/>
          <p:cNvSpPr/>
          <p:nvPr/>
        </p:nvSpPr>
        <p:spPr>
          <a:xfrm>
            <a:off x="9251697" y="3699450"/>
            <a:ext cx="4013700" cy="2888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wave arms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717297" y="3699450"/>
            <a:ext cx="4013700" cy="2888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arms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4984497" y="3699450"/>
            <a:ext cx="4013700" cy="2888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forward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13518897" y="3699450"/>
            <a:ext cx="4013700" cy="2888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up to the sk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9" name="Google Shape;189;p23"/>
          <p:cNvCxnSpPr/>
          <p:nvPr/>
        </p:nvCxnSpPr>
        <p:spPr>
          <a:xfrm>
            <a:off x="6535819" y="5762656"/>
            <a:ext cx="963600" cy="138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190" name="Google Shape;190;p23"/>
          <p:cNvPicPr preferRelativeResize="0"/>
          <p:nvPr/>
        </p:nvPicPr>
        <p:blipFill rotWithShape="1">
          <a:blip r:embed="rId3">
            <a:alphaModFix/>
          </a:blip>
          <a:srcRect b="0" l="49690" r="0" t="0"/>
          <a:stretch/>
        </p:blipFill>
        <p:spPr>
          <a:xfrm flipH="1">
            <a:off x="10250688" y="3890238"/>
            <a:ext cx="1014125" cy="201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75" y="3917801"/>
            <a:ext cx="3929549" cy="196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9625" y="3917800"/>
            <a:ext cx="1063450" cy="156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 b="0" l="47243" r="0" t="0"/>
          <a:stretch/>
        </p:blipFill>
        <p:spPr>
          <a:xfrm>
            <a:off x="11202938" y="3894413"/>
            <a:ext cx="1063474" cy="201572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/>
          <p:nvPr/>
        </p:nvSpPr>
        <p:spPr>
          <a:xfrm>
            <a:off x="10653417" y="3908638"/>
            <a:ext cx="1242600" cy="4002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triangl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3"/>
          <p:cNvSpPr/>
          <p:nvPr/>
        </p:nvSpPr>
        <p:spPr>
          <a:xfrm flipH="1">
            <a:off x="10577217" y="3908638"/>
            <a:ext cx="1242600" cy="4002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triangl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6" name="Google Shape;196;p23"/>
          <p:cNvCxnSpPr/>
          <p:nvPr/>
        </p:nvCxnSpPr>
        <p:spPr>
          <a:xfrm rot="10800000">
            <a:off x="15525750" y="4208713"/>
            <a:ext cx="0" cy="1378800"/>
          </a:xfrm>
          <a:prstGeom prst="straightConnector1">
            <a:avLst/>
          </a:prstGeom>
          <a:noFill/>
          <a:ln cap="flat" cmpd="sng" w="11430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2" name="Google Shape;202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3" name="Google Shape;203;p24"/>
          <p:cNvSpPr txBox="1"/>
          <p:nvPr/>
        </p:nvSpPr>
        <p:spPr>
          <a:xfrm>
            <a:off x="7089550" y="10464901"/>
            <a:ext cx="3489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1776175" y="595750"/>
            <a:ext cx="156885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GB" sz="5600">
                <a:latin typeface="Montserrat"/>
                <a:ea typeface="Montserrat"/>
                <a:cs typeface="Montserrat"/>
                <a:sym typeface="Montserrat"/>
              </a:rPr>
              <a:t>Now it’s time to complete the activity</a:t>
            </a:r>
            <a:endParaRPr b="1" i="0" sz="5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4500258" y="2471670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Cultural Dance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4500258" y="3679190"/>
            <a:ext cx="9144000" cy="3508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Practi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e the 6 moves. </a:t>
            </a:r>
            <a:endParaRPr/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Find the song.</a:t>
            </a:r>
            <a:endParaRPr/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Dance to the song.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>
            <p:ph idx="1" type="subTitle"/>
          </p:nvPr>
        </p:nvSpPr>
        <p:spPr>
          <a:xfrm>
            <a:off x="740529" y="2281193"/>
            <a:ext cx="5170800" cy="906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chemeClr val="dk2"/>
                </a:solidFill>
              </a:rPr>
              <a:t>Make it easier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25"/>
          <p:cNvSpPr txBox="1"/>
          <p:nvPr>
            <p:ph idx="2" type="body"/>
          </p:nvPr>
        </p:nvSpPr>
        <p:spPr>
          <a:xfrm>
            <a:off x="740529" y="3502193"/>
            <a:ext cx="5170800" cy="4427156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Use the first 3 moves and repeat these in a sequence.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rPr lang="en-GB"/>
              <a:t>Adult leads and the learner copies.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13" name="Google Shape;213;p25"/>
          <p:cNvSpPr txBox="1"/>
          <p:nvPr>
            <p:ph idx="3" type="subTitle"/>
          </p:nvPr>
        </p:nvSpPr>
        <p:spPr>
          <a:xfrm>
            <a:off x="6381179" y="2281193"/>
            <a:ext cx="5170800" cy="906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chemeClr val="dk2"/>
                </a:solidFill>
              </a:rPr>
              <a:t>Make it harder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5"/>
          <p:cNvSpPr txBox="1"/>
          <p:nvPr>
            <p:ph idx="4" type="body"/>
          </p:nvPr>
        </p:nvSpPr>
        <p:spPr>
          <a:xfrm>
            <a:off x="6381179" y="3502193"/>
            <a:ext cx="5170800" cy="4427156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Once the sequence is learnt, repeat it 3 times to the music.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Adult to verbalise the movement and the learner shows the movement.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15" name="Google Shape;215;p25"/>
          <p:cNvSpPr txBox="1"/>
          <p:nvPr>
            <p:ph idx="5" type="subTitle"/>
          </p:nvPr>
        </p:nvSpPr>
        <p:spPr>
          <a:xfrm>
            <a:off x="12021829" y="2281193"/>
            <a:ext cx="5170800" cy="906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chemeClr val="dk2"/>
                </a:solidFill>
              </a:rPr>
              <a:t>More ideas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5"/>
          <p:cNvSpPr txBox="1"/>
          <p:nvPr>
            <p:ph idx="6" type="body"/>
          </p:nvPr>
        </p:nvSpPr>
        <p:spPr>
          <a:xfrm>
            <a:off x="12021828" y="3502193"/>
            <a:ext cx="5170801" cy="4427156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Use the symbols and rearrange them to make a different dance routine.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Create 6 different movements and draw them onto paper. Make a sequence and learn the dance. </a:t>
            </a:r>
            <a:endParaRPr/>
          </a:p>
        </p:txBody>
      </p:sp>
      <p:sp>
        <p:nvSpPr>
          <p:cNvPr id="217" name="Google Shape;217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3419950" y="435800"/>
            <a:ext cx="11613000" cy="1111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Lesson Structure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3419950" y="2248625"/>
            <a:ext cx="11613000" cy="1111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Welcome!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419950" y="4061450"/>
            <a:ext cx="11613000" cy="1111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Get your resources</a:t>
            </a:r>
            <a:endParaRPr b="1" i="0" sz="5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3419950" y="5874275"/>
            <a:ext cx="11613000" cy="1111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Model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3419950" y="7687100"/>
            <a:ext cx="11613000" cy="1111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Activity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2" name="Google Shape;92;p15"/>
          <p:cNvCxnSpPr>
            <a:stCxn id="87" idx="2"/>
            <a:endCxn id="88" idx="0"/>
          </p:cNvCxnSpPr>
          <p:nvPr/>
        </p:nvCxnSpPr>
        <p:spPr>
          <a:xfrm>
            <a:off x="9226450" y="1547000"/>
            <a:ext cx="0" cy="701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3" name="Google Shape;93;p15"/>
          <p:cNvCxnSpPr>
            <a:stCxn id="88" idx="2"/>
            <a:endCxn id="89" idx="0"/>
          </p:cNvCxnSpPr>
          <p:nvPr/>
        </p:nvCxnSpPr>
        <p:spPr>
          <a:xfrm>
            <a:off x="9226450" y="3359825"/>
            <a:ext cx="0" cy="701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4" name="Google Shape;94;p15"/>
          <p:cNvCxnSpPr>
            <a:stCxn id="89" idx="2"/>
            <a:endCxn id="90" idx="0"/>
          </p:cNvCxnSpPr>
          <p:nvPr/>
        </p:nvCxnSpPr>
        <p:spPr>
          <a:xfrm>
            <a:off x="9226450" y="5172650"/>
            <a:ext cx="0" cy="701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5" name="Google Shape;95;p15"/>
          <p:cNvCxnSpPr>
            <a:stCxn id="90" idx="2"/>
            <a:endCxn id="91" idx="0"/>
          </p:cNvCxnSpPr>
          <p:nvPr/>
        </p:nvCxnSpPr>
        <p:spPr>
          <a:xfrm>
            <a:off x="9226450" y="6985475"/>
            <a:ext cx="0" cy="701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6" name="Google Shape;96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2" name="Google Shape;102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Cultural dance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7089550" y="10464901"/>
            <a:ext cx="3489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936800" y="2224585"/>
            <a:ext cx="10022352" cy="6488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Family celebrations may include specific dances.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Today we will learn the dance moves for Jai Ho, which is a Bollywood song.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Follow the step by step instructions, then ask a parent or carer to use a music service to dance along with the song. </a:t>
            </a:r>
            <a:endParaRPr/>
          </a:p>
          <a:p>
            <a: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Let’s get ready.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917950" y="2876300"/>
            <a:ext cx="1363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Find a quiet space to work away from distractions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Make the area as large as possible so there is room to move.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Ask other family members to dance with you.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6251513" y="2737925"/>
            <a:ext cx="5493600" cy="4628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hands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0" name="Google Shape;120;p18"/>
          <p:cNvSpPr txBox="1"/>
          <p:nvPr>
            <p:ph type="title"/>
          </p:nvPr>
        </p:nvSpPr>
        <p:spPr>
          <a:xfrm>
            <a:off x="917950" y="890050"/>
            <a:ext cx="152727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accent6"/>
                </a:solidFill>
              </a:rPr>
              <a:t>Move 1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>
                <a:solidFill>
                  <a:schemeClr val="dk2"/>
                </a:solidFill>
              </a:rPr>
              <a:t>- Bring hands together in front of your body.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075" y="2998550"/>
            <a:ext cx="2521774" cy="369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6251513" y="2737925"/>
            <a:ext cx="5493600" cy="4628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circle arms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9" name="Google Shape;129;p19"/>
          <p:cNvSpPr txBox="1"/>
          <p:nvPr>
            <p:ph type="title"/>
          </p:nvPr>
        </p:nvSpPr>
        <p:spPr>
          <a:xfrm>
            <a:off x="781472" y="611146"/>
            <a:ext cx="164556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accent6"/>
                </a:solidFill>
              </a:rPr>
              <a:t>Move 2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>
                <a:solidFill>
                  <a:schemeClr val="dk2"/>
                </a:solidFill>
              </a:rPr>
              <a:t>- Bring hands/arms from the centre all the way to the ceiling and back down again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6575" y="3419857"/>
            <a:ext cx="4925450" cy="246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7" name="Google Shape;137;p20"/>
          <p:cNvSpPr txBox="1"/>
          <p:nvPr>
            <p:ph type="title"/>
          </p:nvPr>
        </p:nvSpPr>
        <p:spPr>
          <a:xfrm>
            <a:off x="917949" y="890049"/>
            <a:ext cx="148998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accent6"/>
                </a:solidFill>
              </a:rPr>
              <a:t>Move 3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>
                <a:solidFill>
                  <a:schemeClr val="dk2"/>
                </a:solidFill>
              </a:rPr>
              <a:t>- Spin around and come back to centre. </a:t>
            </a:r>
            <a:br>
              <a:rPr lang="en-GB">
                <a:solidFill>
                  <a:schemeClr val="dk2"/>
                </a:solidFill>
              </a:rPr>
            </a:br>
            <a:r>
              <a:rPr lang="en-GB">
                <a:solidFill>
                  <a:schemeClr val="dk2"/>
                </a:solidFill>
              </a:rPr>
              <a:t> </a:t>
            </a:r>
            <a:endParaRPr/>
          </a:p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6251513" y="2737925"/>
            <a:ext cx="5493600" cy="4628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spin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3375" y="2737925"/>
            <a:ext cx="4269901" cy="426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/>
          <p:nvPr/>
        </p:nvSpPr>
        <p:spPr>
          <a:xfrm>
            <a:off x="9251697" y="3699450"/>
            <a:ext cx="4013700" cy="2888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step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7" name="Google Shape;147;p21"/>
          <p:cNvSpPr txBox="1"/>
          <p:nvPr>
            <p:ph type="title"/>
          </p:nvPr>
        </p:nvSpPr>
        <p:spPr>
          <a:xfrm>
            <a:off x="917950" y="890049"/>
            <a:ext cx="158961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accent6"/>
                </a:solidFill>
              </a:rPr>
              <a:t>Move 4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>
                <a:solidFill>
                  <a:schemeClr val="dk2"/>
                </a:solidFill>
              </a:rPr>
              <a:t>- Lift hands up above head and back down again. Repeat movement and step from side to side.</a:t>
            </a:r>
            <a:br>
              <a:rPr lang="en-GB">
                <a:solidFill>
                  <a:srgbClr val="00B050"/>
                </a:solidFill>
              </a:rPr>
            </a:br>
            <a:br>
              <a:rPr lang="en-GB">
                <a:solidFill>
                  <a:schemeClr val="dk2"/>
                </a:solidFill>
              </a:rPr>
            </a:br>
            <a:r>
              <a:rPr lang="en-GB">
                <a:solidFill>
                  <a:schemeClr val="dk2"/>
                </a:solidFill>
              </a:rPr>
              <a:t> </a:t>
            </a:r>
            <a:endParaRPr/>
          </a:p>
        </p:txBody>
      </p:sp>
      <p:sp>
        <p:nvSpPr>
          <p:cNvPr id="148" name="Google Shape;148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7600" y="3917801"/>
            <a:ext cx="1440000" cy="212104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/>
          <p:nvPr/>
        </p:nvSpPr>
        <p:spPr>
          <a:xfrm>
            <a:off x="717297" y="3699450"/>
            <a:ext cx="4013700" cy="2888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arms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4984497" y="3699450"/>
            <a:ext cx="4013700" cy="2888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up and down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13518897" y="3699450"/>
            <a:ext cx="4013700" cy="2888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side to side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75" y="3917801"/>
            <a:ext cx="3929549" cy="1964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21"/>
          <p:cNvCxnSpPr/>
          <p:nvPr/>
        </p:nvCxnSpPr>
        <p:spPr>
          <a:xfrm>
            <a:off x="6586425" y="4355550"/>
            <a:ext cx="0" cy="1378800"/>
          </a:xfrm>
          <a:prstGeom prst="straightConnector1">
            <a:avLst/>
          </a:prstGeom>
          <a:noFill/>
          <a:ln cap="flat" cmpd="sng" w="11430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55" name="Google Shape;155;p21"/>
          <p:cNvCxnSpPr/>
          <p:nvPr/>
        </p:nvCxnSpPr>
        <p:spPr>
          <a:xfrm rot="10800000">
            <a:off x="15633194" y="4698581"/>
            <a:ext cx="0" cy="1378800"/>
          </a:xfrm>
          <a:prstGeom prst="straightConnector1">
            <a:avLst/>
          </a:prstGeom>
          <a:noFill/>
          <a:ln cap="flat" cmpd="sng" w="11430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56" name="Google Shape;156;p21"/>
          <p:cNvCxnSpPr/>
          <p:nvPr/>
        </p:nvCxnSpPr>
        <p:spPr>
          <a:xfrm>
            <a:off x="15488431" y="3867756"/>
            <a:ext cx="0" cy="1378800"/>
          </a:xfrm>
          <a:prstGeom prst="straightConnector1">
            <a:avLst/>
          </a:prstGeom>
          <a:noFill/>
          <a:ln cap="flat" cmpd="sng" w="11430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57" name="Google Shape;157;p21"/>
          <p:cNvCxnSpPr/>
          <p:nvPr/>
        </p:nvCxnSpPr>
        <p:spPr>
          <a:xfrm rot="10800000">
            <a:off x="7500825" y="4507950"/>
            <a:ext cx="0" cy="1378800"/>
          </a:xfrm>
          <a:prstGeom prst="straightConnector1">
            <a:avLst/>
          </a:prstGeom>
          <a:noFill/>
          <a:ln cap="flat" cmpd="sng" w="11430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/>
          <p:nvPr/>
        </p:nvSpPr>
        <p:spPr>
          <a:xfrm>
            <a:off x="9251697" y="3699450"/>
            <a:ext cx="4013700" cy="2888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wave arms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4" name="Google Shape;164;p22"/>
          <p:cNvSpPr txBox="1"/>
          <p:nvPr>
            <p:ph type="title"/>
          </p:nvPr>
        </p:nvSpPr>
        <p:spPr>
          <a:xfrm>
            <a:off x="917950" y="890049"/>
            <a:ext cx="158961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accent6"/>
                </a:solidFill>
              </a:rPr>
              <a:t>Move 5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>
                <a:solidFill>
                  <a:schemeClr val="dk2"/>
                </a:solidFill>
              </a:rPr>
              <a:t>- Lift shoulders up and down and then wave arms from side to side.</a:t>
            </a:r>
            <a:br>
              <a:rPr lang="en-GB">
                <a:solidFill>
                  <a:srgbClr val="00B050"/>
                </a:solidFill>
              </a:rPr>
            </a:br>
            <a:br>
              <a:rPr lang="en-GB">
                <a:solidFill>
                  <a:srgbClr val="00B050"/>
                </a:solidFill>
              </a:rPr>
            </a:br>
            <a:br>
              <a:rPr lang="en-GB">
                <a:solidFill>
                  <a:schemeClr val="dk2"/>
                </a:solidFill>
              </a:rPr>
            </a:br>
            <a:r>
              <a:rPr lang="en-GB">
                <a:solidFill>
                  <a:schemeClr val="dk2"/>
                </a:solidFill>
              </a:rPr>
              <a:t> </a:t>
            </a:r>
            <a:endParaRPr/>
          </a:p>
        </p:txBody>
      </p:sp>
      <p:sp>
        <p:nvSpPr>
          <p:cNvPr id="165" name="Google Shape;165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717297" y="3699450"/>
            <a:ext cx="4013700" cy="2888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shoulders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4984497" y="3699450"/>
            <a:ext cx="4013700" cy="2888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up and down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13518897" y="3699450"/>
            <a:ext cx="4013700" cy="2888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side to side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9" name="Google Shape;169;p22"/>
          <p:cNvCxnSpPr/>
          <p:nvPr/>
        </p:nvCxnSpPr>
        <p:spPr>
          <a:xfrm>
            <a:off x="6586425" y="4355550"/>
            <a:ext cx="0" cy="1378800"/>
          </a:xfrm>
          <a:prstGeom prst="straightConnector1">
            <a:avLst/>
          </a:prstGeom>
          <a:noFill/>
          <a:ln cap="flat" cmpd="sng" w="11430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70" name="Google Shape;170;p22"/>
          <p:cNvCxnSpPr/>
          <p:nvPr/>
        </p:nvCxnSpPr>
        <p:spPr>
          <a:xfrm rot="10800000">
            <a:off x="15633194" y="4698581"/>
            <a:ext cx="0" cy="1378800"/>
          </a:xfrm>
          <a:prstGeom prst="straightConnector1">
            <a:avLst/>
          </a:prstGeom>
          <a:noFill/>
          <a:ln cap="flat" cmpd="sng" w="11430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71" name="Google Shape;171;p22"/>
          <p:cNvCxnSpPr/>
          <p:nvPr/>
        </p:nvCxnSpPr>
        <p:spPr>
          <a:xfrm>
            <a:off x="15488431" y="3867756"/>
            <a:ext cx="0" cy="1378800"/>
          </a:xfrm>
          <a:prstGeom prst="straightConnector1">
            <a:avLst/>
          </a:prstGeom>
          <a:noFill/>
          <a:ln cap="flat" cmpd="sng" w="11430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72" name="Google Shape;172;p22"/>
          <p:cNvCxnSpPr/>
          <p:nvPr/>
        </p:nvCxnSpPr>
        <p:spPr>
          <a:xfrm rot="10800000">
            <a:off x="7500825" y="4507950"/>
            <a:ext cx="0" cy="1378800"/>
          </a:xfrm>
          <a:prstGeom prst="straightConnector1">
            <a:avLst/>
          </a:prstGeom>
          <a:noFill/>
          <a:ln cap="flat" cmpd="sng" w="11430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173" name="Google Shape;173;p22"/>
          <p:cNvPicPr preferRelativeResize="0"/>
          <p:nvPr/>
        </p:nvPicPr>
        <p:blipFill rotWithShape="1">
          <a:blip r:embed="rId3">
            <a:alphaModFix/>
          </a:blip>
          <a:srcRect b="0" l="49690" r="0" t="0"/>
          <a:stretch/>
        </p:blipFill>
        <p:spPr>
          <a:xfrm flipH="1">
            <a:off x="10250688" y="3890238"/>
            <a:ext cx="1014125" cy="201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3">
            <a:alphaModFix/>
          </a:blip>
          <a:srcRect b="0" l="47243" r="0" t="0"/>
          <a:stretch/>
        </p:blipFill>
        <p:spPr>
          <a:xfrm>
            <a:off x="11202938" y="3894413"/>
            <a:ext cx="1063474" cy="201572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/>
          <p:nvPr/>
        </p:nvSpPr>
        <p:spPr>
          <a:xfrm>
            <a:off x="10653417" y="3908638"/>
            <a:ext cx="1242600" cy="4002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triangl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2"/>
          <p:cNvSpPr/>
          <p:nvPr/>
        </p:nvSpPr>
        <p:spPr>
          <a:xfrm flipH="1">
            <a:off x="10577217" y="3908638"/>
            <a:ext cx="1242600" cy="4002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triangl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9200" y="3781034"/>
            <a:ext cx="2501949" cy="2234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