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A256427-D95C-4A95-B0CD-02AC0D853A16}">
  <a:tblStyle styleId="{8A256427-D95C-4A95-B0CD-02AC0D853A1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f5694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f5694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cabfe6e63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cabfe6e63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776d99b3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776d99b3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cabfe6e6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cabfe6e6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pupils to pause the video and reflect on the 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They need to think about the answers on the table, but don’t need to write anything down.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I discuss the answers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 remind pupils that these are unsaturated because there is a double bond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Remind pupils about the word homologous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Monkey eat peanut butter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abfe6e6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abfe6e6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cabfe6e63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cabfe6e63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do this one together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abfe6e63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abfe6e63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abfe6e63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cabfe6e63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abfe6e63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abfe6e63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cabfe6e63_0_9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cabfe6e63_0_9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Reactions of alkenes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GCSE Chemistry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Organic chemistry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Patel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23"/>
          <p:cNvSpPr txBox="1"/>
          <p:nvPr/>
        </p:nvSpPr>
        <p:spPr>
          <a:xfrm>
            <a:off x="1095875" y="1650000"/>
            <a:ext cx="14396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Balance the equation in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reactions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1, 2 and 3, including the names of the reactants and products.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	CH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+ O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→ CO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+ H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	C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+ O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→  CO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+ H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 C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+ O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→ C + CO + H</a:t>
            </a:r>
            <a:r>
              <a:rPr baseline="-2500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b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What is the difference between reaction 2 and 3?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What difference would you see between reactions 2 and 3?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0" name="Google Shape;220;p23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726725" y="3150000"/>
            <a:ext cx="6441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Source of image: Oak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980075" y="201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{8A256427-D95C-4A95-B0CD-02AC0D853A16}</a:tableStyleId>
              </a:tblPr>
              <a:tblGrid>
                <a:gridCol w="3277550"/>
                <a:gridCol w="5230825"/>
              </a:tblGrid>
              <a:tr h="581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Alkene name</a:t>
                      </a:r>
                      <a:endParaRPr b="1"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Molecular</a:t>
                      </a:r>
                      <a:r>
                        <a:rPr b="1"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formula</a:t>
                      </a:r>
                      <a:endParaRPr b="1"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Ethene</a:t>
                      </a:r>
                      <a:endParaRPr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aseline="-25000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Propene</a:t>
                      </a:r>
                      <a:endParaRPr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aseline="-25000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Butene</a:t>
                      </a:r>
                      <a:endParaRPr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aseline="-25000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Pentene</a:t>
                      </a:r>
                      <a:endParaRPr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aseline="-25000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Hexene</a:t>
                      </a:r>
                      <a:endParaRPr sz="24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r>
                        <a:rPr lang="en-GB" sz="24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r>
                        <a:rPr baseline="-25000" lang="en-GB" sz="4000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aseline="-25000" sz="4000">
                        <a:solidFill>
                          <a:srgbClr val="00206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Introducing alkenes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917950" y="1647150"/>
            <a:ext cx="168132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is the functional group found in alkenes?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is a homologous series?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Name the first 4 alkenes.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is the general formula for an alkene?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do the names of all alkenes end in?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Challenge: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An alkene has 10 carbons. State it’s molecular formula and name it.</a:t>
            </a:r>
            <a:endParaRPr baseline="-25000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917950" y="1742775"/>
            <a:ext cx="14087700" cy="3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Rules</a:t>
            </a:r>
            <a:endParaRPr b="1" sz="30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out the number of carbons you need.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one double bond (between 2 Cs).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Then complete the other bonds, making sure all Cs have 4 bonds coming off them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AutoNum type="arabicPeriod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 all Hs.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8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Drawing alkenes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9202625" y="63636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1793425" y="62874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4" name="Google Shape;114;p18"/>
          <p:cNvCxnSpPr/>
          <p:nvPr/>
        </p:nvCxnSpPr>
        <p:spPr>
          <a:xfrm>
            <a:off x="9759475" y="66860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9759475" y="68384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8464075" y="67622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8"/>
          <p:cNvCxnSpPr/>
          <p:nvPr/>
        </p:nvCxnSpPr>
        <p:spPr>
          <a:xfrm rot="-5400000">
            <a:off x="11740675" y="60764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8"/>
          <p:cNvCxnSpPr/>
          <p:nvPr/>
        </p:nvCxnSpPr>
        <p:spPr>
          <a:xfrm rot="-5400000">
            <a:off x="9149875" y="61526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" name="Google Shape;119;p18"/>
          <p:cNvSpPr txBox="1"/>
          <p:nvPr/>
        </p:nvSpPr>
        <p:spPr>
          <a:xfrm>
            <a:off x="11793425" y="49920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9202625" y="50682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7907225" y="63636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0574225" y="63636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" name="Google Shape;123;p18"/>
          <p:cNvCxnSpPr/>
          <p:nvPr/>
        </p:nvCxnSpPr>
        <p:spPr>
          <a:xfrm>
            <a:off x="11054875" y="67622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 txBox="1"/>
          <p:nvPr/>
        </p:nvSpPr>
        <p:spPr>
          <a:xfrm>
            <a:off x="13088825" y="62112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" name="Google Shape;125;p18"/>
          <p:cNvCxnSpPr/>
          <p:nvPr/>
        </p:nvCxnSpPr>
        <p:spPr>
          <a:xfrm>
            <a:off x="13569475" y="66098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8"/>
          <p:cNvCxnSpPr/>
          <p:nvPr/>
        </p:nvCxnSpPr>
        <p:spPr>
          <a:xfrm rot="-5400000">
            <a:off x="13036075" y="60002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8"/>
          <p:cNvSpPr txBox="1"/>
          <p:nvPr/>
        </p:nvSpPr>
        <p:spPr>
          <a:xfrm>
            <a:off x="13088825" y="49158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4231825" y="6211275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>
            <a:off x="12350275" y="6686075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917950" y="1742775"/>
            <a:ext cx="14380800" cy="58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the following alkenes onto your white boards: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Pentene C</a:t>
            </a:r>
            <a:r>
              <a:rPr baseline="-25000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aseline="-25000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baseline="-25000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Hexene C</a:t>
            </a:r>
            <a:r>
              <a:rPr baseline="-25000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aseline="-25000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aseline="-25000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9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917950" y="1189950"/>
            <a:ext cx="13650900" cy="1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Copy and complete the reaction below to show the addition of  hydrogen to ethene:</a:t>
            </a:r>
            <a:endParaRPr baseline="-25000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25497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8451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0"/>
          <p:cNvCxnSpPr/>
          <p:nvPr/>
        </p:nvCxnSpPr>
        <p:spPr>
          <a:xfrm>
            <a:off x="3106625" y="45192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0"/>
          <p:cNvCxnSpPr/>
          <p:nvPr/>
        </p:nvCxnSpPr>
        <p:spPr>
          <a:xfrm>
            <a:off x="3106625" y="46716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0"/>
          <p:cNvCxnSpPr/>
          <p:nvPr/>
        </p:nvCxnSpPr>
        <p:spPr>
          <a:xfrm>
            <a:off x="18112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0"/>
          <p:cNvCxnSpPr/>
          <p:nvPr/>
        </p:nvCxnSpPr>
        <p:spPr>
          <a:xfrm>
            <a:off x="43258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0"/>
          <p:cNvCxnSpPr/>
          <p:nvPr/>
        </p:nvCxnSpPr>
        <p:spPr>
          <a:xfrm rot="-5400000">
            <a:off x="3792425" y="39858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0"/>
          <p:cNvCxnSpPr/>
          <p:nvPr/>
        </p:nvCxnSpPr>
        <p:spPr>
          <a:xfrm rot="-5400000">
            <a:off x="2497025" y="39858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20"/>
          <p:cNvSpPr txBox="1"/>
          <p:nvPr/>
        </p:nvSpPr>
        <p:spPr>
          <a:xfrm>
            <a:off x="3845175" y="2901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2549775" y="2901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49881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12543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80361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94839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7" name="Google Shape;157;p20"/>
          <p:cNvCxnSpPr/>
          <p:nvPr/>
        </p:nvCxnSpPr>
        <p:spPr>
          <a:xfrm>
            <a:off x="87454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0"/>
          <p:cNvCxnSpPr/>
          <p:nvPr/>
        </p:nvCxnSpPr>
        <p:spPr>
          <a:xfrm>
            <a:off x="10275375" y="4528050"/>
            <a:ext cx="2151000" cy="49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9" name="Google Shape;159;p20"/>
          <p:cNvSpPr txBox="1"/>
          <p:nvPr/>
        </p:nvSpPr>
        <p:spPr>
          <a:xfrm>
            <a:off x="6435975" y="3725000"/>
            <a:ext cx="1734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20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917950" y="6098575"/>
            <a:ext cx="146772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Challenge: Name the product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917950" y="1189950"/>
            <a:ext cx="13650900" cy="1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Copy and complete the reaction below to show the addition of  chlorine to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ethene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aseline="-25000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25497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8451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0" name="Google Shape;170;p21"/>
          <p:cNvCxnSpPr/>
          <p:nvPr/>
        </p:nvCxnSpPr>
        <p:spPr>
          <a:xfrm>
            <a:off x="3106625" y="45192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1"/>
          <p:cNvCxnSpPr/>
          <p:nvPr/>
        </p:nvCxnSpPr>
        <p:spPr>
          <a:xfrm>
            <a:off x="3106625" y="46716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1"/>
          <p:cNvCxnSpPr/>
          <p:nvPr/>
        </p:nvCxnSpPr>
        <p:spPr>
          <a:xfrm>
            <a:off x="18112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1"/>
          <p:cNvCxnSpPr/>
          <p:nvPr/>
        </p:nvCxnSpPr>
        <p:spPr>
          <a:xfrm>
            <a:off x="43258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1"/>
          <p:cNvCxnSpPr/>
          <p:nvPr/>
        </p:nvCxnSpPr>
        <p:spPr>
          <a:xfrm rot="-5400000">
            <a:off x="3792425" y="39858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1"/>
          <p:cNvCxnSpPr/>
          <p:nvPr/>
        </p:nvCxnSpPr>
        <p:spPr>
          <a:xfrm rot="-5400000">
            <a:off x="2497025" y="39858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1"/>
          <p:cNvSpPr txBox="1"/>
          <p:nvPr/>
        </p:nvSpPr>
        <p:spPr>
          <a:xfrm>
            <a:off x="3845175" y="2901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2549775" y="2901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9881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12543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80361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9483975" y="41968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Cl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1"/>
          <p:cNvCxnSpPr/>
          <p:nvPr/>
        </p:nvCxnSpPr>
        <p:spPr>
          <a:xfrm>
            <a:off x="87454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1"/>
          <p:cNvCxnSpPr/>
          <p:nvPr/>
        </p:nvCxnSpPr>
        <p:spPr>
          <a:xfrm>
            <a:off x="10275375" y="4528050"/>
            <a:ext cx="2151000" cy="49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" name="Google Shape;184;p21"/>
          <p:cNvSpPr txBox="1"/>
          <p:nvPr/>
        </p:nvSpPr>
        <p:spPr>
          <a:xfrm>
            <a:off x="6435975" y="3725000"/>
            <a:ext cx="1734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1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917950" y="6098575"/>
            <a:ext cx="146772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Challenge: Name the product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2"/>
          <p:cNvSpPr txBox="1"/>
          <p:nvPr/>
        </p:nvSpPr>
        <p:spPr>
          <a:xfrm>
            <a:off x="2549775" y="4806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3845175" y="4806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4" name="Google Shape;194;p22"/>
          <p:cNvCxnSpPr/>
          <p:nvPr/>
        </p:nvCxnSpPr>
        <p:spPr>
          <a:xfrm>
            <a:off x="3106625" y="51288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2"/>
          <p:cNvCxnSpPr/>
          <p:nvPr/>
        </p:nvCxnSpPr>
        <p:spPr>
          <a:xfrm>
            <a:off x="3106625" y="52812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22"/>
          <p:cNvSpPr txBox="1"/>
          <p:nvPr/>
        </p:nvSpPr>
        <p:spPr>
          <a:xfrm>
            <a:off x="917950" y="1647150"/>
            <a:ext cx="16813200" cy="1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Copy and complete the reaction below to show the addition of water to ethene:</a:t>
            </a:r>
            <a:endParaRPr baseline="-25000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97" name="Google Shape;197;p22"/>
          <p:cNvCxnSpPr/>
          <p:nvPr/>
        </p:nvCxnSpPr>
        <p:spPr>
          <a:xfrm>
            <a:off x="1811225" y="52050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2"/>
          <p:cNvCxnSpPr/>
          <p:nvPr/>
        </p:nvCxnSpPr>
        <p:spPr>
          <a:xfrm>
            <a:off x="4325825" y="52050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2"/>
          <p:cNvCxnSpPr/>
          <p:nvPr/>
        </p:nvCxnSpPr>
        <p:spPr>
          <a:xfrm rot="-5400000">
            <a:off x="37924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2"/>
          <p:cNvCxnSpPr/>
          <p:nvPr/>
        </p:nvCxnSpPr>
        <p:spPr>
          <a:xfrm rot="-5400000">
            <a:off x="2497025" y="4595450"/>
            <a:ext cx="67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" name="Google Shape;201;p22"/>
          <p:cNvSpPr txBox="1"/>
          <p:nvPr/>
        </p:nvSpPr>
        <p:spPr>
          <a:xfrm>
            <a:off x="3845175" y="35110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2549775" y="35110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4988175" y="4806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254375" y="4806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8036175" y="4806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9483975" y="48064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7" name="Google Shape;207;p22"/>
          <p:cNvCxnSpPr/>
          <p:nvPr/>
        </p:nvCxnSpPr>
        <p:spPr>
          <a:xfrm flipH="1" rot="10800000">
            <a:off x="8326425" y="4267050"/>
            <a:ext cx="515700" cy="69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2"/>
          <p:cNvCxnSpPr/>
          <p:nvPr/>
        </p:nvCxnSpPr>
        <p:spPr>
          <a:xfrm>
            <a:off x="10275375" y="5137650"/>
            <a:ext cx="2151000" cy="498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22"/>
          <p:cNvSpPr txBox="1"/>
          <p:nvPr/>
        </p:nvSpPr>
        <p:spPr>
          <a:xfrm>
            <a:off x="6435975" y="4334600"/>
            <a:ext cx="17349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10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8721975" y="3739650"/>
            <a:ext cx="7914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1" name="Google Shape;211;p22"/>
          <p:cNvCxnSpPr/>
          <p:nvPr/>
        </p:nvCxnSpPr>
        <p:spPr>
          <a:xfrm rot="10800000">
            <a:off x="9223150" y="4267100"/>
            <a:ext cx="507000" cy="715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p22"/>
          <p:cNvSpPr txBox="1"/>
          <p:nvPr>
            <p:ph idx="4294967295" type="title"/>
          </p:nvPr>
        </p:nvSpPr>
        <p:spPr>
          <a:xfrm>
            <a:off x="917950" y="585250"/>
            <a:ext cx="9234900" cy="8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917950" y="6098575"/>
            <a:ext cx="146772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Challenge: Name the product 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