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10287000" cx="18288000"/>
  <p:notesSz cx="6858000" cy="9144000"/>
  <p:embeddedFontLst>
    <p:embeddedFont>
      <p:font typeface="Montserrat SemiBold"/>
      <p:regular r:id="rId11"/>
      <p:bold r:id="rId12"/>
      <p:italic r:id="rId13"/>
      <p:boldItalic r:id="rId14"/>
    </p:embeddedFont>
    <p:embeddedFont>
      <p:font typeface="Montserrat"/>
      <p:regular r:id="rId15"/>
      <p:bold r:id="rId16"/>
      <p:italic r:id="rId17"/>
      <p:boldItalic r:id="rId18"/>
    </p:embeddedFont>
    <p:embeddedFont>
      <p:font typeface="Montserrat Medium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988167BA-47D6-48E1-AF7D-78737C418ECD}">
  <a:tblStyle styleId="{988167BA-47D6-48E1-AF7D-78737C418EC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.fntdata"/><Relationship Id="rId11" Type="http://schemas.openxmlformats.org/officeDocument/2006/relationships/font" Target="fonts/MontserratSemiBold-regular.fntdata"/><Relationship Id="rId22" Type="http://schemas.openxmlformats.org/officeDocument/2006/relationships/font" Target="fonts/MontserratMedium-boldItalic.fntdata"/><Relationship Id="rId10" Type="http://schemas.openxmlformats.org/officeDocument/2006/relationships/slide" Target="slides/slide5.xml"/><Relationship Id="rId21" Type="http://schemas.openxmlformats.org/officeDocument/2006/relationships/font" Target="fonts/MontserratMedium-italic.fntdata"/><Relationship Id="rId13" Type="http://schemas.openxmlformats.org/officeDocument/2006/relationships/font" Target="fonts/MontserratSemiBold-italic.fntdata"/><Relationship Id="rId12" Type="http://schemas.openxmlformats.org/officeDocument/2006/relationships/font" Target="fonts/MontserratSemiBold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-regular.fntdata"/><Relationship Id="rId14" Type="http://schemas.openxmlformats.org/officeDocument/2006/relationships/font" Target="fonts/MontserratSemiBold-boldItalic.fntdata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Medium-regular.fntdata"/><Relationship Id="rId6" Type="http://schemas.openxmlformats.org/officeDocument/2006/relationships/slide" Target="slides/slide1.xml"/><Relationship Id="rId18" Type="http://schemas.openxmlformats.org/officeDocument/2006/relationships/font" Target="fonts/Montserrat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8c94393ac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8c94393ac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d766586c1_1_1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d766586c1_1_1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8f208efe2a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8f208efe2a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8d4f1f542b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8d4f1f542b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8f208efe2a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8f208efe2a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5" name="Google Shape;75;p13"/>
          <p:cNvSpPr txBox="1"/>
          <p:nvPr>
            <p:ph idx="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ew activity intro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000">
                <a:solidFill>
                  <a:srgbClr val="4B3241"/>
                </a:solidFill>
              </a:rPr>
              <a:t>Lesson 5: Promoting your cause </a:t>
            </a:r>
            <a:br>
              <a:rPr lang="en-GB">
                <a:solidFill>
                  <a:srgbClr val="4B3241"/>
                </a:solidFill>
              </a:rPr>
            </a:b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rgbClr val="4B3241"/>
                </a:solidFill>
              </a:rPr>
              <a:t>Gaining support for a cause</a:t>
            </a:r>
            <a:endParaRPr sz="3000"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1" type="body"/>
          </p:nvPr>
        </p:nvSpPr>
        <p:spPr>
          <a:xfrm>
            <a:off x="676900" y="32671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Computing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2" name="Google Shape;82;p14"/>
          <p:cNvSpPr txBox="1"/>
          <p:nvPr>
            <p:ph idx="4294967295" type="subTitle"/>
          </p:nvPr>
        </p:nvSpPr>
        <p:spPr>
          <a:xfrm>
            <a:off x="917950" y="7906150"/>
            <a:ext cx="110571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Ben Garside</a:t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 i="1" sz="1500">
              <a:solidFill>
                <a:srgbClr val="4B324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Task 1 - Success criteria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8" name="Google Shape;88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>
                <a:solidFill>
                  <a:schemeClr val="dk1"/>
                </a:solidFill>
              </a:rPr>
              <a:t>‹#›</a:t>
            </a:fld>
            <a:endParaRPr>
              <a:solidFill>
                <a:schemeClr val="dk1"/>
              </a:solidFill>
            </a:endParaRPr>
          </a:p>
        </p:txBody>
      </p:sp>
      <p:sp>
        <p:nvSpPr>
          <p:cNvPr id="89" name="Google Shape;89;p15"/>
          <p:cNvSpPr txBox="1"/>
          <p:nvPr>
            <p:ph idx="1" type="body"/>
          </p:nvPr>
        </p:nvSpPr>
        <p:spPr>
          <a:xfrm>
            <a:off x="928650" y="1830650"/>
            <a:ext cx="17078700" cy="2578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700"/>
              <a:t>Before you write your blog, think about what would make your blog successful based on what you have learnt over the last four lessons of this unit. </a:t>
            </a:r>
            <a:endParaRPr sz="27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2700"/>
              <a:t>Remember that success criteria should not be subjective (based on opinion).</a:t>
            </a:r>
            <a:endParaRPr sz="27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2700"/>
              <a:t>Write down a </a:t>
            </a:r>
            <a:r>
              <a:rPr b="1" lang="en-GB" sz="2700">
                <a:solidFill>
                  <a:schemeClr val="accent6"/>
                </a:solidFill>
              </a:rPr>
              <a:t>minimum of four</a:t>
            </a:r>
            <a:r>
              <a:rPr lang="en-GB" sz="2700"/>
              <a:t> success criteria.</a:t>
            </a:r>
            <a:endParaRPr sz="27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 sz="3500"/>
          </a:p>
        </p:txBody>
      </p:sp>
      <p:graphicFrame>
        <p:nvGraphicFramePr>
          <p:cNvPr id="90" name="Google Shape;90;p15"/>
          <p:cNvGraphicFramePr/>
          <p:nvPr/>
        </p:nvGraphicFramePr>
        <p:xfrm>
          <a:off x="928650" y="47478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{988167BA-47D6-48E1-AF7D-78737C418ECD}</a:tableStyleId>
              </a:tblPr>
              <a:tblGrid>
                <a:gridCol w="3905400"/>
                <a:gridCol w="12254875"/>
              </a:tblGrid>
              <a:tr h="652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Number</a:t>
                      </a:r>
                      <a:endParaRPr b="1" sz="2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Success criteria</a:t>
                      </a:r>
                      <a:endParaRPr b="1" sz="2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</a:tr>
              <a:tr h="652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</a:t>
                      </a:r>
                      <a:endParaRPr sz="2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2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 blog must….</a:t>
                      </a:r>
                      <a:endParaRPr i="1" sz="2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</a:tr>
              <a:tr h="652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</a:t>
                      </a:r>
                      <a:endParaRPr sz="2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</a:tr>
              <a:tr h="652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</a:t>
                      </a:r>
                      <a:endParaRPr sz="2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</a:tr>
              <a:tr h="652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</a:t>
                      </a:r>
                      <a:endParaRPr sz="2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</a:tr>
              <a:tr h="652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</a:t>
                      </a:r>
                      <a:endParaRPr sz="2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</a:tr>
              <a:tr h="652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</a:t>
                      </a:r>
                      <a:endParaRPr sz="2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6" name="Google Shape;96;p16"/>
          <p:cNvSpPr txBox="1"/>
          <p:nvPr/>
        </p:nvSpPr>
        <p:spPr>
          <a:xfrm>
            <a:off x="3254874" y="2310550"/>
            <a:ext cx="13381200" cy="277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1" lang="en-GB" sz="60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Resume the video now</a:t>
            </a:r>
            <a:endParaRPr b="1" i="0" sz="6000" u="none" cap="none" strike="noStrike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7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02" name="Google Shape;102;p1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Task 2: Make your blog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03" name="Google Shape;103;p17"/>
          <p:cNvSpPr txBox="1"/>
          <p:nvPr>
            <p:ph idx="1" type="body"/>
          </p:nvPr>
        </p:nvSpPr>
        <p:spPr>
          <a:xfrm>
            <a:off x="917950" y="2366650"/>
            <a:ext cx="16452000" cy="5348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SzPts val="3500"/>
              <a:buChar char="●"/>
            </a:pPr>
            <a:r>
              <a:rPr lang="en-GB" sz="3500"/>
              <a:t>Remember to open your research document from last week</a:t>
            </a:r>
            <a:endParaRPr sz="3500"/>
          </a:p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SzPts val="3500"/>
              <a:buChar char="●"/>
            </a:pPr>
            <a:r>
              <a:rPr lang="en-GB" sz="3500"/>
              <a:t>Reference your sources appropriately</a:t>
            </a:r>
            <a:endParaRPr sz="3500"/>
          </a:p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SzPts val="3500"/>
              <a:buChar char="●"/>
            </a:pPr>
            <a:r>
              <a:rPr lang="en-GB" sz="3500"/>
              <a:t>Credit the authors of the images</a:t>
            </a:r>
            <a:endParaRPr sz="3500"/>
          </a:p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SzPts val="3500"/>
              <a:buChar char="●"/>
            </a:pPr>
            <a:r>
              <a:rPr lang="en-GB" sz="3500"/>
              <a:t>Use the formatting tools to make your blog suitable for your audience</a:t>
            </a:r>
            <a:endParaRPr sz="3500"/>
          </a:p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SzPts val="3500"/>
              <a:buChar char="●"/>
            </a:pPr>
            <a:r>
              <a:rPr lang="en-GB" sz="3500"/>
              <a:t>Use your success criteria and assessment criteria to make sure that you are including everything that you need</a:t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 sz="3500"/>
          </a:p>
        </p:txBody>
      </p:sp>
      <p:sp>
        <p:nvSpPr>
          <p:cNvPr id="104" name="Google Shape;104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8"/>
          <p:cNvSpPr txBox="1"/>
          <p:nvPr>
            <p:ph type="title"/>
          </p:nvPr>
        </p:nvSpPr>
        <p:spPr>
          <a:xfrm>
            <a:off x="3509800" y="3763175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GB" sz="6000">
                <a:highlight>
                  <a:srgbClr val="FFFFFF"/>
                </a:highlight>
              </a:rPr>
              <a:t>Resume the video now</a:t>
            </a:r>
            <a:endParaRPr sz="6000"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