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E86B5B-54DC-4B3E-9571-52E0D9B20B42}">
  <a:tblStyle styleId="{C3E86B5B-54DC-4B3E-9571-52E0D9B20B4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dab42909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8dab429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4294967295" type="ctrTitle"/>
          </p:nvPr>
        </p:nvSpPr>
        <p:spPr>
          <a:xfrm>
            <a:off x="917950" y="21987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chemeClr val="dk2"/>
                </a:solidFill>
              </a:rPr>
              <a:t>Sequences</a:t>
            </a:r>
            <a:b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Growing pattern sequences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Downloadable Resource</a:t>
            </a:r>
            <a:endParaRPr b="0"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oogle Shape;34;p6"/>
          <p:cNvGraphicFramePr/>
          <p:nvPr/>
        </p:nvGraphicFramePr>
        <p:xfrm>
          <a:off x="2774287" y="4995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Google Shape;35;p6"/>
          <p:cNvGraphicFramePr/>
          <p:nvPr/>
        </p:nvGraphicFramePr>
        <p:xfrm>
          <a:off x="5047182" y="49869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Google Shape;36;p6"/>
          <p:cNvGraphicFramePr/>
          <p:nvPr/>
        </p:nvGraphicFramePr>
        <p:xfrm>
          <a:off x="8193972" y="4995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7" name="Google Shape;37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917950" y="1751350"/>
            <a:ext cx="13688099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Yasmin and Zaki are discussing the number of squares in each term of the growing pattern.</a:t>
            </a:r>
            <a:endParaRPr sz="2800"/>
          </a:p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2357941" y="3123329"/>
            <a:ext cx="6038400" cy="1811400"/>
          </a:xfrm>
          <a:prstGeom prst="wedgeRoundRectCallout">
            <a:avLst>
              <a:gd fmla="val -50074" name="adj1"/>
              <a:gd fmla="val 92961" name="adj2"/>
              <a:gd fmla="val 16667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isn’t an arithmetic sequence. We can’t work out what the n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 rule will be.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8841553" y="2804021"/>
            <a:ext cx="6850702" cy="1811548"/>
          </a:xfrm>
          <a:prstGeom prst="wedgeRoundRectCallout">
            <a:avLst>
              <a:gd fmla="val 52938" name="adj1"/>
              <a:gd fmla="val 69462" name="adj2"/>
              <a:gd fmla="val 16667" name="adj3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think I know how many squares the 5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6</a:t>
            </a:r>
            <a:r>
              <a:rPr b="0" baseline="3000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etc term will have, so we can work out any term…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2792" l="56915" r="20455" t="65207"/>
          <a:stretch/>
        </p:blipFill>
        <p:spPr>
          <a:xfrm>
            <a:off x="501614" y="4509107"/>
            <a:ext cx="1856345" cy="371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b="50413" l="69997" r="7372" t="14857"/>
          <a:stretch/>
        </p:blipFill>
        <p:spPr>
          <a:xfrm>
            <a:off x="15793664" y="4587816"/>
            <a:ext cx="1637217" cy="35537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" name="Google Shape;45;p6"/>
          <p:cNvGraphicFramePr/>
          <p:nvPr/>
        </p:nvGraphicFramePr>
        <p:xfrm>
          <a:off x="12056661" y="49950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D6A5"/>
                    </a:solidFill>
                  </a:tcPr>
                </a:tc>
              </a:tr>
            </a:tbl>
          </a:graphicData>
        </a:graphic>
      </p:graphicFrame>
      <p:sp>
        <p:nvSpPr>
          <p:cNvPr id="46" name="Google Shape;46;p6"/>
          <p:cNvSpPr txBox="1"/>
          <p:nvPr/>
        </p:nvSpPr>
        <p:spPr>
          <a:xfrm>
            <a:off x="2515281" y="7921606"/>
            <a:ext cx="12971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5089466" y="7919083"/>
            <a:ext cx="1370888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/>
          <p:nvPr/>
        </p:nvSpPr>
        <p:spPr>
          <a:xfrm>
            <a:off x="8538281" y="7934459"/>
            <a:ext cx="1370888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/>
          <p:nvPr/>
        </p:nvSpPr>
        <p:spPr>
          <a:xfrm>
            <a:off x="12811217" y="7931728"/>
            <a:ext cx="1404552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term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870625" y="2200275"/>
            <a:ext cx="18288001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b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do you agree with? Why?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473107" y="394684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73107" y="1603554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500"/>
              <a:t>Find the n</a:t>
            </a:r>
            <a:r>
              <a:rPr baseline="30000" lang="en-GB" sz="3500"/>
              <a:t>th</a:t>
            </a:r>
            <a:r>
              <a:rPr lang="en-GB" sz="3500"/>
              <a:t> term of the following sequence:</a:t>
            </a:r>
            <a:endParaRPr/>
          </a:p>
          <a:p>
            <a:pPr indent="-3111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-3111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-3111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 sz="3500"/>
              <a:t>Draw shapes to illustrate the first 4 terms of the sequence 3n - 2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3. Which is greater: </a:t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a) The 8</a:t>
            </a:r>
            <a:r>
              <a:rPr baseline="30000" lang="en-GB" sz="3500"/>
              <a:t>th</a:t>
            </a:r>
            <a:r>
              <a:rPr lang="en-GB" sz="3500"/>
              <a:t> term of 4n – 3, or 5</a:t>
            </a:r>
            <a:r>
              <a:rPr baseline="30000" lang="en-GB" sz="3500"/>
              <a:t>th</a:t>
            </a:r>
            <a:r>
              <a:rPr lang="en-GB" sz="3500"/>
              <a:t> term 5n – 2?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b) The 3</a:t>
            </a:r>
            <a:r>
              <a:rPr baseline="30000" lang="en-GB" sz="3500"/>
              <a:t>rd</a:t>
            </a:r>
            <a:r>
              <a:rPr lang="en-GB" sz="3500"/>
              <a:t> term of -2n + 3 or the 1</a:t>
            </a:r>
            <a:r>
              <a:rPr baseline="30000" lang="en-GB" sz="3500"/>
              <a:t>st</a:t>
            </a:r>
            <a:r>
              <a:rPr lang="en-GB" sz="3500"/>
              <a:t> term of 2n – 3?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c) The 100</a:t>
            </a:r>
            <a:r>
              <a:rPr baseline="30000" lang="en-GB" sz="3500"/>
              <a:t>th</a:t>
            </a:r>
            <a:r>
              <a:rPr lang="en-GB" sz="3500"/>
              <a:t> term of 10n – 2 or the 100</a:t>
            </a:r>
            <a:r>
              <a:rPr baseline="30000" lang="en-GB" sz="3500"/>
              <a:t>th</a:t>
            </a:r>
            <a:r>
              <a:rPr lang="en-GB" sz="3500"/>
              <a:t> term of 9n + 8?</a:t>
            </a:r>
            <a:endParaRPr sz="2800"/>
          </a:p>
        </p:txBody>
      </p:sp>
      <p:sp>
        <p:nvSpPr>
          <p:cNvPr id="58" name="Google Shape;58;p7"/>
          <p:cNvSpPr/>
          <p:nvPr/>
        </p:nvSpPr>
        <p:spPr>
          <a:xfrm>
            <a:off x="917941" y="3071916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700854" y="2740223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2361481" y="3075665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3034486" y="3071916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5156772" y="2579586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4817399" y="2915028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5490404" y="2911279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4496124" y="3232553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5811679" y="3239261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8486073" y="2533090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8146700" y="2868532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8819705" y="2864783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7825425" y="3186057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9140980" y="3192765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7504150" y="3507332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9462255" y="3520747"/>
            <a:ext cx="321275" cy="32127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8"/>
          <p:cNvSpPr txBox="1"/>
          <p:nvPr>
            <p:ph type="title"/>
          </p:nvPr>
        </p:nvSpPr>
        <p:spPr>
          <a:xfrm>
            <a:off x="322379" y="460119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322375" y="1430200"/>
            <a:ext cx="170481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600"/>
              <a:t>How could you count the total coloured squares in the growing pattern?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600"/>
              <a:t>How many squares will be coloured in the next term?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600"/>
              <a:t>How many squares will be coloured in the 10th term?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/>
          </a:p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82" name="Google Shape;82;p8"/>
          <p:cNvGraphicFramePr/>
          <p:nvPr/>
        </p:nvGraphicFramePr>
        <p:xfrm>
          <a:off x="219560" y="4401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Google Shape;83;p8"/>
          <p:cNvGraphicFramePr/>
          <p:nvPr/>
        </p:nvGraphicFramePr>
        <p:xfrm>
          <a:off x="2983260" y="4401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Google Shape;84;p8"/>
          <p:cNvGraphicFramePr/>
          <p:nvPr/>
        </p:nvGraphicFramePr>
        <p:xfrm>
          <a:off x="6466960" y="4401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Google Shape;85;p8"/>
          <p:cNvGraphicFramePr/>
          <p:nvPr/>
        </p:nvGraphicFramePr>
        <p:xfrm>
          <a:off x="11390661" y="4401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{C3E86B5B-54DC-4B3E-9571-52E0D9B20B42}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