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</p:sldIdLst>
  <p:sldSz cy="10287000" cx="18288000"/>
  <p:notesSz cx="6858000" cy="9144000"/>
  <p:embeddedFontLst>
    <p:embeddedFont>
      <p:font typeface="Montserrat SemiBold"/>
      <p:regular r:id="rId9"/>
      <p:bold r:id="rId10"/>
      <p:italic r:id="rId11"/>
      <p:boldItalic r:id="rId12"/>
    </p:embeddedFont>
    <p:embeddedFont>
      <p:font typeface="Montserrat"/>
      <p:regular r:id="rId13"/>
      <p:bold r:id="rId14"/>
      <p:italic r:id="rId15"/>
      <p:boldItalic r:id="rId16"/>
    </p:embeddedFont>
    <p:embeddedFont>
      <p:font typeface="Montserrat Medium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54BF943-159C-4A01-BFAB-2BCC0058A8F2}">
  <a:tblStyle styleId="{E54BF943-159C-4A01-BFAB-2BCC0058A8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boldItalic.fntdata"/><Relationship Id="rId11" Type="http://schemas.openxmlformats.org/officeDocument/2006/relationships/font" Target="fonts/MontserratSemiBold-italic.fntdata"/><Relationship Id="rId10" Type="http://schemas.openxmlformats.org/officeDocument/2006/relationships/font" Target="fonts/MontserratSemiBold-bold.fntdata"/><Relationship Id="rId13" Type="http://schemas.openxmlformats.org/officeDocument/2006/relationships/font" Target="fonts/Montserrat-regular.fntdata"/><Relationship Id="rId12" Type="http://schemas.openxmlformats.org/officeDocument/2006/relationships/font" Target="fonts/MontserratSemiBold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MontserratSemiBold-regular.fntdata"/><Relationship Id="rId15" Type="http://schemas.openxmlformats.org/officeDocument/2006/relationships/font" Target="fonts/Montserrat-italic.fntdata"/><Relationship Id="rId14" Type="http://schemas.openxmlformats.org/officeDocument/2006/relationships/font" Target="fonts/Montserrat-bold.fntdata"/><Relationship Id="rId17" Type="http://schemas.openxmlformats.org/officeDocument/2006/relationships/font" Target="fonts/MontserratMedium-regular.fntdata"/><Relationship Id="rId16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Medium-italic.fntdata"/><Relationship Id="rId6" Type="http://schemas.openxmlformats.org/officeDocument/2006/relationships/slide" Target="slides/slide1.xml"/><Relationship Id="rId18" Type="http://schemas.openxmlformats.org/officeDocument/2006/relationships/font" Target="fonts/Montserrat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c94393a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c94393a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40310d50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40310d50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40310d5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40310d5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3"/>
          <p:cNvSpPr txBox="1"/>
          <p:nvPr>
            <p:ph idx="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activity intro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/>
          <p:nvPr>
            <p:ph idx="4294967295"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>
                <a:solidFill>
                  <a:srgbClr val="4B3241"/>
                </a:solidFill>
              </a:rPr>
              <a:t>Lesson</a:t>
            </a:r>
            <a:r>
              <a:rPr lang="en-GB" sz="7000">
                <a:solidFill>
                  <a:srgbClr val="4B3241"/>
                </a:solidFill>
              </a:rPr>
              <a:t> </a:t>
            </a:r>
            <a:r>
              <a:rPr lang="en-GB" sz="7000">
                <a:solidFill>
                  <a:srgbClr val="4B3241"/>
                </a:solidFill>
              </a:rPr>
              <a:t>2: Identifying Devices</a:t>
            </a:r>
            <a:br>
              <a:rPr lang="en-GB">
                <a:solidFill>
                  <a:srgbClr val="4B3241"/>
                </a:solidFill>
              </a:rPr>
            </a:b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B3241"/>
                </a:solidFill>
              </a:rPr>
              <a:t>Creating Media - Video Editing</a:t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B3241"/>
              </a:solidFill>
            </a:endParaRPr>
          </a:p>
        </p:txBody>
      </p:sp>
      <p:sp>
        <p:nvSpPr>
          <p:cNvPr id="81" name="Google Shape;81;p14"/>
          <p:cNvSpPr txBox="1"/>
          <p:nvPr>
            <p:ph idx="4294967295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Computing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2" name="Google Shape;82;p14"/>
          <p:cNvSpPr txBox="1"/>
          <p:nvPr>
            <p:ph idx="4294967295" type="subTitle"/>
          </p:nvPr>
        </p:nvSpPr>
        <p:spPr>
          <a:xfrm>
            <a:off x="917950" y="7906150"/>
            <a:ext cx="11057100" cy="123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Jane Adamson</a:t>
            </a:r>
            <a:endParaRPr>
              <a:solidFill>
                <a:srgbClr val="4B3241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rPr i="1" lang="en-GB" sz="1500">
                <a:solidFill>
                  <a:srgbClr val="4B3241"/>
                </a:solidFill>
              </a:rPr>
              <a:t>   </a:t>
            </a:r>
            <a:r>
              <a:rPr i="1" lang="en-GB" sz="1500">
                <a:solidFill>
                  <a:srgbClr val="4B3241"/>
                </a:solidFill>
              </a:rPr>
              <a:t>Materials from the Teach Computing Curriculum created by the National Centre for Computing Education</a:t>
            </a:r>
            <a:endParaRPr i="1" sz="1500">
              <a:solidFill>
                <a:srgbClr val="4B3241"/>
              </a:solidFill>
            </a:endParaRPr>
          </a:p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" name="Google Shape;84;p14"/>
          <p:cNvSpPr txBox="1"/>
          <p:nvPr>
            <p:ph idx="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917950" y="890050"/>
            <a:ext cx="146469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Task 1 - Name the device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91" name="Google Shape;91;p15"/>
          <p:cNvGraphicFramePr/>
          <p:nvPr/>
        </p:nvGraphicFramePr>
        <p:xfrm>
          <a:off x="952500" y="1981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{E54BF943-159C-4A01-BFAB-2BCC0058A8F2}</a:tableStyleId>
              </a:tblPr>
              <a:tblGrid>
                <a:gridCol w="4455900"/>
                <a:gridCol w="3640650"/>
                <a:gridCol w="4048275"/>
                <a:gridCol w="4048275"/>
              </a:tblGrid>
              <a:tr h="1435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1435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1435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1435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  <a:tr h="152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5.</a:t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775" y="2040575"/>
            <a:ext cx="1961098" cy="13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4696" y="3507312"/>
            <a:ext cx="2477168" cy="125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6550" y="4919094"/>
            <a:ext cx="2613400" cy="132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6">
            <a:alphaModFix/>
          </a:blip>
          <a:srcRect b="0" l="0" r="0" t="20063"/>
          <a:stretch/>
        </p:blipFill>
        <p:spPr>
          <a:xfrm>
            <a:off x="2216580" y="6401573"/>
            <a:ext cx="2613400" cy="12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 rotWithShape="1">
          <a:blip r:embed="rId7">
            <a:alphaModFix/>
          </a:blip>
          <a:srcRect b="10241" l="0" r="0" t="0"/>
          <a:stretch/>
        </p:blipFill>
        <p:spPr>
          <a:xfrm>
            <a:off x="1717150" y="7818900"/>
            <a:ext cx="3112832" cy="139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99000" y="1981200"/>
            <a:ext cx="2760688" cy="139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9">
            <a:alphaModFix/>
          </a:blip>
          <a:srcRect b="0" l="0" r="0" t="12510"/>
          <a:stretch/>
        </p:blipFill>
        <p:spPr>
          <a:xfrm>
            <a:off x="10458250" y="3492075"/>
            <a:ext cx="2201448" cy="130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10">
            <a:alphaModFix/>
          </a:blip>
          <a:srcRect b="6331" l="0" r="0" t="0"/>
          <a:stretch/>
        </p:blipFill>
        <p:spPr>
          <a:xfrm>
            <a:off x="9917900" y="4914596"/>
            <a:ext cx="2760700" cy="130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58250" y="6337125"/>
            <a:ext cx="2201450" cy="1310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9049050" y="8785250"/>
            <a:ext cx="32136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9 images Credit (Pixabay)</a:t>
            </a:r>
            <a:endParaRPr sz="1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917950" y="890050"/>
            <a:ext cx="146469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Task 2 - Evaluate your video recording device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917950" y="2276300"/>
            <a:ext cx="16383000" cy="12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3500"/>
              <a:t>Switch on your video recording device and decide the positive, negative and interesting points. Complete the table</a:t>
            </a:r>
            <a:endParaRPr/>
          </a:p>
        </p:txBody>
      </p:sp>
      <p:graphicFrame>
        <p:nvGraphicFramePr>
          <p:cNvPr id="109" name="Google Shape;109;p16"/>
          <p:cNvGraphicFramePr/>
          <p:nvPr/>
        </p:nvGraphicFramePr>
        <p:xfrm>
          <a:off x="952500" y="3771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{E54BF943-159C-4A01-BFAB-2BCC0058A8F2}</a:tableStyleId>
              </a:tblPr>
              <a:tblGrid>
                <a:gridCol w="6085400"/>
                <a:gridCol w="10297600"/>
              </a:tblGrid>
              <a:tr h="3810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Device 1</a:t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Advantages / pros</a:t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Disadvantages / cons</a:t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Interesting points</a:t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