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0d2c5f9fc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90d2c5f9f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d2c5f9f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90d2c5f9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d2c5f9fc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90d2c5f9f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0d2c5f9fc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90d2c5f9f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0963c7f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0963c7f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0d2c5f814_1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90d2c5f814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0d2c5f9fc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0d2c5f9fc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0f4e9014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90f4e901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0d2c5f9fc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90d2c5f9f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7000">
                <a:solidFill>
                  <a:srgbClr val="4B3241"/>
                </a:solidFill>
              </a:rPr>
              <a:t>Lesson 5: Level up your Data Skills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2800">
                <a:solidFill>
                  <a:srgbClr val="4B3241"/>
                </a:solidFill>
              </a:rPr>
              <a:t>Spreadsheets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Halima Bhayat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Filtering Data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917950" y="21987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 filter helps you find information that you want to see and hide the rest.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Highlight information to filter and click to turn on the filter tool. 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Select from the column what you would like to see by ensuring there is a tick next to the item as shown in the image.</a:t>
            </a:r>
            <a:endParaRPr/>
          </a:p>
          <a:p>
            <a:pPr indent="-254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254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b="4109" l="9477" r="28575" t="25164"/>
          <a:stretch/>
        </p:blipFill>
        <p:spPr>
          <a:xfrm>
            <a:off x="9692100" y="2198700"/>
            <a:ext cx="7414102" cy="47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 b="78132" l="77788" r="20496" t="18827"/>
          <a:stretch/>
        </p:blipFill>
        <p:spPr>
          <a:xfrm>
            <a:off x="7485975" y="4684950"/>
            <a:ext cx="696349" cy="69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9786700" y="7266625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Example of AVERAGE</a:t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AVERAGE formula can work out the average of a set of data.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chemeClr val="accent5"/>
                </a:solidFill>
              </a:rPr>
              <a:t>=AVERAGE(D4:D9)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Notice at the top the formula bar shows your formula.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254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254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36558" l="0" r="64823" t="22698"/>
          <a:stretch/>
        </p:blipFill>
        <p:spPr>
          <a:xfrm>
            <a:off x="9996800" y="1536850"/>
            <a:ext cx="7224900" cy="47046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9996800" y="6671700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Example of COUNTIF</a:t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COUNTIF can help you to find out how many of the same data there is by counting it for you.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</a:rPr>
              <a:t>=COUNTIF(D4:D9)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254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254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39444" l="0" r="64052" t="21918"/>
          <a:stretch/>
        </p:blipFill>
        <p:spPr>
          <a:xfrm>
            <a:off x="9529775" y="1975625"/>
            <a:ext cx="7901999" cy="477491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9529775" y="7142675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Example of IF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917950" y="251905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An IF formula provides and analyses two outcomes. A true and a false outcome.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accent5"/>
                </a:solidFill>
              </a:rPr>
              <a:t>=IF(D4=3, “Well Done”, “Try again”)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IF the value in D4 is equal to 3 then say well done else say try again.</a:t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Why not use a</a:t>
            </a:r>
            <a:r>
              <a:rPr b="1" lang="en-GB">
                <a:solidFill>
                  <a:schemeClr val="accent5"/>
                </a:solidFill>
              </a:rPr>
              <a:t> autofill</a:t>
            </a:r>
            <a:r>
              <a:rPr lang="en-GB"/>
              <a:t>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254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254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39444" l="0" r="48862" t="22544"/>
          <a:stretch/>
        </p:blipFill>
        <p:spPr>
          <a:xfrm>
            <a:off x="9467850" y="2751450"/>
            <a:ext cx="8215025" cy="3433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9740500" y="6770850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</a:t>
            </a:r>
            <a:r>
              <a:rPr lang="en-GB">
                <a:solidFill>
                  <a:schemeClr val="dk2"/>
                </a:solidFill>
              </a:rPr>
              <a:t>- Practise AVERAGE, COUNTIF and IF formula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917575" y="8317200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39431" l="0" r="38639" t="24466"/>
          <a:stretch/>
        </p:blipFill>
        <p:spPr>
          <a:xfrm>
            <a:off x="858550" y="2519050"/>
            <a:ext cx="16570895" cy="548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917950" y="890050"/>
            <a:ext cx="8550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Practise AVERAGE, COUNTIF and IF formulas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917575" y="2519050"/>
            <a:ext cx="7386000" cy="39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Create the spreadsheet shown and add the </a:t>
            </a:r>
            <a:r>
              <a:rPr b="1" lang="en-GB">
                <a:solidFill>
                  <a:schemeClr val="accent5"/>
                </a:solidFill>
              </a:rPr>
              <a:t>AVERAGE, COUNTIF</a:t>
            </a:r>
            <a:r>
              <a:rPr lang="en-GB">
                <a:solidFill>
                  <a:srgbClr val="000000"/>
                </a:solidFill>
              </a:rPr>
              <a:t> and </a:t>
            </a:r>
            <a:r>
              <a:rPr b="1" lang="en-GB">
                <a:solidFill>
                  <a:schemeClr val="accent5"/>
                </a:solidFill>
              </a:rPr>
              <a:t>IF</a:t>
            </a:r>
            <a:r>
              <a:rPr lang="en-GB">
                <a:solidFill>
                  <a:srgbClr val="000000"/>
                </a:solidFill>
              </a:rPr>
              <a:t> formula in.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Try autofill once you have typed the first IF </a:t>
            </a:r>
            <a:r>
              <a:rPr lang="en-GB">
                <a:solidFill>
                  <a:srgbClr val="000000"/>
                </a:solidFill>
              </a:rPr>
              <a:t>formula</a:t>
            </a:r>
            <a:r>
              <a:rPr lang="en-GB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Add colour to make your spreadsheet look more interesting.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Why not add a </a:t>
            </a:r>
            <a:r>
              <a:rPr lang="en-GB">
                <a:solidFill>
                  <a:srgbClr val="000000"/>
                </a:solidFill>
              </a:rPr>
              <a:t>border</a:t>
            </a:r>
            <a:r>
              <a:rPr lang="en-GB">
                <a:solidFill>
                  <a:srgbClr val="000000"/>
                </a:solidFill>
              </a:rPr>
              <a:t> around your table.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38388" l="0" r="38011" t="23584"/>
          <a:stretch/>
        </p:blipFill>
        <p:spPr>
          <a:xfrm>
            <a:off x="9109021" y="2876550"/>
            <a:ext cx="8514930" cy="29367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9109025" y="6170850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</a:t>
            </a:r>
            <a:r>
              <a:rPr lang="en-GB">
                <a:solidFill>
                  <a:schemeClr val="dk2"/>
                </a:solidFill>
              </a:rPr>
              <a:t>- Sorting and filtering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917575" y="8566488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36873" l="17903" r="52005" t="31526"/>
          <a:stretch/>
        </p:blipFill>
        <p:spPr>
          <a:xfrm>
            <a:off x="1059675" y="2198700"/>
            <a:ext cx="12254570" cy="636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Sorting and Filtering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522534" y="2915900"/>
            <a:ext cx="7902000" cy="20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Sort: Highlight D4:D9 numbers and sort these A-Z.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Filter: Use the filter tool to look for all pupils who did well in there exam.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b="36873" l="17903" r="52005" t="31526"/>
          <a:stretch/>
        </p:blipFill>
        <p:spPr>
          <a:xfrm>
            <a:off x="8962250" y="2650625"/>
            <a:ext cx="7224900" cy="354308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8962250" y="6365925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Sorting Data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522534" y="2915900"/>
            <a:ext cx="7902000" cy="20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GB"/>
              <a:t>Data can be sorted into a particular order.</a:t>
            </a:r>
            <a:endParaRPr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b="1" lang="en-GB">
                <a:solidFill>
                  <a:schemeClr val="accent5"/>
                </a:solidFill>
              </a:rPr>
              <a:t>Ascending</a:t>
            </a:r>
            <a:r>
              <a:rPr lang="en-GB"/>
              <a:t> - A to Z</a:t>
            </a:r>
            <a:endParaRPr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b="1" lang="en-GB">
                <a:solidFill>
                  <a:schemeClr val="accent5"/>
                </a:solidFill>
              </a:rPr>
              <a:t>Descending</a:t>
            </a:r>
            <a:r>
              <a:rPr lang="en-GB"/>
              <a:t> - Z to 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Highlight and right click to sort. Then select your range as seen.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28402" l="16038" r="32356" t="23629"/>
          <a:stretch/>
        </p:blipFill>
        <p:spPr>
          <a:xfrm>
            <a:off x="8819954" y="2028950"/>
            <a:ext cx="8646596" cy="45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8820150" y="6894800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