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10287000" cx="18288000"/>
  <p:notesSz cx="6858000" cy="9144000"/>
  <p:embeddedFontLst>
    <p:embeddedFont>
      <p:font typeface="Montserrat SemiBold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Montserrat Medium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36EFD7B-FE96-40D7-9D74-1AE0C5158E68}">
  <a:tblStyle styleId="{F36EFD7B-FE96-40D7-9D74-1AE0C5158E6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MontserratMedium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Medium-italic.fntdata"/><Relationship Id="rId25" Type="http://schemas.openxmlformats.org/officeDocument/2006/relationships/font" Target="fonts/MontserratMedium-bold.fntdata"/><Relationship Id="rId27" Type="http://schemas.openxmlformats.org/officeDocument/2006/relationships/font" Target="fonts/Montserrat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SemiBold-bold.fntdata"/><Relationship Id="rId16" Type="http://schemas.openxmlformats.org/officeDocument/2006/relationships/font" Target="fonts/MontserratSemiBold-regular.fntdata"/><Relationship Id="rId19" Type="http://schemas.openxmlformats.org/officeDocument/2006/relationships/font" Target="fonts/MontserratSemiBold-boldItalic.fntdata"/><Relationship Id="rId18" Type="http://schemas.openxmlformats.org/officeDocument/2006/relationships/font" Target="fonts/Montserrat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Conn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14" name="Google Shape;14;p3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Independent tas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17" name="Google Shape;17;p4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Explor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20" name="Google Shape;20;p5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3" name="Google Shape;23;p6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4" name="Google Shape;24;p6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25" name="Google Shape;25;p6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6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Relationship Id="rId4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4.jpg"/><Relationship Id="rId6" Type="http://schemas.openxmlformats.org/officeDocument/2006/relationships/image" Target="../media/image8.png"/><Relationship Id="rId7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5.png"/><Relationship Id="rId6" Type="http://schemas.openxmlformats.org/officeDocument/2006/relationships/image" Target="../media/image4.jpg"/><Relationship Id="rId7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idx="1" type="body"/>
          </p:nvPr>
        </p:nvSpPr>
        <p:spPr>
          <a:xfrm>
            <a:off x="1835150" y="1034004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3600">
                <a:solidFill>
                  <a:srgbClr val="4B3241"/>
                </a:solidFill>
              </a:rPr>
              <a:t>Mathematics</a:t>
            </a:r>
            <a:endParaRPr sz="3600">
              <a:solidFill>
                <a:srgbClr val="4B3241"/>
              </a:solidFill>
            </a:endParaRPr>
          </a:p>
        </p:txBody>
      </p:sp>
      <p:sp>
        <p:nvSpPr>
          <p:cNvPr id="32" name="Google Shape;32;p7"/>
          <p:cNvSpPr txBox="1"/>
          <p:nvPr>
            <p:ph idx="4294967295" type="ctrTitle"/>
          </p:nvPr>
        </p:nvSpPr>
        <p:spPr>
          <a:xfrm>
            <a:off x="1835150" y="2105793"/>
            <a:ext cx="16452850" cy="3722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Truncating Axes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" name="Google Shape;33;p7"/>
          <p:cNvSpPr txBox="1"/>
          <p:nvPr>
            <p:ph idx="4294967295" type="subTitle"/>
          </p:nvPr>
        </p:nvSpPr>
        <p:spPr>
          <a:xfrm>
            <a:off x="1835150" y="6579870"/>
            <a:ext cx="7902575" cy="123983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b="0" i="0" lang="en-GB" sz="3200" u="none" cap="none" strike="noStrike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Mr Millar</a:t>
            </a:r>
            <a:endParaRPr b="0" i="0" sz="3200" u="none" cap="none" strike="noStrike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6"/>
          <p:cNvSpPr txBox="1"/>
          <p:nvPr/>
        </p:nvSpPr>
        <p:spPr>
          <a:xfrm>
            <a:off x="852043" y="1942590"/>
            <a:ext cx="7393600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The truncated axes makes reading the data easier.</a:t>
            </a:r>
            <a:endParaRPr/>
          </a:p>
        </p:txBody>
      </p:sp>
      <p:graphicFrame>
        <p:nvGraphicFramePr>
          <p:cNvPr id="173" name="Google Shape;173;p16"/>
          <p:cNvGraphicFramePr/>
          <p:nvPr/>
        </p:nvGraphicFramePr>
        <p:xfrm>
          <a:off x="1134998" y="646704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{F36EFD7B-FE96-40D7-9D74-1AE0C5158E68}</a:tableStyleId>
              </a:tblPr>
              <a:tblGrid>
                <a:gridCol w="1819400"/>
                <a:gridCol w="738000"/>
                <a:gridCol w="738000"/>
                <a:gridCol w="738000"/>
                <a:gridCol w="738000"/>
                <a:gridCol w="738000"/>
                <a:gridCol w="738000"/>
                <a:gridCol w="738000"/>
                <a:gridCol w="738000"/>
                <a:gridCol w="738000"/>
                <a:gridCol w="738000"/>
                <a:gridCol w="738000"/>
                <a:gridCol w="734450"/>
                <a:gridCol w="741575"/>
                <a:gridCol w="738000"/>
                <a:gridCol w="738000"/>
              </a:tblGrid>
              <a:tr h="735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2"/>
                          </a:solidFill>
                        </a:rPr>
                        <a:t>Height (cm)</a:t>
                      </a:r>
                      <a:endParaRPr b="0" i="0" sz="2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75" marB="0" marR="4275" marL="427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2"/>
                          </a:solidFill>
                        </a:rPr>
                        <a:t>147</a:t>
                      </a:r>
                      <a:endParaRPr b="0" i="0" sz="2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75" marB="0" marR="4275" marL="427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2"/>
                          </a:solidFill>
                        </a:rPr>
                        <a:t>142</a:t>
                      </a:r>
                      <a:endParaRPr b="0" i="0" sz="2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75" marB="0" marR="4275" marL="427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2"/>
                          </a:solidFill>
                        </a:rPr>
                        <a:t>152</a:t>
                      </a:r>
                      <a:endParaRPr b="0" i="0" sz="2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75" marB="0" marR="4275" marL="427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2"/>
                          </a:solidFill>
                        </a:rPr>
                        <a:t>157</a:t>
                      </a:r>
                      <a:endParaRPr b="0" i="0" sz="2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75" marB="0" marR="4275" marL="427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2"/>
                          </a:solidFill>
                        </a:rPr>
                        <a:t>162</a:t>
                      </a:r>
                      <a:endParaRPr b="0" i="0" sz="2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75" marB="0" marR="4275" marL="427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2"/>
                          </a:solidFill>
                        </a:rPr>
                        <a:t>164</a:t>
                      </a:r>
                      <a:endParaRPr b="0" i="0" sz="2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75" marB="0" marR="4275" marL="427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2"/>
                          </a:solidFill>
                        </a:rPr>
                        <a:t>167</a:t>
                      </a:r>
                      <a:endParaRPr b="0" i="0" sz="2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75" marB="0" marR="4275" marL="427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2"/>
                          </a:solidFill>
                        </a:rPr>
                        <a:t>168</a:t>
                      </a:r>
                      <a:endParaRPr b="0" i="0" sz="2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75" marB="0" marR="4275" marL="427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2"/>
                          </a:solidFill>
                        </a:rPr>
                        <a:t>170</a:t>
                      </a:r>
                      <a:endParaRPr b="0" i="0" sz="2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75" marB="0" marR="4275" marL="427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2"/>
                          </a:solidFill>
                        </a:rPr>
                        <a:t>151</a:t>
                      </a:r>
                      <a:endParaRPr b="0" i="0" sz="2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75" marB="0" marR="4275" marL="427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2"/>
                          </a:solidFill>
                        </a:rPr>
                        <a:t>157</a:t>
                      </a:r>
                      <a:endParaRPr b="0" i="0" sz="2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75" marB="0" marR="4275" marL="427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2"/>
                          </a:solidFill>
                        </a:rPr>
                        <a:t>158</a:t>
                      </a:r>
                      <a:endParaRPr b="0" i="0" sz="2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75" marB="0" marR="4275" marL="427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2"/>
                          </a:solidFill>
                        </a:rPr>
                        <a:t>171</a:t>
                      </a:r>
                      <a:endParaRPr b="0" i="0" sz="2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75" marB="0" marR="4275" marL="427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2"/>
                          </a:solidFill>
                        </a:rPr>
                        <a:t>172</a:t>
                      </a:r>
                      <a:endParaRPr b="0" i="0" sz="2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75" marB="0" marR="4275" marL="427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2"/>
                          </a:solidFill>
                        </a:rPr>
                        <a:t>181</a:t>
                      </a:r>
                      <a:endParaRPr b="0" i="0" sz="2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75" marB="0" marR="4275" marL="427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35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2"/>
                          </a:solidFill>
                        </a:rPr>
                        <a:t>Age (years)</a:t>
                      </a:r>
                      <a:endParaRPr b="0" i="0" sz="2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75" marB="0" marR="4275" marL="427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2"/>
                          </a:solidFill>
                        </a:rPr>
                        <a:t>12</a:t>
                      </a:r>
                      <a:endParaRPr b="0" i="0" sz="2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75" marB="0" marR="4275" marL="427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2"/>
                          </a:solidFill>
                        </a:rPr>
                        <a:t>11</a:t>
                      </a:r>
                      <a:endParaRPr b="0" i="0" sz="2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75" marB="0" marR="4275" marL="427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2"/>
                          </a:solidFill>
                        </a:rPr>
                        <a:t>13</a:t>
                      </a:r>
                      <a:endParaRPr b="0" i="0" sz="2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75" marB="0" marR="4275" marL="427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2"/>
                          </a:solidFill>
                        </a:rPr>
                        <a:t>13</a:t>
                      </a:r>
                      <a:endParaRPr b="0" i="0" sz="2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75" marB="0" marR="4275" marL="427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2"/>
                          </a:solidFill>
                        </a:rPr>
                        <a:t>15</a:t>
                      </a:r>
                      <a:endParaRPr b="0" i="0" sz="2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75" marB="0" marR="4275" marL="427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2"/>
                          </a:solidFill>
                        </a:rPr>
                        <a:t>15</a:t>
                      </a:r>
                      <a:endParaRPr b="0" i="0" sz="2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75" marB="0" marR="4275" marL="427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2"/>
                          </a:solidFill>
                        </a:rPr>
                        <a:t>14</a:t>
                      </a:r>
                      <a:endParaRPr b="0" i="0" sz="2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75" marB="0" marR="4275" marL="427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2"/>
                          </a:solidFill>
                        </a:rPr>
                        <a:t>15</a:t>
                      </a:r>
                      <a:endParaRPr b="0" i="0" sz="2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75" marB="0" marR="4275" marL="427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2"/>
                          </a:solidFill>
                        </a:rPr>
                        <a:t>16</a:t>
                      </a:r>
                      <a:endParaRPr b="0" i="0" sz="2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75" marB="0" marR="4275" marL="427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2"/>
                          </a:solidFill>
                        </a:rPr>
                        <a:t>13</a:t>
                      </a:r>
                      <a:endParaRPr b="0" i="0" sz="2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75" marB="0" marR="4275" marL="427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2"/>
                          </a:solidFill>
                        </a:rPr>
                        <a:t>13</a:t>
                      </a:r>
                      <a:endParaRPr b="0" i="0" sz="2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75" marB="0" marR="4275" marL="427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2"/>
                          </a:solidFill>
                        </a:rPr>
                        <a:t>15</a:t>
                      </a:r>
                      <a:endParaRPr b="0" i="0" sz="2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75" marB="0" marR="4275" marL="427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2"/>
                          </a:solidFill>
                        </a:rPr>
                        <a:t>17</a:t>
                      </a:r>
                      <a:endParaRPr b="0" i="0" sz="2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75" marB="0" marR="4275" marL="427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2"/>
                          </a:solidFill>
                        </a:rPr>
                        <a:t>17</a:t>
                      </a:r>
                      <a:endParaRPr b="0" i="0" sz="2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75" marB="0" marR="4275" marL="427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2"/>
                          </a:solidFill>
                        </a:rPr>
                        <a:t>17</a:t>
                      </a:r>
                      <a:endParaRPr b="0" i="0" sz="2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75" marB="0" marR="4275" marL="427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pSp>
        <p:nvGrpSpPr>
          <p:cNvPr id="174" name="Google Shape;174;p16"/>
          <p:cNvGrpSpPr/>
          <p:nvPr/>
        </p:nvGrpSpPr>
        <p:grpSpPr>
          <a:xfrm>
            <a:off x="14816667" y="5635428"/>
            <a:ext cx="1790804" cy="3381263"/>
            <a:chOff x="2476076" y="1815215"/>
            <a:chExt cx="1155547" cy="2311092"/>
          </a:xfrm>
        </p:grpSpPr>
        <p:pic>
          <p:nvPicPr>
            <p:cNvPr id="175" name="Google Shape;175;p16"/>
            <p:cNvPicPr preferRelativeResize="0"/>
            <p:nvPr/>
          </p:nvPicPr>
          <p:blipFill rotWithShape="1">
            <a:blip r:embed="rId3">
              <a:alphaModFix/>
            </a:blip>
            <a:srcRect b="34412" l="69126" r="8245" t="33589"/>
            <a:stretch/>
          </p:blipFill>
          <p:spPr>
            <a:xfrm>
              <a:off x="2476076" y="1815215"/>
              <a:ext cx="1155547" cy="23110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16"/>
            <p:cNvSpPr/>
            <p:nvPr/>
          </p:nvSpPr>
          <p:spPr>
            <a:xfrm>
              <a:off x="3125585" y="2793076"/>
              <a:ext cx="166255" cy="232757"/>
            </a:xfrm>
            <a:prstGeom prst="rect">
              <a:avLst/>
            </a:prstGeom>
            <a:solidFill>
              <a:srgbClr val="7344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7" name="Google Shape;17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72082" y="917906"/>
            <a:ext cx="7983328" cy="4538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12344" y="921441"/>
            <a:ext cx="6286500" cy="37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8"/>
          <p:cNvSpPr txBox="1"/>
          <p:nvPr/>
        </p:nvSpPr>
        <p:spPr>
          <a:xfrm>
            <a:off x="956100" y="1912725"/>
            <a:ext cx="6503703" cy="14285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Do you agreed with Antoni?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Why? Why not?</a:t>
            </a:r>
            <a:endParaRPr/>
          </a:p>
        </p:txBody>
      </p:sp>
      <p:sp>
        <p:nvSpPr>
          <p:cNvPr id="40" name="Google Shape;40;p8"/>
          <p:cNvSpPr txBox="1"/>
          <p:nvPr/>
        </p:nvSpPr>
        <p:spPr>
          <a:xfrm rot="-5400000">
            <a:off x="9980362" y="2351251"/>
            <a:ext cx="1630575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Frequency</a:t>
            </a:r>
            <a:endParaRPr/>
          </a:p>
        </p:txBody>
      </p:sp>
      <p:grpSp>
        <p:nvGrpSpPr>
          <p:cNvPr id="41" name="Google Shape;41;p8"/>
          <p:cNvGrpSpPr/>
          <p:nvPr/>
        </p:nvGrpSpPr>
        <p:grpSpPr>
          <a:xfrm>
            <a:off x="5549420" y="5500884"/>
            <a:ext cx="2527664" cy="2191305"/>
            <a:chOff x="589763" y="5181599"/>
            <a:chExt cx="1981083" cy="1676335"/>
          </a:xfrm>
        </p:grpSpPr>
        <p:pic>
          <p:nvPicPr>
            <p:cNvPr id="42" name="Google Shape;42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89763" y="5181599"/>
              <a:ext cx="1424379" cy="1182627"/>
            </a:xfrm>
            <a:prstGeom prst="ellipse">
              <a:avLst/>
            </a:prstGeom>
            <a:noFill/>
            <a:ln cap="flat" cmpd="sng" w="28575">
              <a:solidFill>
                <a:srgbClr val="6BC152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381000" sx="-80000" rotWithShape="0" dir="5400000" dist="292100" sy="-18000">
                <a:srgbClr val="000000">
                  <a:alpha val="21960"/>
                </a:srgbClr>
              </a:outerShdw>
            </a:effectLst>
          </p:spPr>
        </p:pic>
        <p:cxnSp>
          <p:nvCxnSpPr>
            <p:cNvPr id="43" name="Google Shape;43;p8"/>
            <p:cNvCxnSpPr>
              <a:stCxn id="42" idx="5"/>
            </p:cNvCxnSpPr>
            <p:nvPr/>
          </p:nvCxnSpPr>
          <p:spPr>
            <a:xfrm>
              <a:off x="1805546" y="6191034"/>
              <a:ext cx="765300" cy="666900"/>
            </a:xfrm>
            <a:prstGeom prst="straightConnector1">
              <a:avLst/>
            </a:prstGeom>
            <a:noFill/>
            <a:ln cap="flat" cmpd="sng" w="38100">
              <a:solidFill>
                <a:srgbClr val="6BC15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44" name="Google Shape;44;p8"/>
          <p:cNvSpPr txBox="1"/>
          <p:nvPr/>
        </p:nvSpPr>
        <p:spPr>
          <a:xfrm>
            <a:off x="3749923" y="7844858"/>
            <a:ext cx="5403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does this mean?</a:t>
            </a:r>
            <a:endParaRPr/>
          </a:p>
        </p:txBody>
      </p:sp>
      <p:sp>
        <p:nvSpPr>
          <p:cNvPr id="45" name="Google Shape;45;p8"/>
          <p:cNvSpPr txBox="1"/>
          <p:nvPr/>
        </p:nvSpPr>
        <p:spPr>
          <a:xfrm>
            <a:off x="16230600" y="921441"/>
            <a:ext cx="460382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/>
          </a:p>
        </p:txBody>
      </p:sp>
      <p:sp>
        <p:nvSpPr>
          <p:cNvPr id="46" name="Google Shape;46;p8"/>
          <p:cNvSpPr txBox="1"/>
          <p:nvPr/>
        </p:nvSpPr>
        <p:spPr>
          <a:xfrm>
            <a:off x="16230600" y="4992470"/>
            <a:ext cx="442750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/>
          </a:p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5">
            <a:alphaModFix/>
          </a:blip>
          <a:srcRect b="49777" l="10363" r="67008" t="15492"/>
          <a:stretch/>
        </p:blipFill>
        <p:spPr>
          <a:xfrm>
            <a:off x="1161050" y="5238065"/>
            <a:ext cx="1498057" cy="3251737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8"/>
          <p:cNvSpPr/>
          <p:nvPr/>
        </p:nvSpPr>
        <p:spPr>
          <a:xfrm>
            <a:off x="2653829" y="3352170"/>
            <a:ext cx="4690200" cy="1920300"/>
          </a:xfrm>
          <a:prstGeom prst="wedgeRoundRectCallout">
            <a:avLst>
              <a:gd fmla="val -48859" name="adj1"/>
              <a:gd fmla="val 79723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Chart B shows fewer buses were late as the bar is smaller.</a:t>
            </a:r>
            <a:endParaRPr/>
          </a:p>
        </p:txBody>
      </p:sp>
      <p:sp>
        <p:nvSpPr>
          <p:cNvPr id="49" name="Google Shape;49;p8"/>
          <p:cNvSpPr txBox="1"/>
          <p:nvPr/>
        </p:nvSpPr>
        <p:spPr>
          <a:xfrm>
            <a:off x="12634926" y="912140"/>
            <a:ext cx="3177473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Bus arrival times</a:t>
            </a:r>
            <a:endParaRPr/>
          </a:p>
        </p:txBody>
      </p:sp>
      <p:sp>
        <p:nvSpPr>
          <p:cNvPr id="50" name="Google Shape;50;p8"/>
          <p:cNvSpPr txBox="1"/>
          <p:nvPr/>
        </p:nvSpPr>
        <p:spPr>
          <a:xfrm>
            <a:off x="12634926" y="5042706"/>
            <a:ext cx="3177473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Bus arrival times</a:t>
            </a:r>
            <a:endParaRPr/>
          </a:p>
        </p:txBody>
      </p:sp>
      <p:pic>
        <p:nvPicPr>
          <p:cNvPr id="51" name="Google Shape;51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0272" y="730427"/>
            <a:ext cx="2949651" cy="9832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" name="Google Shape;52;p8"/>
          <p:cNvGrpSpPr/>
          <p:nvPr/>
        </p:nvGrpSpPr>
        <p:grpSpPr>
          <a:xfrm>
            <a:off x="10496845" y="4849370"/>
            <a:ext cx="6649913" cy="3771900"/>
            <a:chOff x="4558325" y="914400"/>
            <a:chExt cx="4433275" cy="2514600"/>
          </a:xfrm>
        </p:grpSpPr>
        <p:sp>
          <p:nvSpPr>
            <p:cNvPr id="53" name="Google Shape;53;p8"/>
            <p:cNvSpPr txBox="1"/>
            <p:nvPr/>
          </p:nvSpPr>
          <p:spPr>
            <a:xfrm rot="-5400000">
              <a:off x="4153325" y="1859088"/>
              <a:ext cx="10869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1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Frequency</a:t>
              </a:r>
              <a:endParaRPr/>
            </a:p>
          </p:txBody>
        </p:sp>
        <p:grpSp>
          <p:nvGrpSpPr>
            <p:cNvPr id="54" name="Google Shape;54;p8"/>
            <p:cNvGrpSpPr/>
            <p:nvPr/>
          </p:nvGrpSpPr>
          <p:grpSpPr>
            <a:xfrm>
              <a:off x="4800600" y="914400"/>
              <a:ext cx="4191000" cy="2514600"/>
              <a:chOff x="4724400" y="914400"/>
              <a:chExt cx="4191000" cy="2514600"/>
            </a:xfrm>
          </p:grpSpPr>
          <p:pic>
            <p:nvPicPr>
              <p:cNvPr id="55" name="Google Shape;55;p8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4724400" y="914400"/>
                <a:ext cx="4191000" cy="251460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56" name="Google Shape;56;p8"/>
              <p:cNvGrpSpPr/>
              <p:nvPr/>
            </p:nvGrpSpPr>
            <p:grpSpPr>
              <a:xfrm>
                <a:off x="4900235" y="2942088"/>
                <a:ext cx="190500" cy="176400"/>
                <a:chOff x="2233235" y="5726185"/>
                <a:chExt cx="190500" cy="235200"/>
              </a:xfrm>
            </p:grpSpPr>
            <p:cxnSp>
              <p:nvCxnSpPr>
                <p:cNvPr id="57" name="Google Shape;57;p8"/>
                <p:cNvCxnSpPr/>
                <p:nvPr/>
              </p:nvCxnSpPr>
              <p:spPr>
                <a:xfrm>
                  <a:off x="2343725" y="5746505"/>
                  <a:ext cx="77400" cy="103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58" name="Google Shape;58;p8"/>
                <p:cNvSpPr/>
                <p:nvPr/>
              </p:nvSpPr>
              <p:spPr>
                <a:xfrm>
                  <a:off x="2233235" y="5726185"/>
                  <a:ext cx="190500" cy="235200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254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700" u="none" cap="none" strike="noStrike">
                    <a:solidFill>
                      <a:srgbClr val="FFFFFF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/>
          <p:nvPr/>
        </p:nvSpPr>
        <p:spPr>
          <a:xfrm>
            <a:off x="852042" y="1942590"/>
            <a:ext cx="14692758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Truncating axes can help us see data differences and detail in the data points more clearly but we need to be careful when reading data in this way.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Explain why Antoni is incorrect.</a:t>
            </a:r>
            <a:endParaRPr/>
          </a:p>
        </p:txBody>
      </p:sp>
      <p:grpSp>
        <p:nvGrpSpPr>
          <p:cNvPr id="64" name="Google Shape;64;p9"/>
          <p:cNvGrpSpPr/>
          <p:nvPr/>
        </p:nvGrpSpPr>
        <p:grpSpPr>
          <a:xfrm>
            <a:off x="9997441" y="4602480"/>
            <a:ext cx="7149317" cy="4171190"/>
            <a:chOff x="4558325" y="914400"/>
            <a:chExt cx="4433275" cy="2514600"/>
          </a:xfrm>
        </p:grpSpPr>
        <p:grpSp>
          <p:nvGrpSpPr>
            <p:cNvPr id="65" name="Google Shape;65;p9"/>
            <p:cNvGrpSpPr/>
            <p:nvPr/>
          </p:nvGrpSpPr>
          <p:grpSpPr>
            <a:xfrm>
              <a:off x="4800600" y="914400"/>
              <a:ext cx="4191000" cy="2514600"/>
              <a:chOff x="4724400" y="914400"/>
              <a:chExt cx="4191000" cy="2514600"/>
            </a:xfrm>
          </p:grpSpPr>
          <p:pic>
            <p:nvPicPr>
              <p:cNvPr id="66" name="Google Shape;66;p9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724400" y="914400"/>
                <a:ext cx="4191000" cy="251460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67" name="Google Shape;67;p9"/>
              <p:cNvGrpSpPr/>
              <p:nvPr/>
            </p:nvGrpSpPr>
            <p:grpSpPr>
              <a:xfrm>
                <a:off x="4900235" y="2942082"/>
                <a:ext cx="190500" cy="176411"/>
                <a:chOff x="2233235" y="5726185"/>
                <a:chExt cx="190500" cy="235215"/>
              </a:xfrm>
            </p:grpSpPr>
            <p:sp>
              <p:nvSpPr>
                <p:cNvPr id="68" name="Google Shape;68;p9"/>
                <p:cNvSpPr/>
                <p:nvPr/>
              </p:nvSpPr>
              <p:spPr>
                <a:xfrm>
                  <a:off x="2233235" y="5726185"/>
                  <a:ext cx="190500" cy="235215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254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7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69" name="Google Shape;69;p9"/>
                <p:cNvCxnSpPr/>
                <p:nvPr/>
              </p:nvCxnSpPr>
              <p:spPr>
                <a:xfrm>
                  <a:off x="2343725" y="5746505"/>
                  <a:ext cx="77470" cy="103109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0" name="Google Shape;70;p9"/>
                <p:cNvCxnSpPr>
                  <a:stCxn id="68" idx="3"/>
                </p:cNvCxnSpPr>
                <p:nvPr/>
              </p:nvCxnSpPr>
              <p:spPr>
                <a:xfrm rot="10800000">
                  <a:off x="2243435" y="5843793"/>
                  <a:ext cx="1803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1" name="Google Shape;71;p9"/>
                <p:cNvCxnSpPr/>
                <p:nvPr/>
              </p:nvCxnSpPr>
              <p:spPr>
                <a:xfrm rot="10800000">
                  <a:off x="2253555" y="5843793"/>
                  <a:ext cx="95250" cy="1176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  <p:sp>
          <p:nvSpPr>
            <p:cNvPr id="72" name="Google Shape;72;p9"/>
            <p:cNvSpPr txBox="1"/>
            <p:nvPr/>
          </p:nvSpPr>
          <p:spPr>
            <a:xfrm rot="-5400000">
              <a:off x="4153299" y="1858963"/>
              <a:ext cx="1087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1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Frequency</a:t>
              </a:r>
              <a:endParaRPr/>
            </a:p>
          </p:txBody>
        </p:sp>
      </p:grpSp>
      <p:pic>
        <p:nvPicPr>
          <p:cNvPr id="73" name="Google Shape;73;p9"/>
          <p:cNvPicPr preferRelativeResize="0"/>
          <p:nvPr/>
        </p:nvPicPr>
        <p:blipFill rotWithShape="1">
          <a:blip r:embed="rId4">
            <a:alphaModFix/>
          </a:blip>
          <a:srcRect b="49777" l="10363" r="67008" t="15492"/>
          <a:stretch/>
        </p:blipFill>
        <p:spPr>
          <a:xfrm>
            <a:off x="932450" y="5466665"/>
            <a:ext cx="1498058" cy="3251734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9"/>
          <p:cNvSpPr/>
          <p:nvPr/>
        </p:nvSpPr>
        <p:spPr>
          <a:xfrm>
            <a:off x="3673539" y="5814580"/>
            <a:ext cx="4690167" cy="1920341"/>
          </a:xfrm>
          <a:prstGeom prst="wedgeRoundRectCallout">
            <a:avLst>
              <a:gd fmla="val -77779" name="adj1"/>
              <a:gd fmla="val -28010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This chart shows triple the number of busses were late than were on time.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/>
          <p:nvPr/>
        </p:nvSpPr>
        <p:spPr>
          <a:xfrm>
            <a:off x="9416172" y="5506877"/>
            <a:ext cx="47641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22</a:t>
            </a:r>
            <a:endParaRPr/>
          </a:p>
        </p:txBody>
      </p:sp>
      <p:sp>
        <p:nvSpPr>
          <p:cNvPr id="80" name="Google Shape;80;p10"/>
          <p:cNvSpPr txBox="1"/>
          <p:nvPr/>
        </p:nvSpPr>
        <p:spPr>
          <a:xfrm>
            <a:off x="9404149" y="4377990"/>
            <a:ext cx="50045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24</a:t>
            </a:r>
            <a:endParaRPr/>
          </a:p>
        </p:txBody>
      </p:sp>
      <p:pic>
        <p:nvPicPr>
          <p:cNvPr id="81" name="Google Shape;8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46024" y="1850274"/>
            <a:ext cx="7195925" cy="5389018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0"/>
          <p:cNvSpPr txBox="1"/>
          <p:nvPr/>
        </p:nvSpPr>
        <p:spPr>
          <a:xfrm>
            <a:off x="9411363" y="3175278"/>
            <a:ext cx="48603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26</a:t>
            </a:r>
            <a:endParaRPr/>
          </a:p>
        </p:txBody>
      </p:sp>
      <p:sp>
        <p:nvSpPr>
          <p:cNvPr id="83" name="Google Shape;83;p10"/>
          <p:cNvSpPr txBox="1"/>
          <p:nvPr/>
        </p:nvSpPr>
        <p:spPr>
          <a:xfrm>
            <a:off x="9407355" y="1972567"/>
            <a:ext cx="49404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28</a:t>
            </a:r>
            <a:endParaRPr/>
          </a:p>
        </p:txBody>
      </p:sp>
      <p:sp>
        <p:nvSpPr>
          <p:cNvPr id="84" name="Google Shape;84;p10"/>
          <p:cNvSpPr txBox="1"/>
          <p:nvPr/>
        </p:nvSpPr>
        <p:spPr>
          <a:xfrm>
            <a:off x="8189534" y="4190840"/>
            <a:ext cx="107593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Sales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£1000s</a:t>
            </a:r>
            <a:endParaRPr/>
          </a:p>
        </p:txBody>
      </p:sp>
      <p:sp>
        <p:nvSpPr>
          <p:cNvPr id="85" name="Google Shape;85;p10"/>
          <p:cNvSpPr txBox="1"/>
          <p:nvPr/>
        </p:nvSpPr>
        <p:spPr>
          <a:xfrm>
            <a:off x="10384522" y="7261108"/>
            <a:ext cx="81464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June</a:t>
            </a:r>
            <a:endParaRPr/>
          </a:p>
        </p:txBody>
      </p:sp>
      <p:sp>
        <p:nvSpPr>
          <p:cNvPr id="86" name="Google Shape;86;p10"/>
          <p:cNvSpPr txBox="1"/>
          <p:nvPr/>
        </p:nvSpPr>
        <p:spPr>
          <a:xfrm>
            <a:off x="12443036" y="7261108"/>
            <a:ext cx="69442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July</a:t>
            </a:r>
            <a:endParaRPr/>
          </a:p>
        </p:txBody>
      </p:sp>
      <p:sp>
        <p:nvSpPr>
          <p:cNvPr id="87" name="Google Shape;87;p10"/>
          <p:cNvSpPr txBox="1"/>
          <p:nvPr/>
        </p:nvSpPr>
        <p:spPr>
          <a:xfrm>
            <a:off x="14330369" y="7261108"/>
            <a:ext cx="71846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Aug</a:t>
            </a:r>
            <a:endParaRPr/>
          </a:p>
        </p:txBody>
      </p:sp>
      <p:sp>
        <p:nvSpPr>
          <p:cNvPr id="88" name="Google Shape;88;p10"/>
          <p:cNvSpPr txBox="1"/>
          <p:nvPr/>
        </p:nvSpPr>
        <p:spPr>
          <a:xfrm>
            <a:off x="16014155" y="7261108"/>
            <a:ext cx="77457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Sept</a:t>
            </a:r>
            <a:endParaRPr/>
          </a:p>
        </p:txBody>
      </p:sp>
      <p:sp>
        <p:nvSpPr>
          <p:cNvPr id="89" name="Google Shape;89;p10"/>
          <p:cNvSpPr txBox="1"/>
          <p:nvPr/>
        </p:nvSpPr>
        <p:spPr>
          <a:xfrm>
            <a:off x="872767" y="1975119"/>
            <a:ext cx="6503393" cy="60016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State whether the following are true or false: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September had more than double July’s sales</a:t>
            </a:r>
            <a:endParaRPr/>
          </a:p>
          <a:p>
            <a:pPr indent="-254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September was the best month of the year</a:t>
            </a:r>
            <a:endParaRPr/>
          </a:p>
          <a:p>
            <a:pPr indent="-254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8% more was sold in September than June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 txBox="1"/>
          <p:nvPr/>
        </p:nvSpPr>
        <p:spPr>
          <a:xfrm>
            <a:off x="928243" y="1942590"/>
            <a:ext cx="7393500" cy="27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could Cala improve this scatter graph?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Draw a version that you think shows the information better.</a:t>
            </a:r>
            <a:endParaRPr/>
          </a:p>
        </p:txBody>
      </p:sp>
      <p:graphicFrame>
        <p:nvGraphicFramePr>
          <p:cNvPr id="95" name="Google Shape;95;p11"/>
          <p:cNvGraphicFramePr/>
          <p:nvPr/>
        </p:nvGraphicFramePr>
        <p:xfrm>
          <a:off x="1134998" y="646704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{F36EFD7B-FE96-40D7-9D74-1AE0C5158E68}</a:tableStyleId>
              </a:tblPr>
              <a:tblGrid>
                <a:gridCol w="1819400"/>
                <a:gridCol w="738000"/>
                <a:gridCol w="738000"/>
                <a:gridCol w="738000"/>
                <a:gridCol w="738000"/>
                <a:gridCol w="738000"/>
                <a:gridCol w="738000"/>
                <a:gridCol w="738000"/>
                <a:gridCol w="738000"/>
                <a:gridCol w="738000"/>
                <a:gridCol w="738000"/>
                <a:gridCol w="738000"/>
                <a:gridCol w="734450"/>
                <a:gridCol w="741575"/>
                <a:gridCol w="738000"/>
                <a:gridCol w="738000"/>
              </a:tblGrid>
              <a:tr h="735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2"/>
                          </a:solidFill>
                        </a:rPr>
                        <a:t>Height (cm)</a:t>
                      </a:r>
                      <a:endParaRPr b="0" i="0" sz="2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75" marB="0" marR="4275" marL="427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2"/>
                          </a:solidFill>
                        </a:rPr>
                        <a:t>147</a:t>
                      </a:r>
                      <a:endParaRPr b="0" i="0" sz="2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75" marB="0" marR="4275" marL="427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2"/>
                          </a:solidFill>
                        </a:rPr>
                        <a:t>142</a:t>
                      </a:r>
                      <a:endParaRPr b="0" i="0" sz="2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75" marB="0" marR="4275" marL="427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2"/>
                          </a:solidFill>
                        </a:rPr>
                        <a:t>152</a:t>
                      </a:r>
                      <a:endParaRPr b="0" i="0" sz="2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75" marB="0" marR="4275" marL="427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2"/>
                          </a:solidFill>
                        </a:rPr>
                        <a:t>157</a:t>
                      </a:r>
                      <a:endParaRPr b="0" i="0" sz="2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75" marB="0" marR="4275" marL="427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2"/>
                          </a:solidFill>
                        </a:rPr>
                        <a:t>162</a:t>
                      </a:r>
                      <a:endParaRPr b="0" i="0" sz="2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75" marB="0" marR="4275" marL="427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2"/>
                          </a:solidFill>
                        </a:rPr>
                        <a:t>164</a:t>
                      </a:r>
                      <a:endParaRPr b="0" i="0" sz="2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75" marB="0" marR="4275" marL="427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2"/>
                          </a:solidFill>
                        </a:rPr>
                        <a:t>167</a:t>
                      </a:r>
                      <a:endParaRPr b="0" i="0" sz="2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75" marB="0" marR="4275" marL="427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2"/>
                          </a:solidFill>
                        </a:rPr>
                        <a:t>168</a:t>
                      </a:r>
                      <a:endParaRPr b="0" i="0" sz="2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75" marB="0" marR="4275" marL="427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2"/>
                          </a:solidFill>
                        </a:rPr>
                        <a:t>170</a:t>
                      </a:r>
                      <a:endParaRPr b="0" i="0" sz="2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75" marB="0" marR="4275" marL="427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2"/>
                          </a:solidFill>
                        </a:rPr>
                        <a:t>151</a:t>
                      </a:r>
                      <a:endParaRPr b="0" i="0" sz="2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75" marB="0" marR="4275" marL="427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2"/>
                          </a:solidFill>
                        </a:rPr>
                        <a:t>157</a:t>
                      </a:r>
                      <a:endParaRPr b="0" i="0" sz="2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75" marB="0" marR="4275" marL="427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2"/>
                          </a:solidFill>
                        </a:rPr>
                        <a:t>158</a:t>
                      </a:r>
                      <a:endParaRPr b="0" i="0" sz="2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75" marB="0" marR="4275" marL="427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2"/>
                          </a:solidFill>
                        </a:rPr>
                        <a:t>171</a:t>
                      </a:r>
                      <a:endParaRPr b="0" i="0" sz="2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75" marB="0" marR="4275" marL="427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2"/>
                          </a:solidFill>
                        </a:rPr>
                        <a:t>172</a:t>
                      </a:r>
                      <a:endParaRPr b="0" i="0" sz="2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75" marB="0" marR="4275" marL="427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2"/>
                          </a:solidFill>
                        </a:rPr>
                        <a:t>181</a:t>
                      </a:r>
                      <a:endParaRPr b="0" i="0" sz="2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75" marB="0" marR="4275" marL="427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35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2"/>
                          </a:solidFill>
                        </a:rPr>
                        <a:t>Age (years)</a:t>
                      </a:r>
                      <a:endParaRPr b="0" i="0" sz="2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75" marB="0" marR="4275" marL="427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2"/>
                          </a:solidFill>
                        </a:rPr>
                        <a:t>12</a:t>
                      </a:r>
                      <a:endParaRPr b="0" i="0" sz="2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75" marB="0" marR="4275" marL="427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2"/>
                          </a:solidFill>
                        </a:rPr>
                        <a:t>11</a:t>
                      </a:r>
                      <a:endParaRPr b="0" i="0" sz="2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75" marB="0" marR="4275" marL="427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2"/>
                          </a:solidFill>
                        </a:rPr>
                        <a:t>13</a:t>
                      </a:r>
                      <a:endParaRPr b="0" i="0" sz="2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75" marB="0" marR="4275" marL="427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2"/>
                          </a:solidFill>
                        </a:rPr>
                        <a:t>13</a:t>
                      </a:r>
                      <a:endParaRPr b="0" i="0" sz="2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75" marB="0" marR="4275" marL="427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2"/>
                          </a:solidFill>
                        </a:rPr>
                        <a:t>15</a:t>
                      </a:r>
                      <a:endParaRPr b="0" i="0" sz="2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75" marB="0" marR="4275" marL="427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2"/>
                          </a:solidFill>
                        </a:rPr>
                        <a:t>15</a:t>
                      </a:r>
                      <a:endParaRPr b="0" i="0" sz="2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75" marB="0" marR="4275" marL="427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2"/>
                          </a:solidFill>
                        </a:rPr>
                        <a:t>14</a:t>
                      </a:r>
                      <a:endParaRPr b="0" i="0" sz="2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75" marB="0" marR="4275" marL="427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2"/>
                          </a:solidFill>
                        </a:rPr>
                        <a:t>15</a:t>
                      </a:r>
                      <a:endParaRPr b="0" i="0" sz="2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75" marB="0" marR="4275" marL="427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2"/>
                          </a:solidFill>
                        </a:rPr>
                        <a:t>16</a:t>
                      </a:r>
                      <a:endParaRPr b="0" i="0" sz="2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75" marB="0" marR="4275" marL="427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2"/>
                          </a:solidFill>
                        </a:rPr>
                        <a:t>13</a:t>
                      </a:r>
                      <a:endParaRPr b="0" i="0" sz="2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75" marB="0" marR="4275" marL="427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2"/>
                          </a:solidFill>
                        </a:rPr>
                        <a:t>13</a:t>
                      </a:r>
                      <a:endParaRPr b="0" i="0" sz="2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75" marB="0" marR="4275" marL="427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2"/>
                          </a:solidFill>
                        </a:rPr>
                        <a:t>15</a:t>
                      </a:r>
                      <a:endParaRPr b="0" i="0" sz="2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75" marB="0" marR="4275" marL="427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2"/>
                          </a:solidFill>
                        </a:rPr>
                        <a:t>17</a:t>
                      </a:r>
                      <a:endParaRPr b="0" i="0" sz="2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75" marB="0" marR="4275" marL="427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2"/>
                          </a:solidFill>
                        </a:rPr>
                        <a:t>17</a:t>
                      </a:r>
                      <a:endParaRPr b="0" i="0" sz="2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75" marB="0" marR="4275" marL="427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2"/>
                          </a:solidFill>
                        </a:rPr>
                        <a:t>17</a:t>
                      </a:r>
                      <a:endParaRPr b="0" i="0" sz="2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75" marB="0" marR="4275" marL="427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96" name="Google Shape;9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08982" y="1516724"/>
            <a:ext cx="7702092" cy="41187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p11"/>
          <p:cNvGrpSpPr/>
          <p:nvPr/>
        </p:nvGrpSpPr>
        <p:grpSpPr>
          <a:xfrm>
            <a:off x="14816667" y="5635428"/>
            <a:ext cx="1790804" cy="3381263"/>
            <a:chOff x="2476076" y="1815215"/>
            <a:chExt cx="1155547" cy="2311092"/>
          </a:xfrm>
        </p:grpSpPr>
        <p:pic>
          <p:nvPicPr>
            <p:cNvPr id="98" name="Google Shape;98;p11"/>
            <p:cNvPicPr preferRelativeResize="0"/>
            <p:nvPr/>
          </p:nvPicPr>
          <p:blipFill rotWithShape="1">
            <a:blip r:embed="rId4">
              <a:alphaModFix/>
            </a:blip>
            <a:srcRect b="34412" l="69126" r="8245" t="33589"/>
            <a:stretch/>
          </p:blipFill>
          <p:spPr>
            <a:xfrm>
              <a:off x="2476076" y="1815215"/>
              <a:ext cx="1155547" cy="23110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" name="Google Shape;99;p11"/>
            <p:cNvSpPr/>
            <p:nvPr/>
          </p:nvSpPr>
          <p:spPr>
            <a:xfrm>
              <a:off x="3125585" y="2793076"/>
              <a:ext cx="166255" cy="232757"/>
            </a:xfrm>
            <a:prstGeom prst="rect">
              <a:avLst/>
            </a:prstGeom>
            <a:solidFill>
              <a:srgbClr val="7344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2"/>
          <p:cNvSpPr txBox="1"/>
          <p:nvPr>
            <p:ph idx="1" type="body"/>
          </p:nvPr>
        </p:nvSpPr>
        <p:spPr>
          <a:xfrm>
            <a:off x="1057920" y="38232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4000"/>
              <a:t>Answers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12344" y="921441"/>
            <a:ext cx="6286500" cy="37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3"/>
          <p:cNvSpPr txBox="1"/>
          <p:nvPr/>
        </p:nvSpPr>
        <p:spPr>
          <a:xfrm>
            <a:off x="956100" y="1912725"/>
            <a:ext cx="6503703" cy="14285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Do you agreed with Antoni?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Why? Why not?</a:t>
            </a:r>
            <a:endParaRPr/>
          </a:p>
        </p:txBody>
      </p:sp>
      <p:grpSp>
        <p:nvGrpSpPr>
          <p:cNvPr id="111" name="Google Shape;111;p13"/>
          <p:cNvGrpSpPr/>
          <p:nvPr/>
        </p:nvGrpSpPr>
        <p:grpSpPr>
          <a:xfrm>
            <a:off x="10496845" y="5001770"/>
            <a:ext cx="6649913" cy="3771900"/>
            <a:chOff x="4558325" y="914400"/>
            <a:chExt cx="4433275" cy="2514600"/>
          </a:xfrm>
        </p:grpSpPr>
        <p:grpSp>
          <p:nvGrpSpPr>
            <p:cNvPr id="112" name="Google Shape;112;p13"/>
            <p:cNvGrpSpPr/>
            <p:nvPr/>
          </p:nvGrpSpPr>
          <p:grpSpPr>
            <a:xfrm>
              <a:off x="4800600" y="914400"/>
              <a:ext cx="4191000" cy="2514600"/>
              <a:chOff x="4724400" y="914400"/>
              <a:chExt cx="4191000" cy="2514600"/>
            </a:xfrm>
          </p:grpSpPr>
          <p:pic>
            <p:nvPicPr>
              <p:cNvPr id="113" name="Google Shape;113;p1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4724400" y="914400"/>
                <a:ext cx="4191000" cy="251460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14" name="Google Shape;114;p13"/>
              <p:cNvGrpSpPr/>
              <p:nvPr/>
            </p:nvGrpSpPr>
            <p:grpSpPr>
              <a:xfrm>
                <a:off x="4900235" y="2942082"/>
                <a:ext cx="190500" cy="176411"/>
                <a:chOff x="2233235" y="5726185"/>
                <a:chExt cx="190500" cy="235215"/>
              </a:xfrm>
            </p:grpSpPr>
            <p:sp>
              <p:nvSpPr>
                <p:cNvPr id="115" name="Google Shape;115;p13"/>
                <p:cNvSpPr/>
                <p:nvPr/>
              </p:nvSpPr>
              <p:spPr>
                <a:xfrm>
                  <a:off x="2233235" y="5726185"/>
                  <a:ext cx="190500" cy="235215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254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700" u="none" cap="none" strike="noStrike">
                    <a:solidFill>
                      <a:srgbClr val="FFFFFF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cxnSp>
              <p:nvCxnSpPr>
                <p:cNvPr id="116" name="Google Shape;116;p13"/>
                <p:cNvCxnSpPr/>
                <p:nvPr/>
              </p:nvCxnSpPr>
              <p:spPr>
                <a:xfrm>
                  <a:off x="2343725" y="5746505"/>
                  <a:ext cx="77470" cy="103109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7" name="Google Shape;117;p13"/>
                <p:cNvCxnSpPr>
                  <a:stCxn id="115" idx="3"/>
                </p:cNvCxnSpPr>
                <p:nvPr/>
              </p:nvCxnSpPr>
              <p:spPr>
                <a:xfrm rot="10800000">
                  <a:off x="2243435" y="5843793"/>
                  <a:ext cx="1803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8" name="Google Shape;118;p13"/>
                <p:cNvCxnSpPr/>
                <p:nvPr/>
              </p:nvCxnSpPr>
              <p:spPr>
                <a:xfrm rot="10800000">
                  <a:off x="2253555" y="5843793"/>
                  <a:ext cx="95250" cy="1176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  <p:sp>
          <p:nvSpPr>
            <p:cNvPr id="119" name="Google Shape;119;p13"/>
            <p:cNvSpPr txBox="1"/>
            <p:nvPr/>
          </p:nvSpPr>
          <p:spPr>
            <a:xfrm rot="-5400000">
              <a:off x="4153299" y="1858963"/>
              <a:ext cx="1087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1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Frequency</a:t>
              </a:r>
              <a:endParaRPr/>
            </a:p>
          </p:txBody>
        </p:sp>
      </p:grpSp>
      <p:sp>
        <p:nvSpPr>
          <p:cNvPr id="120" name="Google Shape;120;p13"/>
          <p:cNvSpPr txBox="1"/>
          <p:nvPr/>
        </p:nvSpPr>
        <p:spPr>
          <a:xfrm rot="-5400000">
            <a:off x="9980362" y="2351251"/>
            <a:ext cx="1630575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Frequency</a:t>
            </a:r>
            <a:endParaRPr/>
          </a:p>
        </p:txBody>
      </p:sp>
      <p:grpSp>
        <p:nvGrpSpPr>
          <p:cNvPr id="121" name="Google Shape;121;p13"/>
          <p:cNvGrpSpPr/>
          <p:nvPr/>
        </p:nvGrpSpPr>
        <p:grpSpPr>
          <a:xfrm>
            <a:off x="5549420" y="5881884"/>
            <a:ext cx="2527664" cy="2191305"/>
            <a:chOff x="589763" y="5181599"/>
            <a:chExt cx="1981083" cy="1676335"/>
          </a:xfrm>
        </p:grpSpPr>
        <p:pic>
          <p:nvPicPr>
            <p:cNvPr id="122" name="Google Shape;122;p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89763" y="5181599"/>
              <a:ext cx="1424379" cy="1182627"/>
            </a:xfrm>
            <a:prstGeom prst="ellipse">
              <a:avLst/>
            </a:prstGeom>
            <a:noFill/>
            <a:ln cap="flat" cmpd="sng" w="28575">
              <a:solidFill>
                <a:srgbClr val="6BC152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381000" sx="-80000" rotWithShape="0" dir="5400000" dist="292100" sy="-18000">
                <a:srgbClr val="000000">
                  <a:alpha val="21960"/>
                </a:srgbClr>
              </a:outerShdw>
            </a:effectLst>
          </p:spPr>
        </p:pic>
        <p:cxnSp>
          <p:nvCxnSpPr>
            <p:cNvPr id="123" name="Google Shape;123;p13"/>
            <p:cNvCxnSpPr>
              <a:stCxn id="122" idx="5"/>
            </p:cNvCxnSpPr>
            <p:nvPr/>
          </p:nvCxnSpPr>
          <p:spPr>
            <a:xfrm>
              <a:off x="1805546" y="6191034"/>
              <a:ext cx="765300" cy="666900"/>
            </a:xfrm>
            <a:prstGeom prst="straightConnector1">
              <a:avLst/>
            </a:prstGeom>
            <a:noFill/>
            <a:ln cap="flat" cmpd="sng" w="38100">
              <a:solidFill>
                <a:srgbClr val="6BC15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24" name="Google Shape;124;p13"/>
          <p:cNvSpPr txBox="1"/>
          <p:nvPr/>
        </p:nvSpPr>
        <p:spPr>
          <a:xfrm>
            <a:off x="4130923" y="8073458"/>
            <a:ext cx="5403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does this mean?</a:t>
            </a:r>
            <a:endParaRPr/>
          </a:p>
        </p:txBody>
      </p:sp>
      <p:sp>
        <p:nvSpPr>
          <p:cNvPr id="125" name="Google Shape;125;p13"/>
          <p:cNvSpPr txBox="1"/>
          <p:nvPr/>
        </p:nvSpPr>
        <p:spPr>
          <a:xfrm>
            <a:off x="16230600" y="921441"/>
            <a:ext cx="460382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/>
          </a:p>
        </p:txBody>
      </p:sp>
      <p:sp>
        <p:nvSpPr>
          <p:cNvPr id="126" name="Google Shape;126;p13"/>
          <p:cNvSpPr txBox="1"/>
          <p:nvPr/>
        </p:nvSpPr>
        <p:spPr>
          <a:xfrm>
            <a:off x="16230600" y="4992470"/>
            <a:ext cx="442750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/>
          </a:p>
        </p:txBody>
      </p:sp>
      <p:pic>
        <p:nvPicPr>
          <p:cNvPr id="127" name="Google Shape;127;p13"/>
          <p:cNvPicPr preferRelativeResize="0"/>
          <p:nvPr/>
        </p:nvPicPr>
        <p:blipFill rotWithShape="1">
          <a:blip r:embed="rId6">
            <a:alphaModFix/>
          </a:blip>
          <a:srcRect b="49777" l="10363" r="67008" t="15492"/>
          <a:stretch/>
        </p:blipFill>
        <p:spPr>
          <a:xfrm>
            <a:off x="932450" y="5466665"/>
            <a:ext cx="1498058" cy="325173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3"/>
          <p:cNvSpPr/>
          <p:nvPr/>
        </p:nvSpPr>
        <p:spPr>
          <a:xfrm>
            <a:off x="2653829" y="3733170"/>
            <a:ext cx="4690167" cy="1920341"/>
          </a:xfrm>
          <a:prstGeom prst="wedgeRoundRectCallout">
            <a:avLst>
              <a:gd fmla="val -48859" name="adj1"/>
              <a:gd fmla="val 79723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Chart B shows fewer buses were late as the bar is smaller.</a:t>
            </a:r>
            <a:endParaRPr/>
          </a:p>
        </p:txBody>
      </p:sp>
      <p:sp>
        <p:nvSpPr>
          <p:cNvPr id="129" name="Google Shape;129;p13"/>
          <p:cNvSpPr txBox="1"/>
          <p:nvPr/>
        </p:nvSpPr>
        <p:spPr>
          <a:xfrm>
            <a:off x="12634926" y="912140"/>
            <a:ext cx="3177473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Bus arrival times</a:t>
            </a:r>
            <a:endParaRPr/>
          </a:p>
        </p:txBody>
      </p:sp>
      <p:sp>
        <p:nvSpPr>
          <p:cNvPr id="130" name="Google Shape;130;p13"/>
          <p:cNvSpPr txBox="1"/>
          <p:nvPr/>
        </p:nvSpPr>
        <p:spPr>
          <a:xfrm>
            <a:off x="12634926" y="5042706"/>
            <a:ext cx="3177473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Bus arrival times</a:t>
            </a:r>
            <a:endParaRPr/>
          </a:p>
        </p:txBody>
      </p:sp>
      <p:pic>
        <p:nvPicPr>
          <p:cNvPr id="131" name="Google Shape;131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00272" y="730427"/>
            <a:ext cx="2949651" cy="98321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3"/>
          <p:cNvSpPr txBox="1"/>
          <p:nvPr/>
        </p:nvSpPr>
        <p:spPr>
          <a:xfrm>
            <a:off x="7567317" y="2682240"/>
            <a:ext cx="2819533" cy="3409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Disagree: both charts are showing the same data; the scale on the second y axis has been </a:t>
            </a:r>
            <a:r>
              <a:rPr b="1" i="0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truncated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4"/>
          <p:cNvSpPr txBox="1"/>
          <p:nvPr/>
        </p:nvSpPr>
        <p:spPr>
          <a:xfrm>
            <a:off x="852042" y="1942590"/>
            <a:ext cx="14692758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Truncating axes can help us see data differences and detail in the data points more clearly but we need to be careful when reading data in this way.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Explain why Antoni is incorrect.</a:t>
            </a:r>
            <a:endParaRPr/>
          </a:p>
        </p:txBody>
      </p:sp>
      <p:grpSp>
        <p:nvGrpSpPr>
          <p:cNvPr id="138" name="Google Shape;138;p14"/>
          <p:cNvGrpSpPr/>
          <p:nvPr/>
        </p:nvGrpSpPr>
        <p:grpSpPr>
          <a:xfrm>
            <a:off x="9997441" y="4602480"/>
            <a:ext cx="7149317" cy="4171190"/>
            <a:chOff x="4558325" y="914400"/>
            <a:chExt cx="4433275" cy="2514600"/>
          </a:xfrm>
        </p:grpSpPr>
        <p:grpSp>
          <p:nvGrpSpPr>
            <p:cNvPr id="139" name="Google Shape;139;p14"/>
            <p:cNvGrpSpPr/>
            <p:nvPr/>
          </p:nvGrpSpPr>
          <p:grpSpPr>
            <a:xfrm>
              <a:off x="4800600" y="914400"/>
              <a:ext cx="4191000" cy="2514600"/>
              <a:chOff x="4724400" y="914400"/>
              <a:chExt cx="4191000" cy="2514600"/>
            </a:xfrm>
          </p:grpSpPr>
          <p:pic>
            <p:nvPicPr>
              <p:cNvPr id="140" name="Google Shape;140;p14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724400" y="914400"/>
                <a:ext cx="4191000" cy="251460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41" name="Google Shape;141;p14"/>
              <p:cNvGrpSpPr/>
              <p:nvPr/>
            </p:nvGrpSpPr>
            <p:grpSpPr>
              <a:xfrm>
                <a:off x="4900235" y="2942082"/>
                <a:ext cx="190500" cy="176411"/>
                <a:chOff x="2233235" y="5726185"/>
                <a:chExt cx="190500" cy="235215"/>
              </a:xfrm>
            </p:grpSpPr>
            <p:sp>
              <p:nvSpPr>
                <p:cNvPr id="142" name="Google Shape;142;p14"/>
                <p:cNvSpPr/>
                <p:nvPr/>
              </p:nvSpPr>
              <p:spPr>
                <a:xfrm>
                  <a:off x="2233235" y="5726185"/>
                  <a:ext cx="190500" cy="235215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254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7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143" name="Google Shape;143;p14"/>
                <p:cNvCxnSpPr/>
                <p:nvPr/>
              </p:nvCxnSpPr>
              <p:spPr>
                <a:xfrm>
                  <a:off x="2343725" y="5746505"/>
                  <a:ext cx="77470" cy="103109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44" name="Google Shape;144;p14"/>
                <p:cNvCxnSpPr>
                  <a:stCxn id="142" idx="3"/>
                </p:cNvCxnSpPr>
                <p:nvPr/>
              </p:nvCxnSpPr>
              <p:spPr>
                <a:xfrm rot="10800000">
                  <a:off x="2243435" y="5843793"/>
                  <a:ext cx="1803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45" name="Google Shape;145;p14"/>
                <p:cNvCxnSpPr/>
                <p:nvPr/>
              </p:nvCxnSpPr>
              <p:spPr>
                <a:xfrm rot="10800000">
                  <a:off x="2253555" y="5843793"/>
                  <a:ext cx="95250" cy="1176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  <p:sp>
          <p:nvSpPr>
            <p:cNvPr id="146" name="Google Shape;146;p14"/>
            <p:cNvSpPr txBox="1"/>
            <p:nvPr/>
          </p:nvSpPr>
          <p:spPr>
            <a:xfrm rot="-5400000">
              <a:off x="4153299" y="1858963"/>
              <a:ext cx="1087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1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Frequency</a:t>
              </a:r>
              <a:endParaRPr/>
            </a:p>
          </p:txBody>
        </p:sp>
      </p:grpSp>
      <p:pic>
        <p:nvPicPr>
          <p:cNvPr id="147" name="Google Shape;147;p14"/>
          <p:cNvPicPr preferRelativeResize="0"/>
          <p:nvPr/>
        </p:nvPicPr>
        <p:blipFill rotWithShape="1">
          <a:blip r:embed="rId4">
            <a:alphaModFix/>
          </a:blip>
          <a:srcRect b="49777" l="10363" r="67008" t="15492"/>
          <a:stretch/>
        </p:blipFill>
        <p:spPr>
          <a:xfrm>
            <a:off x="932450" y="5466665"/>
            <a:ext cx="1498058" cy="325173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4"/>
          <p:cNvSpPr/>
          <p:nvPr/>
        </p:nvSpPr>
        <p:spPr>
          <a:xfrm>
            <a:off x="3673539" y="5814580"/>
            <a:ext cx="4690167" cy="1920341"/>
          </a:xfrm>
          <a:prstGeom prst="wedgeRoundRectCallout">
            <a:avLst>
              <a:gd fmla="val -77779" name="adj1"/>
              <a:gd fmla="val -28010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This chart shows triple the number of busses were late than were on time.</a:t>
            </a:r>
            <a:endParaRPr/>
          </a:p>
        </p:txBody>
      </p:sp>
      <p:sp>
        <p:nvSpPr>
          <p:cNvPr id="149" name="Google Shape;149;p14"/>
          <p:cNvSpPr txBox="1"/>
          <p:nvPr/>
        </p:nvSpPr>
        <p:spPr>
          <a:xfrm>
            <a:off x="7568613" y="3084907"/>
            <a:ext cx="2819533" cy="14887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The axis shows 60 were late vs 40 on time</a:t>
            </a:r>
            <a:endParaRPr b="1" i="0" sz="24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5"/>
          <p:cNvSpPr txBox="1"/>
          <p:nvPr/>
        </p:nvSpPr>
        <p:spPr>
          <a:xfrm>
            <a:off x="9416172" y="5506877"/>
            <a:ext cx="47641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22</a:t>
            </a:r>
            <a:endParaRPr/>
          </a:p>
        </p:txBody>
      </p:sp>
      <p:sp>
        <p:nvSpPr>
          <p:cNvPr id="155" name="Google Shape;155;p15"/>
          <p:cNvSpPr txBox="1"/>
          <p:nvPr/>
        </p:nvSpPr>
        <p:spPr>
          <a:xfrm>
            <a:off x="9404149" y="4377990"/>
            <a:ext cx="50045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24</a:t>
            </a:r>
            <a:endParaRPr/>
          </a:p>
        </p:txBody>
      </p:sp>
      <p:pic>
        <p:nvPicPr>
          <p:cNvPr id="156" name="Google Shape;15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46024" y="1850274"/>
            <a:ext cx="7195925" cy="5389018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5"/>
          <p:cNvSpPr txBox="1"/>
          <p:nvPr/>
        </p:nvSpPr>
        <p:spPr>
          <a:xfrm>
            <a:off x="9411363" y="3175278"/>
            <a:ext cx="48603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26</a:t>
            </a:r>
            <a:endParaRPr/>
          </a:p>
        </p:txBody>
      </p:sp>
      <p:sp>
        <p:nvSpPr>
          <p:cNvPr id="158" name="Google Shape;158;p15"/>
          <p:cNvSpPr txBox="1"/>
          <p:nvPr/>
        </p:nvSpPr>
        <p:spPr>
          <a:xfrm>
            <a:off x="9407355" y="1972567"/>
            <a:ext cx="49404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28</a:t>
            </a:r>
            <a:endParaRPr/>
          </a:p>
        </p:txBody>
      </p:sp>
      <p:sp>
        <p:nvSpPr>
          <p:cNvPr id="159" name="Google Shape;159;p15"/>
          <p:cNvSpPr txBox="1"/>
          <p:nvPr/>
        </p:nvSpPr>
        <p:spPr>
          <a:xfrm>
            <a:off x="8189534" y="4190840"/>
            <a:ext cx="107593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Sales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£1000s</a:t>
            </a:r>
            <a:endParaRPr/>
          </a:p>
        </p:txBody>
      </p:sp>
      <p:sp>
        <p:nvSpPr>
          <p:cNvPr id="160" name="Google Shape;160;p15"/>
          <p:cNvSpPr txBox="1"/>
          <p:nvPr/>
        </p:nvSpPr>
        <p:spPr>
          <a:xfrm>
            <a:off x="10384522" y="7261108"/>
            <a:ext cx="81464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June</a:t>
            </a:r>
            <a:endParaRPr/>
          </a:p>
        </p:txBody>
      </p:sp>
      <p:sp>
        <p:nvSpPr>
          <p:cNvPr id="161" name="Google Shape;161;p15"/>
          <p:cNvSpPr txBox="1"/>
          <p:nvPr/>
        </p:nvSpPr>
        <p:spPr>
          <a:xfrm>
            <a:off x="12443036" y="7261108"/>
            <a:ext cx="69442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July</a:t>
            </a:r>
            <a:endParaRPr/>
          </a:p>
        </p:txBody>
      </p:sp>
      <p:sp>
        <p:nvSpPr>
          <p:cNvPr id="162" name="Google Shape;162;p15"/>
          <p:cNvSpPr txBox="1"/>
          <p:nvPr/>
        </p:nvSpPr>
        <p:spPr>
          <a:xfrm>
            <a:off x="14330369" y="7261108"/>
            <a:ext cx="71846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Aug</a:t>
            </a:r>
            <a:endParaRPr/>
          </a:p>
        </p:txBody>
      </p:sp>
      <p:sp>
        <p:nvSpPr>
          <p:cNvPr id="163" name="Google Shape;163;p15"/>
          <p:cNvSpPr txBox="1"/>
          <p:nvPr/>
        </p:nvSpPr>
        <p:spPr>
          <a:xfrm>
            <a:off x="16014155" y="7261108"/>
            <a:ext cx="77457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Sept</a:t>
            </a:r>
            <a:endParaRPr/>
          </a:p>
        </p:txBody>
      </p:sp>
      <p:sp>
        <p:nvSpPr>
          <p:cNvPr id="164" name="Google Shape;164;p15"/>
          <p:cNvSpPr txBox="1"/>
          <p:nvPr/>
        </p:nvSpPr>
        <p:spPr>
          <a:xfrm>
            <a:off x="872767" y="1975119"/>
            <a:ext cx="6503393" cy="60016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State whether the following are true or false: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September had more than double July’s sales</a:t>
            </a:r>
            <a:endParaRPr/>
          </a:p>
          <a:p>
            <a:pPr indent="-254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September was the best month of the year</a:t>
            </a:r>
            <a:endParaRPr/>
          </a:p>
          <a:p>
            <a:pPr indent="-254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8% more was sold in September than June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15"/>
          <p:cNvSpPr txBox="1"/>
          <p:nvPr/>
        </p:nvSpPr>
        <p:spPr>
          <a:xfrm>
            <a:off x="5859110" y="3992693"/>
            <a:ext cx="2819533" cy="528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False </a:t>
            </a:r>
            <a:endParaRPr b="1" i="0" sz="24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15"/>
          <p:cNvSpPr txBox="1"/>
          <p:nvPr/>
        </p:nvSpPr>
        <p:spPr>
          <a:xfrm>
            <a:off x="5859110" y="5642748"/>
            <a:ext cx="2819533" cy="528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True  </a:t>
            </a:r>
            <a:endParaRPr b="1" i="0" sz="24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15"/>
          <p:cNvSpPr txBox="1"/>
          <p:nvPr/>
        </p:nvSpPr>
        <p:spPr>
          <a:xfrm>
            <a:off x="5859110" y="7637062"/>
            <a:ext cx="2819533" cy="528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True  </a:t>
            </a:r>
            <a:endParaRPr b="1" i="0" sz="24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