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8CB30F-1EC6-47AD-934B-F5595B94D3CC}">
  <a:tblStyle styleId="{738CB30F-1EC6-47AD-934B-F5595B94D3C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E3AC5D5-8D09-4BD3-A260-175F7FE631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5aedfd94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c5aedfd94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5aedfd94_0_3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c5aedfd94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5aedfda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5aedfda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5aedfda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c5aedfda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5aedfd94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5aedfd94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5aedfd94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c5aedfd94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4B3241"/>
                </a:solidFill>
              </a:rPr>
              <a:t>Biological Systems and Processes  </a:t>
            </a:r>
            <a:endParaRPr sz="56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4B3241"/>
                </a:solidFill>
              </a:rPr>
              <a:t>Lesson 8 - How does the intensity of exercise affect breathing rate? - </a:t>
            </a:r>
            <a:r>
              <a:rPr i="1" lang="en-GB" sz="5600">
                <a:solidFill>
                  <a:srgbClr val="4B3241"/>
                </a:solidFill>
              </a:rPr>
              <a:t>An Investigation </a:t>
            </a:r>
            <a:endParaRPr i="1" sz="5600"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917950" y="51098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KS3 Biology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Hindle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917600" y="1461800"/>
            <a:ext cx="135549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Quick Recap...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338675" y="2837650"/>
            <a:ext cx="1746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What happens to our breathing rate when we exercise?</a:t>
            </a:r>
            <a:br>
              <a:rPr b="1" lang="en-GB" sz="3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It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…………….....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Why does this happen to our breathing rate?</a:t>
            </a:r>
            <a:br>
              <a:rPr b="1" lang="en-GB" sz="3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Breathing is ……………..... to get ……………..... oxygen into the body and get rid of ……………..... carbon dioxide.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How do we calculate the mean?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What is the controlled variable?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8"/>
          <p:cNvSpPr txBox="1"/>
          <p:nvPr>
            <p:ph type="title"/>
          </p:nvPr>
        </p:nvSpPr>
        <p:spPr>
          <a:xfrm>
            <a:off x="917950" y="890050"/>
            <a:ext cx="13201200" cy="8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Risk Assessment…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8"/>
          <p:cNvSpPr txBox="1"/>
          <p:nvPr>
            <p:ph idx="8" type="body"/>
          </p:nvPr>
        </p:nvSpPr>
        <p:spPr>
          <a:xfrm>
            <a:off x="917950" y="2039850"/>
            <a:ext cx="15087300" cy="17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Say any REAL risks that could happen in the practical.</a:t>
            </a:r>
            <a:endParaRPr b="1" sz="4200">
              <a:solidFill>
                <a:schemeClr val="accent5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GB" sz="3600"/>
              <a:t>Explain how you could reduce the risk of these.</a:t>
            </a:r>
            <a:endParaRPr sz="3600"/>
          </a:p>
        </p:txBody>
      </p:sp>
      <p:graphicFrame>
        <p:nvGraphicFramePr>
          <p:cNvPr id="106" name="Google Shape;106;p18"/>
          <p:cNvGraphicFramePr/>
          <p:nvPr/>
        </p:nvGraphicFramePr>
        <p:xfrm>
          <a:off x="891388" y="4061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{738CB30F-1EC6-47AD-934B-F5595B94D3CC}</a:tableStyleId>
              </a:tblPr>
              <a:tblGrid>
                <a:gridCol w="5591900"/>
                <a:gridCol w="5298800"/>
                <a:gridCol w="5614500"/>
              </a:tblGrid>
              <a:tr h="649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hazard?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68575" marL="68575" anchor="ctr"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could it be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dangerous?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68575" marL="6857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will you reduce the risk?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68575" marL="6857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9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68575" marL="68575" anchor="ctr"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68575" marL="6857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68575" marL="6857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48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68575" marL="68575" anchor="ctr"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68575" marL="6857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68575" marL="6857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460750" y="341300"/>
            <a:ext cx="13201200" cy="8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Method…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13" name="Google Shape;113;p19"/>
          <p:cNvGraphicFramePr/>
          <p:nvPr/>
        </p:nvGraphicFramePr>
        <p:xfrm>
          <a:off x="628500" y="126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{8E3AC5D5-8D09-4BD3-A260-175F7FE63117}</a:tableStyleId>
              </a:tblPr>
              <a:tblGrid>
                <a:gridCol w="2908300"/>
                <a:gridCol w="13474700"/>
              </a:tblGrid>
              <a:tr h="54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 in Method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3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Walk on the spot for one minute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30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Immediately after sit down and count your breaths for 1 minute, record the result.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3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Repeat the whole practical three times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 quietly and calmly for one minute, don’t move or talk.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53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Count the number of breaths you take in 1 minute for your resting breathing rate. Record the result.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1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Repeat steps 1-4 but changing the exercise to jogging on the spot for 1 minute and then star jump for 1 minute.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917950" y="890050"/>
            <a:ext cx="13201200" cy="8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Results…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20"/>
          <p:cNvSpPr txBox="1"/>
          <p:nvPr>
            <p:ph idx="8" type="body"/>
          </p:nvPr>
        </p:nvSpPr>
        <p:spPr>
          <a:xfrm>
            <a:off x="917950" y="2039850"/>
            <a:ext cx="13201200" cy="18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Usually shown in a table and then a graph drawn from the data in the table</a:t>
            </a:r>
            <a:endParaRPr b="1" sz="4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graphicFrame>
        <p:nvGraphicFramePr>
          <p:cNvPr id="121" name="Google Shape;121;p20"/>
          <p:cNvGraphicFramePr/>
          <p:nvPr/>
        </p:nvGraphicFramePr>
        <p:xfrm>
          <a:off x="204575" y="346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{8E3AC5D5-8D09-4BD3-A260-175F7FE63117}</a:tableStyleId>
              </a:tblPr>
              <a:tblGrid>
                <a:gridCol w="5649700"/>
                <a:gridCol w="3021250"/>
                <a:gridCol w="2779225"/>
                <a:gridCol w="2585900"/>
                <a:gridCol w="3474025"/>
              </a:tblGrid>
              <a:tr h="893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 of Activity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Breathing Rate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9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min of walking on the spot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min of jogging on the spot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min of star jumps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13573900" y="8576450"/>
            <a:ext cx="4848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50">
                <a:solidFill>
                  <a:srgbClr val="818181"/>
                </a:solidFill>
                <a:latin typeface="Montserrat"/>
                <a:ea typeface="Montserrat"/>
                <a:cs typeface="Montserrat"/>
                <a:sym typeface="Montserrat"/>
              </a:rPr>
              <a:t>June 2013 | B721/02 Additional Science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14646" l="28382" r="0" t="0"/>
          <a:stretch/>
        </p:blipFill>
        <p:spPr>
          <a:xfrm>
            <a:off x="9932637" y="1732288"/>
            <a:ext cx="8035525" cy="68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304800" y="1016475"/>
            <a:ext cx="9468000" cy="6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Peter is investigating how exercise affects his pulse rate.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He uses a pulse meter to measure his pulse rate.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He runs as fast as he can for four minutes.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Peter’s legs ache towards the end of the exercise.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He then sits down and measures his pulse rate again every two minutes for the next 16 minutes.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1"/>
          <p:cNvSpPr txBox="1"/>
          <p:nvPr>
            <p:ph type="title"/>
          </p:nvPr>
        </p:nvSpPr>
        <p:spPr>
          <a:xfrm>
            <a:off x="381000" y="230125"/>
            <a:ext cx="13201200" cy="8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Past Paper Question...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1408350" y="773425"/>
            <a:ext cx="1207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120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graph shows his results….</a:t>
            </a:r>
            <a:endParaRPr sz="2000"/>
          </a:p>
        </p:txBody>
      </p:sp>
      <p:sp>
        <p:nvSpPr>
          <p:cNvPr id="132" name="Google Shape;132;p21"/>
          <p:cNvSpPr txBox="1"/>
          <p:nvPr/>
        </p:nvSpPr>
        <p:spPr>
          <a:xfrm>
            <a:off x="381000" y="7855950"/>
            <a:ext cx="10760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the pattern in the graph between 4 minutes and 20 minutes. (6 marks)</a:t>
            </a:r>
            <a:endParaRPr b="1"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