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MontserratMedium-boldItalic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MontserratMedium-bold.fntdata"/><Relationship Id="rId18" Type="http://schemas.openxmlformats.org/officeDocument/2006/relationships/font" Target="fonts/Montserrat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99965b85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99965b85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99965b85d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b99965b85d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b99965b85d_0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99d0187b2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b99d0187b2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b99d0187b2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ba57f256d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ba57f256d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ctrTitle"/>
          </p:nvPr>
        </p:nvSpPr>
        <p:spPr>
          <a:xfrm>
            <a:off x="917950" y="2876300"/>
            <a:ext cx="16996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Describing what is happening now (Part 2/2)</a:t>
            </a:r>
            <a:b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 continuous with –ar verbs</a:t>
            </a:r>
            <a:b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Revisit SSC [n] and [ñ]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Allinson 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563200" y="475825"/>
            <a:ext cx="10646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İTrabalenguas! İ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Dime!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950850" y="2312963"/>
            <a:ext cx="16386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Una araña está soñando con una cabaña que tiene una telaraña.</a:t>
            </a:r>
            <a:endParaRPr sz="6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085325" y="4376675"/>
            <a:ext cx="16386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 spider is dreaming about a cabin with a spiderweb.]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404550" y="5843300"/>
            <a:ext cx="175707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Este año nos enseña español una señora que tiene su cumpleaños en enero.</a:t>
            </a:r>
            <a:endParaRPr sz="6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287875" y="8243000"/>
            <a:ext cx="17444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[This year a lady 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teaching us Spanish who has 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 birthday in January.]</a:t>
            </a:r>
            <a:r>
              <a:rPr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5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452125" y="2770475"/>
            <a:ext cx="1575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mean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with a singular feminine noun, use  _____.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52125" y="3633550"/>
            <a:ext cx="1288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mean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these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with masculine plural nouns, use ______.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19425" y="4544625"/>
            <a:ext cx="12788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mean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these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with feminine plural nouns, use ______.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99625" y="1907375"/>
            <a:ext cx="1753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mean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with a singular masculine noun, use _____.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323429" y="87600"/>
            <a:ext cx="97269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</a:rPr>
              <a:t>Recap of demonstratives</a:t>
            </a:r>
            <a:br>
              <a:rPr lang="en-GB" sz="4200">
                <a:solidFill>
                  <a:schemeClr val="dk2"/>
                </a:solidFill>
              </a:rPr>
            </a:br>
            <a:r>
              <a:rPr b="0" lang="en-GB" sz="4200">
                <a:solidFill>
                  <a:schemeClr val="dk2"/>
                </a:solidFill>
              </a:rPr>
              <a:t>How to say </a:t>
            </a:r>
            <a:r>
              <a:rPr i="1" lang="en-GB" sz="4200">
                <a:solidFill>
                  <a:schemeClr val="dk2"/>
                </a:solidFill>
              </a:rPr>
              <a:t>this </a:t>
            </a:r>
            <a:r>
              <a:rPr b="0" lang="en-GB" sz="4200">
                <a:solidFill>
                  <a:schemeClr val="dk2"/>
                </a:solidFill>
              </a:rPr>
              <a:t>and </a:t>
            </a:r>
            <a:r>
              <a:rPr i="1" lang="en-GB" sz="4200">
                <a:solidFill>
                  <a:schemeClr val="dk2"/>
                </a:solidFill>
              </a:rPr>
              <a:t>these</a:t>
            </a:r>
            <a:endParaRPr i="1" sz="4000">
              <a:solidFill>
                <a:schemeClr val="dk2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1892050" y="1923900"/>
            <a:ext cx="2256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este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1876153" y="3669165"/>
            <a:ext cx="1581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estos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1271926" y="4572825"/>
            <a:ext cx="1781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1667349" y="2793723"/>
            <a:ext cx="1545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3706254" y="7052563"/>
            <a:ext cx="6433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este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vestido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1129379" y="7004575"/>
            <a:ext cx="2711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gorra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3706254" y="8090475"/>
            <a:ext cx="6075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stos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zapatos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28325" y="613672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Ejemplos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528325" y="705257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dress =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7935625" y="7004575"/>
            <a:ext cx="271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cap =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528325" y="8067225"/>
            <a:ext cx="465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these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shoes =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000" y="162100"/>
            <a:ext cx="1455900" cy="14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11129379" y="8090475"/>
            <a:ext cx="3426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botas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7935625" y="8067225"/>
            <a:ext cx="333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these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boots =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/>
        </p:nvSpPr>
        <p:spPr>
          <a:xfrm>
            <a:off x="507150" y="4580550"/>
            <a:ext cx="567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gorra es amarilla.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547500" y="299750"/>
            <a:ext cx="15976200" cy="21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¡Ojo!  </a:t>
            </a:r>
            <a:b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(this, fem.sing.) and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(s/he, it) sound different!</a:t>
            </a:r>
            <a:b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000" y="162100"/>
            <a:ext cx="1455900" cy="14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487600" y="4036450"/>
            <a:ext cx="297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Compare: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8894525" y="4580550"/>
            <a:ext cx="567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cap is yellow.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547500" y="5611100"/>
            <a:ext cx="8920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llevando una gorra amarilla.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8916800" y="5611100"/>
            <a:ext cx="830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S/he is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wearing a yellow cap.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583350" y="7247550"/>
            <a:ext cx="775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personas gritan mucho.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8970725" y="7247550"/>
            <a:ext cx="660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These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people shout a lot.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23700" y="8278100"/>
            <a:ext cx="8920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gritando mucho a las personas.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9602600" y="8278100"/>
            <a:ext cx="895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are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shouting a lot at the people.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507150" y="1830000"/>
            <a:ext cx="1753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 do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(these, fem.pl) and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estás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(you(sing.) are).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507150" y="2550725"/>
            <a:ext cx="1753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Listen and read the examples below: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873850" y="891000"/>
            <a:ext cx="17370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</a:rPr>
              <a:t>Summary</a:t>
            </a:r>
            <a:endParaRPr sz="3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To say what you are doing right now in Spanish, use the </a:t>
            </a:r>
            <a:br>
              <a:rPr lang="en-GB" sz="3700">
                <a:solidFill>
                  <a:schemeClr val="dk2"/>
                </a:solidFill>
              </a:rPr>
            </a:br>
            <a:r>
              <a:rPr lang="en-GB" sz="3700">
                <a:solidFill>
                  <a:schemeClr val="dk2"/>
                </a:solidFill>
              </a:rPr>
              <a:t>_________ ________________.   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Use the present of __________ and a ________ ____________.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b="1" i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 </a:t>
            </a:r>
            <a:r>
              <a:rPr lang="en-GB" sz="3700">
                <a:solidFill>
                  <a:schemeClr val="dk2"/>
                </a:solidFill>
              </a:rPr>
              <a:t>means _______ but </a:t>
            </a:r>
            <a:r>
              <a:rPr b="1" i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 </a:t>
            </a:r>
            <a:r>
              <a:rPr lang="en-GB" sz="3700">
                <a:solidFill>
                  <a:schemeClr val="dk2"/>
                </a:solidFill>
              </a:rPr>
              <a:t>means  ________ .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b="1" i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Estas </a:t>
            </a:r>
            <a:r>
              <a:rPr lang="en-GB" sz="3700">
                <a:solidFill>
                  <a:schemeClr val="dk2"/>
                </a:solidFill>
              </a:rPr>
              <a:t>means  ______</a:t>
            </a:r>
            <a:r>
              <a:rPr lang="en-GB" sz="3700">
                <a:solidFill>
                  <a:schemeClr val="dk2"/>
                </a:solidFill>
              </a:rPr>
              <a:t>_ but </a:t>
            </a:r>
            <a:r>
              <a:rPr b="1" i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estás</a:t>
            </a:r>
            <a:r>
              <a:rPr lang="en-GB" sz="3700">
                <a:solidFill>
                  <a:schemeClr val="dk2"/>
                </a:solidFill>
              </a:rPr>
              <a:t> means _____________  _____.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You are dancing very well in these boots = </a:t>
            </a:r>
            <a:br>
              <a:rPr lang="en-GB" sz="3700">
                <a:solidFill>
                  <a:schemeClr val="dk2"/>
                </a:solidFill>
              </a:rPr>
            </a:br>
            <a:r>
              <a:rPr lang="en-GB" sz="3700">
                <a:solidFill>
                  <a:schemeClr val="dk2"/>
                </a:solidFill>
              </a:rPr>
              <a:t>_______________________________________________.</a:t>
            </a:r>
            <a:br>
              <a:rPr lang="en-GB" sz="3700">
                <a:solidFill>
                  <a:schemeClr val="dk2"/>
                </a:solidFill>
              </a:rPr>
            </a:br>
            <a:r>
              <a:rPr lang="en-GB" sz="3700">
                <a:solidFill>
                  <a:schemeClr val="dk2"/>
                </a:solidFill>
              </a:rPr>
              <a:t>  </a:t>
            </a:r>
            <a:endParaRPr i="1" sz="3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700">
              <a:solidFill>
                <a:schemeClr val="dk2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16605545" y="544220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1796400" y="3199650"/>
            <a:ext cx="7023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  continuous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10056900" y="4061800"/>
            <a:ext cx="55554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present    participle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6881925" y="4081650"/>
            <a:ext cx="1522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estar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4710125" y="4931100"/>
            <a:ext cx="18528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this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9919988" y="4931100"/>
            <a:ext cx="30237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s/he, it is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648125" y="5800400"/>
            <a:ext cx="23151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these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0940725" y="5800400"/>
            <a:ext cx="4366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you (sing)   are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796400" y="7385475"/>
            <a:ext cx="13605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Estás bailando muy bien en estas botas.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